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5503" r:id="rId2"/>
  </p:sldMasterIdLst>
  <p:notesMasterIdLst>
    <p:notesMasterId r:id="rId15"/>
  </p:notesMasterIdLst>
  <p:sldIdLst>
    <p:sldId id="755" r:id="rId3"/>
    <p:sldId id="759" r:id="rId4"/>
    <p:sldId id="760" r:id="rId5"/>
    <p:sldId id="647" r:id="rId6"/>
    <p:sldId id="649" r:id="rId7"/>
    <p:sldId id="741" r:id="rId8"/>
    <p:sldId id="757" r:id="rId9"/>
    <p:sldId id="742" r:id="rId10"/>
    <p:sldId id="756" r:id="rId11"/>
    <p:sldId id="716" r:id="rId12"/>
    <p:sldId id="758" r:id="rId13"/>
    <p:sldId id="720" r:id="rId14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520">
          <p15:clr>
            <a:srgbClr val="A4A3A4"/>
          </p15:clr>
        </p15:guide>
        <p15:guide id="4" pos="476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Gena Gattis" initials="GG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3408"/>
    <a:srgbClr val="1293FE"/>
    <a:srgbClr val="CBD4DC"/>
    <a:srgbClr val="D0D8E8"/>
    <a:srgbClr val="FF0000"/>
    <a:srgbClr val="0080FF"/>
    <a:srgbClr val="3366FF"/>
    <a:srgbClr val="F9F5FF"/>
    <a:srgbClr val="FFFFF6"/>
    <a:srgbClr val="FF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64" autoAdjust="0"/>
    <p:restoredTop sz="63129" autoAdjust="0"/>
  </p:normalViewPr>
  <p:slideViewPr>
    <p:cSldViewPr>
      <p:cViewPr varScale="1">
        <p:scale>
          <a:sx n="73" d="100"/>
          <a:sy n="73" d="100"/>
        </p:scale>
        <p:origin x="3018" y="72"/>
      </p:cViewPr>
      <p:guideLst>
        <p:guide orient="horz" pos="2160"/>
        <p:guide pos="2880"/>
        <p:guide orient="horz" pos="3520"/>
        <p:guide pos="47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F4FD77EE-7790-4ECB-BC67-0EA01598C598}" type="datetimeFigureOut">
              <a:rPr lang="fr-FR"/>
              <a:pPr/>
              <a:t>16/09/2015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64B1C0BB-4E2F-4ED0-88F9-09A0386B47EF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6441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4578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24579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527CDA45-6134-9C47-8CCD-DA762553F48E}" type="slidenum">
              <a:rPr lang="fr-FR" sz="1200">
                <a:latin typeface="Calibri" charset="0"/>
                <a:ea typeface="MS PGothic" charset="0"/>
              </a:rPr>
              <a:pPr eaLnBrk="1" hangingPunct="1"/>
              <a:t>1</a:t>
            </a:fld>
            <a:endParaRPr lang="fr-FR" sz="1200">
              <a:latin typeface="Calibri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6611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1C0BB-4E2F-4ED0-88F9-09A0386B47EF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5115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1C0BB-4E2F-4ED0-88F9-09A0386B47EF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2807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331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z="800" baseline="0" dirty="0" smtClean="0">
              <a:latin typeface="Calibri" charset="0"/>
            </a:endParaRPr>
          </a:p>
        </p:txBody>
      </p:sp>
      <p:sp>
        <p:nvSpPr>
          <p:cNvPr id="13315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9E4F084-65F0-9245-95AC-AB3D87A248E9}" type="slidenum">
              <a:rPr lang="fr-FR" sz="1200">
                <a:latin typeface="Calibri" charset="0"/>
              </a:rPr>
              <a:pPr eaLnBrk="1" hangingPunct="1"/>
              <a:t>2</a:t>
            </a:fld>
            <a:endParaRPr lang="fr-FR" sz="120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68748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355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baseline="0" dirty="0" smtClean="0">
              <a:latin typeface="Calibri" charset="0"/>
            </a:endParaRPr>
          </a:p>
        </p:txBody>
      </p:sp>
      <p:sp>
        <p:nvSpPr>
          <p:cNvPr id="2355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3B0148D6-BF8A-4E4B-A23B-0E548B2763F7}" type="slidenum">
              <a:rPr lang="fr-FR">
                <a:latin typeface="Calibri" charset="0"/>
                <a:cs typeface="Arial" charset="0"/>
              </a:rPr>
              <a:pPr eaLnBrk="1" hangingPunct="1"/>
              <a:t>3</a:t>
            </a:fld>
            <a:endParaRPr lang="fr-FR">
              <a:latin typeface="Calibri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7713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GB" baseline="0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1C0BB-4E2F-4ED0-88F9-09A0386B47EF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04230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8434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>
            <a:normAutofit fontScale="77500" lnSpcReduction="20000"/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18435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937C4BA-65A4-5B44-BD68-CD8045C80527}" type="slidenum">
              <a:rPr lang="fr-FR" sz="1200">
                <a:latin typeface="Calibri" charset="0"/>
              </a:rPr>
              <a:pPr eaLnBrk="1" hangingPunct="1"/>
              <a:t>5</a:t>
            </a:fld>
            <a:endParaRPr lang="fr-FR" sz="12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8226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1C0BB-4E2F-4ED0-88F9-09A0386B47EF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98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1C0BB-4E2F-4ED0-88F9-09A0386B47EF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760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1C0BB-4E2F-4ED0-88F9-09A0386B47EF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984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sz="1200" kern="1200" noProof="0" dirty="0" smtClean="0">
              <a:solidFill>
                <a:schemeClr val="tx1"/>
              </a:solidFill>
              <a:effectLst/>
              <a:latin typeface="+mn-lt"/>
              <a:ea typeface="MS PGothic" panose="020B0600070205080204" pitchFamily="34" charset="-128"/>
              <a:cs typeface="ＭＳ Ｐゴシック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B1C0BB-4E2F-4ED0-88F9-09A0386B47EF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60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10" name="Espace réservé du numéro de diapositive 21"/>
          <p:cNvSpPr>
            <a:spLocks noGrp="1"/>
          </p:cNvSpPr>
          <p:nvPr>
            <p:ph type="sldNum" sz="quarter" idx="4"/>
          </p:nvPr>
        </p:nvSpPr>
        <p:spPr bwMode="auto">
          <a:xfrm>
            <a:off x="3923935" y="6572253"/>
            <a:ext cx="1210047" cy="285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‹N°›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ZoneTexte 8"/>
          <p:cNvSpPr txBox="1">
            <a:spLocks noChangeArrowheads="1"/>
          </p:cNvSpPr>
          <p:nvPr userDrawn="1"/>
        </p:nvSpPr>
        <p:spPr bwMode="auto">
          <a:xfrm>
            <a:off x="5508625" y="6628319"/>
            <a:ext cx="360045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2160738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banner-smart-ddi-for-smart-network.png"/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66" b="27887"/>
          <a:stretch/>
        </p:blipFill>
        <p:spPr>
          <a:xfrm>
            <a:off x="1" y="3"/>
            <a:ext cx="9144512" cy="833431"/>
          </a:xfrm>
          <a:prstGeom prst="rect">
            <a:avLst/>
          </a:prstGeom>
        </p:spPr>
      </p:pic>
      <p:sp>
        <p:nvSpPr>
          <p:cNvPr id="5" name="ZoneTexte 8"/>
          <p:cNvSpPr txBox="1">
            <a:spLocks noChangeArrowheads="1"/>
          </p:cNvSpPr>
          <p:nvPr userDrawn="1"/>
        </p:nvSpPr>
        <p:spPr bwMode="auto">
          <a:xfrm>
            <a:off x="5508625" y="6628319"/>
            <a:ext cx="360045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  <p:pic>
        <p:nvPicPr>
          <p:cNvPr id="11" name="Image 8" descr="efficientip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6611573"/>
            <a:ext cx="864096" cy="1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3481530" y="6597352"/>
            <a:ext cx="2133600" cy="26064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mtClean="0"/>
              <a:t>Page </a:t>
            </a:r>
            <a:fld id="{66D4CA67-37E6-4DAB-861C-1275C233CC5C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 anchor="ctr">
            <a:normAutofit/>
          </a:bodyPr>
          <a:lstStyle>
            <a:lvl1pPr algn="l">
              <a:lnSpc>
                <a:spcPts val="2400"/>
              </a:lnSpc>
              <a:defRPr sz="2400" b="1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8503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banner-smart-ddi-for-smart-network.png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66" b="27887"/>
          <a:stretch/>
        </p:blipFill>
        <p:spPr>
          <a:xfrm>
            <a:off x="0" y="0"/>
            <a:ext cx="9144512" cy="833430"/>
          </a:xfrm>
          <a:prstGeom prst="rect">
            <a:avLst/>
          </a:prstGeom>
        </p:spPr>
      </p:pic>
      <p:sp>
        <p:nvSpPr>
          <p:cNvPr id="5" name="ZoneTexte 8"/>
          <p:cNvSpPr txBox="1">
            <a:spLocks noChangeArrowheads="1"/>
          </p:cNvSpPr>
          <p:nvPr userDrawn="1"/>
        </p:nvSpPr>
        <p:spPr bwMode="auto">
          <a:xfrm>
            <a:off x="5508625" y="6628313"/>
            <a:ext cx="36004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 anchor="ctr">
            <a:normAutofit/>
          </a:bodyPr>
          <a:lstStyle>
            <a:lvl1pPr algn="l">
              <a:lnSpc>
                <a:spcPts val="2400"/>
              </a:lnSpc>
              <a:defRPr sz="2400" b="1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  <a:prstGeom prst="rect">
            <a:avLst/>
          </a:prstGeom>
        </p:spPr>
        <p:txBody>
          <a:bodyPr/>
          <a:lstStyle>
            <a:lvl1pPr>
              <a:buSzPct val="100000"/>
              <a:buFontTx/>
              <a:buBlip>
                <a:blip r:embed="rId3"/>
              </a:buBlip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</a:defRPr>
            </a:lvl1pPr>
            <a:lvl2pPr algn="l">
              <a:lnSpc>
                <a:spcPct val="100000"/>
              </a:lnSpc>
              <a:buSzPct val="75000"/>
              <a:buFontTx/>
              <a:buBlip>
                <a:blip r:embed="rId4"/>
              </a:buBlip>
              <a:defRPr sz="2400" b="0">
                <a:latin typeface="Futura Std Medium" pitchFamily="34" charset="0"/>
              </a:defRPr>
            </a:lvl2pPr>
            <a:lvl3pPr>
              <a:buSzPct val="75000"/>
              <a:buFontTx/>
              <a:buBlip>
                <a:blip r:embed="rId5"/>
              </a:buBlip>
              <a:defRPr sz="2000">
                <a:latin typeface="Futura Std Light" pitchFamily="34" charset="0"/>
              </a:defRPr>
            </a:lvl3pPr>
            <a:lvl4pPr>
              <a:buSzPct val="60000"/>
              <a:buFontTx/>
              <a:buBlip>
                <a:blip r:embed="rId6"/>
              </a:buBlip>
              <a:defRPr sz="1800">
                <a:latin typeface="Futura Std Medium" pitchFamily="34" charset="0"/>
              </a:defRPr>
            </a:lvl4pPr>
            <a:lvl5pPr>
              <a:buSzPct val="60000"/>
              <a:buFontTx/>
              <a:buBlip>
                <a:blip r:embed="rId7"/>
              </a:buBlip>
              <a:defRPr sz="1200">
                <a:latin typeface="Futura Std Medium" pitchFamily="34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pic>
        <p:nvPicPr>
          <p:cNvPr id="11" name="Image 8" descr="efficientip.png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6611566"/>
            <a:ext cx="864096" cy="1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ce réservé du numéro de diapositive 21"/>
          <p:cNvSpPr>
            <a:spLocks noGrp="1"/>
          </p:cNvSpPr>
          <p:nvPr>
            <p:ph type="sldNum" sz="quarter" idx="4"/>
          </p:nvPr>
        </p:nvSpPr>
        <p:spPr bwMode="auto">
          <a:xfrm>
            <a:off x="3923928" y="6572250"/>
            <a:ext cx="1210047" cy="285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‹N°›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846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67640" y="0"/>
            <a:ext cx="8229240" cy="83664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endParaRPr/>
          </a:p>
        </p:txBody>
      </p:sp>
      <p:sp>
        <p:nvSpPr>
          <p:cNvPr id="53" name="PlaceHolder 2"/>
          <p:cNvSpPr>
            <a:spLocks noGrp="1"/>
          </p:cNvSpPr>
          <p:nvPr>
            <p:ph type="subTitle"/>
          </p:nvPr>
        </p:nvSpPr>
        <p:spPr>
          <a:xfrm>
            <a:off x="500040" y="1643040"/>
            <a:ext cx="8229240" cy="4525920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731097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10" name="Espace réservé du numéro de diapositive 21"/>
          <p:cNvSpPr>
            <a:spLocks noGrp="1"/>
          </p:cNvSpPr>
          <p:nvPr>
            <p:ph type="sldNum" sz="quarter" idx="4"/>
          </p:nvPr>
        </p:nvSpPr>
        <p:spPr bwMode="auto">
          <a:xfrm>
            <a:off x="3923935" y="6572253"/>
            <a:ext cx="1210047" cy="285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‹N°›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ZoneTexte 8"/>
          <p:cNvSpPr txBox="1">
            <a:spLocks noChangeArrowheads="1"/>
          </p:cNvSpPr>
          <p:nvPr/>
        </p:nvSpPr>
        <p:spPr bwMode="auto">
          <a:xfrm>
            <a:off x="5508625" y="6628319"/>
            <a:ext cx="360045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  <p:sp>
        <p:nvSpPr>
          <p:cNvPr id="6" name="ZoneTexte 8"/>
          <p:cNvSpPr txBox="1">
            <a:spLocks noChangeArrowheads="1"/>
          </p:cNvSpPr>
          <p:nvPr userDrawn="1"/>
        </p:nvSpPr>
        <p:spPr bwMode="auto">
          <a:xfrm>
            <a:off x="5508625" y="6628319"/>
            <a:ext cx="360045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2160738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banner-smart-ddi-for-smart-network.pn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66" b="27887"/>
          <a:stretch/>
        </p:blipFill>
        <p:spPr>
          <a:xfrm>
            <a:off x="1" y="3"/>
            <a:ext cx="9144512" cy="833431"/>
          </a:xfrm>
          <a:prstGeom prst="rect">
            <a:avLst/>
          </a:prstGeom>
        </p:spPr>
      </p:pic>
      <p:sp>
        <p:nvSpPr>
          <p:cNvPr id="5" name="ZoneTexte 8"/>
          <p:cNvSpPr txBox="1">
            <a:spLocks noChangeArrowheads="1"/>
          </p:cNvSpPr>
          <p:nvPr/>
        </p:nvSpPr>
        <p:spPr bwMode="auto">
          <a:xfrm>
            <a:off x="5508625" y="6628319"/>
            <a:ext cx="360045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 anchor="ctr">
            <a:normAutofit/>
          </a:bodyPr>
          <a:lstStyle>
            <a:lvl1pPr algn="l">
              <a:lnSpc>
                <a:spcPts val="2400"/>
              </a:lnSpc>
              <a:defRPr sz="2400" b="1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034" y="1643053"/>
            <a:ext cx="8229600" cy="4525963"/>
          </a:xfrm>
          <a:prstGeom prst="rect">
            <a:avLst/>
          </a:prstGeom>
        </p:spPr>
        <p:txBody>
          <a:bodyPr/>
          <a:lstStyle>
            <a:lvl1pPr>
              <a:buSzPct val="100000"/>
              <a:buFontTx/>
              <a:buBlip>
                <a:blip r:embed="rId3"/>
              </a:buBlip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</a:defRPr>
            </a:lvl1pPr>
            <a:lvl2pPr algn="l">
              <a:lnSpc>
                <a:spcPct val="100000"/>
              </a:lnSpc>
              <a:buSzPct val="75000"/>
              <a:buFontTx/>
              <a:buBlip>
                <a:blip r:embed="rId4"/>
              </a:buBlip>
              <a:defRPr sz="2400" b="0">
                <a:latin typeface="Futura Std Medium" pitchFamily="34" charset="0"/>
              </a:defRPr>
            </a:lvl2pPr>
            <a:lvl3pPr>
              <a:buSzPct val="75000"/>
              <a:buFontTx/>
              <a:buBlip>
                <a:blip r:embed="rId5"/>
              </a:buBlip>
              <a:defRPr sz="2000">
                <a:latin typeface="Futura Std Light" pitchFamily="34" charset="0"/>
              </a:defRPr>
            </a:lvl3pPr>
            <a:lvl4pPr>
              <a:buSzPct val="60000"/>
              <a:buFontTx/>
              <a:buBlip>
                <a:blip r:embed="rId6"/>
              </a:buBlip>
              <a:defRPr sz="1800">
                <a:latin typeface="Futura Std Medium" pitchFamily="34" charset="0"/>
              </a:defRPr>
            </a:lvl4pPr>
            <a:lvl5pPr>
              <a:buSzPct val="60000"/>
              <a:buFontTx/>
              <a:buBlip>
                <a:blip r:embed="rId7"/>
              </a:buBlip>
              <a:defRPr sz="1200">
                <a:latin typeface="Futura Std Medium" pitchFamily="34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pic>
        <p:nvPicPr>
          <p:cNvPr id="11" name="Image 8" descr="efficientip.png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6611573"/>
            <a:ext cx="864096" cy="1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3481530" y="6597352"/>
            <a:ext cx="2133600" cy="26064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eaLnBrk="1" hangingPunct="1"/>
            <a:r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‹N°›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0326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banner-smart-ddi-for-smart-network.png"/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6" b="27887"/>
          <a:stretch/>
        </p:blipFill>
        <p:spPr>
          <a:xfrm>
            <a:off x="1" y="3"/>
            <a:ext cx="9144512" cy="833431"/>
          </a:xfrm>
          <a:prstGeom prst="rect">
            <a:avLst/>
          </a:prstGeom>
        </p:spPr>
      </p:pic>
      <p:sp>
        <p:nvSpPr>
          <p:cNvPr id="5" name="ZoneTexte 8"/>
          <p:cNvSpPr txBox="1">
            <a:spLocks noChangeArrowheads="1"/>
          </p:cNvSpPr>
          <p:nvPr/>
        </p:nvSpPr>
        <p:spPr bwMode="auto">
          <a:xfrm>
            <a:off x="5508625" y="6628319"/>
            <a:ext cx="360045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  <p:pic>
        <p:nvPicPr>
          <p:cNvPr id="11" name="Image 8" descr="efficientip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611573"/>
            <a:ext cx="864096" cy="17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3481530" y="6597352"/>
            <a:ext cx="2133600" cy="26064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eaLnBrk="1" hangingPunct="1"/>
            <a:r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‹N°›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 anchor="ctr">
            <a:normAutofit/>
          </a:bodyPr>
          <a:lstStyle>
            <a:lvl1pPr algn="l">
              <a:lnSpc>
                <a:spcPts val="2400"/>
              </a:lnSpc>
              <a:defRPr sz="2400" b="1">
                <a:solidFill>
                  <a:schemeClr val="bg1"/>
                </a:solidFill>
                <a:latin typeface="Trebuchet MS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9488595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jpeg"/><Relationship Id="rId5" Type="http://schemas.openxmlformats.org/officeDocument/2006/relationships/image" Target="../media/image1.png"/><Relationship Id="rId10" Type="http://schemas.openxmlformats.org/officeDocument/2006/relationships/image" Target="../media/image7.png"/><Relationship Id="rId4" Type="http://schemas.openxmlformats.org/officeDocument/2006/relationships/theme" Target="../theme/theme2.xml"/><Relationship Id="rId9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banner-smart-ddi-for-smart-network.png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66" b="27887"/>
          <a:stretch/>
        </p:blipFill>
        <p:spPr>
          <a:xfrm>
            <a:off x="1" y="3"/>
            <a:ext cx="9144512" cy="833431"/>
          </a:xfrm>
          <a:prstGeom prst="rect">
            <a:avLst/>
          </a:prstGeom>
        </p:spPr>
      </p:pic>
      <p:sp>
        <p:nvSpPr>
          <p:cNvPr id="1032" name="ZoneTexte 8"/>
          <p:cNvSpPr txBox="1">
            <a:spLocks noChangeArrowheads="1"/>
          </p:cNvSpPr>
          <p:nvPr userDrawn="1"/>
        </p:nvSpPr>
        <p:spPr bwMode="auto">
          <a:xfrm>
            <a:off x="5508625" y="6669094"/>
            <a:ext cx="360045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  <p:sp>
        <p:nvSpPr>
          <p:cNvPr id="2" name="ZoneTexte 1"/>
          <p:cNvSpPr txBox="1"/>
          <p:nvPr userDrawn="1"/>
        </p:nvSpPr>
        <p:spPr>
          <a:xfrm>
            <a:off x="7916333" y="763411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Espace réservé du numéro de diapositive 21"/>
          <p:cNvSpPr>
            <a:spLocks noGrp="1"/>
          </p:cNvSpPr>
          <p:nvPr>
            <p:ph type="sldNum" sz="quarter" idx="4"/>
          </p:nvPr>
        </p:nvSpPr>
        <p:spPr bwMode="auto">
          <a:xfrm>
            <a:off x="3923935" y="6572253"/>
            <a:ext cx="1210047" cy="285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‹N°›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 algn="l">
              <a:lnSpc>
                <a:spcPts val="2400"/>
              </a:lnSpc>
            </a:pPr>
            <a:r>
              <a:rPr lang="fr-FR" dirty="0" smtClean="0"/>
              <a:t>Cliquez pour modifier le style du titre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98" r:id="rId1"/>
    <p:sldLayoutId id="2147485500" r:id="rId2"/>
    <p:sldLayoutId id="2147485502" r:id="rId3"/>
    <p:sldLayoutId id="2147485507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fr-FR" sz="2400" b="1" kern="1200" smtClean="0">
          <a:solidFill>
            <a:schemeClr val="bg1"/>
          </a:solidFill>
          <a:latin typeface="Trebuchet MS" pitchFamily="34" charset="0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banner-smart-ddi-for-smart-network.png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66" b="27887"/>
          <a:stretch/>
        </p:blipFill>
        <p:spPr>
          <a:xfrm>
            <a:off x="1" y="3"/>
            <a:ext cx="9144512" cy="833431"/>
          </a:xfrm>
          <a:prstGeom prst="rect">
            <a:avLst/>
          </a:prstGeom>
        </p:spPr>
      </p:pic>
      <p:sp>
        <p:nvSpPr>
          <p:cNvPr id="1032" name="ZoneTexte 8"/>
          <p:cNvSpPr txBox="1">
            <a:spLocks noChangeArrowheads="1"/>
          </p:cNvSpPr>
          <p:nvPr/>
        </p:nvSpPr>
        <p:spPr bwMode="auto">
          <a:xfrm>
            <a:off x="5508625" y="6669094"/>
            <a:ext cx="360045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  <p:sp>
        <p:nvSpPr>
          <p:cNvPr id="2" name="ZoneTexte 1"/>
          <p:cNvSpPr txBox="1"/>
          <p:nvPr/>
        </p:nvSpPr>
        <p:spPr>
          <a:xfrm>
            <a:off x="7916333" y="763411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9" name="Espace réservé du numéro de diapositive 21"/>
          <p:cNvSpPr>
            <a:spLocks noGrp="1"/>
          </p:cNvSpPr>
          <p:nvPr>
            <p:ph type="sldNum" sz="quarter" idx="4"/>
          </p:nvPr>
        </p:nvSpPr>
        <p:spPr bwMode="auto">
          <a:xfrm>
            <a:off x="3923935" y="6572253"/>
            <a:ext cx="1210047" cy="2857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‹N°›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83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 algn="l">
              <a:lnSpc>
                <a:spcPts val="2400"/>
              </a:lnSpc>
            </a:pPr>
            <a:r>
              <a:rPr lang="fr-FR" dirty="0" smtClean="0"/>
              <a:t>Cliquez pour modifier le style du titre</a:t>
            </a: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500034" y="1643053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6"/>
              </a:buBlip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5000"/>
              <a:buFontTx/>
              <a:buBlip>
                <a:blip r:embed="rId7"/>
              </a:buBlip>
              <a:defRPr sz="2400" b="0" kern="1200">
                <a:solidFill>
                  <a:schemeClr val="tx1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Futura Std Light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Tx/>
              <a:buBlip>
                <a:blip r:embed="rId9"/>
              </a:buBlip>
              <a:defRPr sz="1800" kern="1200">
                <a:solidFill>
                  <a:schemeClr val="tx1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Tx/>
              <a:buBlip>
                <a:blip r:embed="rId10"/>
              </a:buBlip>
              <a:defRPr sz="1200" kern="1200">
                <a:solidFill>
                  <a:schemeClr val="tx1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sz="1600" dirty="0" smtClean="0"/>
              <a:t>Quatrième niveau</a:t>
            </a:r>
          </a:p>
          <a:p>
            <a:pPr lvl="4"/>
            <a:r>
              <a:rPr lang="fr-FR" sz="1400" dirty="0" smtClean="0"/>
              <a:t>Cinquième niveau</a:t>
            </a:r>
            <a:endParaRPr lang="fr-FR" sz="1400" dirty="0"/>
          </a:p>
        </p:txBody>
      </p:sp>
      <p:pic>
        <p:nvPicPr>
          <p:cNvPr id="11" name="Image 10" descr="banner-smart-ddi-for-smart-network.png"/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566" b="27887"/>
          <a:stretch/>
        </p:blipFill>
        <p:spPr>
          <a:xfrm>
            <a:off x="1" y="3"/>
            <a:ext cx="9144512" cy="833431"/>
          </a:xfrm>
          <a:prstGeom prst="rect">
            <a:avLst/>
          </a:prstGeom>
        </p:spPr>
      </p:pic>
      <p:sp>
        <p:nvSpPr>
          <p:cNvPr id="12" name="ZoneTexte 8"/>
          <p:cNvSpPr txBox="1">
            <a:spLocks noChangeArrowheads="1"/>
          </p:cNvSpPr>
          <p:nvPr userDrawn="1"/>
        </p:nvSpPr>
        <p:spPr bwMode="auto">
          <a:xfrm>
            <a:off x="5508625" y="6669094"/>
            <a:ext cx="360045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r>
              <a:rPr lang="en-US" sz="700" dirty="0"/>
              <a:t>Confidential-Property of </a:t>
            </a:r>
            <a:r>
              <a:rPr lang="en-US" sz="700" dirty="0" smtClean="0"/>
              <a:t>EfficientIP - </a:t>
            </a:r>
            <a:r>
              <a:rPr lang="en-US" sz="700" dirty="0"/>
              <a:t>All rights reserved-Copyright © </a:t>
            </a:r>
            <a:r>
              <a:rPr lang="en-US" sz="700" dirty="0" smtClean="0"/>
              <a:t>2015</a:t>
            </a:r>
            <a:endParaRPr lang="en-US" sz="700" dirty="0"/>
          </a:p>
        </p:txBody>
      </p:sp>
      <p:sp>
        <p:nvSpPr>
          <p:cNvPr id="13" name="ZoneTexte 12"/>
          <p:cNvSpPr txBox="1"/>
          <p:nvPr userDrawn="1"/>
        </p:nvSpPr>
        <p:spPr>
          <a:xfrm>
            <a:off x="7916333" y="763411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04" r:id="rId1"/>
    <p:sldLayoutId id="2147485505" r:id="rId2"/>
    <p:sldLayoutId id="2147485506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fr-FR" sz="2400" b="1" kern="1200" smtClean="0">
          <a:solidFill>
            <a:schemeClr val="bg1"/>
          </a:solidFill>
          <a:latin typeface="Trebuchet MS" pitchFamily="34" charset="0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5" Type="http://schemas.microsoft.com/office/2007/relationships/hdphoto" Target="../media/hdphoto1.wdp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6.emf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eg"/><Relationship Id="rId5" Type="http://schemas.openxmlformats.org/officeDocument/2006/relationships/image" Target="../media/image18.emf"/><Relationship Id="rId10" Type="http://schemas.openxmlformats.org/officeDocument/2006/relationships/image" Target="../media/image7.png"/><Relationship Id="rId4" Type="http://schemas.openxmlformats.org/officeDocument/2006/relationships/image" Target="../media/image17.emf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ous-titre 4"/>
          <p:cNvSpPr txBox="1">
            <a:spLocks/>
          </p:cNvSpPr>
          <p:nvPr/>
        </p:nvSpPr>
        <p:spPr bwMode="auto">
          <a:xfrm>
            <a:off x="179512" y="3356992"/>
            <a:ext cx="8784976" cy="7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4400" b="1" dirty="0" err="1" smtClean="0">
                <a:solidFill>
                  <a:srgbClr val="898989"/>
                </a:solidFill>
                <a:latin typeface="Trebuchet MS" charset="0"/>
              </a:rPr>
              <a:t>Protéger</a:t>
            </a:r>
            <a:r>
              <a:rPr lang="en-US" sz="4400" b="1" dirty="0" smtClean="0">
                <a:solidFill>
                  <a:srgbClr val="898989"/>
                </a:solidFill>
                <a:latin typeface="Trebuchet MS" charset="0"/>
              </a:rPr>
              <a:t> </a:t>
            </a:r>
            <a:r>
              <a:rPr lang="en-US" sz="4400" b="1" dirty="0" err="1" smtClean="0">
                <a:solidFill>
                  <a:srgbClr val="898989"/>
                </a:solidFill>
                <a:latin typeface="Trebuchet MS" charset="0"/>
              </a:rPr>
              <a:t>votre</a:t>
            </a:r>
            <a:r>
              <a:rPr lang="en-US" sz="4400" b="1" dirty="0" smtClean="0">
                <a:solidFill>
                  <a:srgbClr val="898989"/>
                </a:solidFill>
                <a:latin typeface="Trebuchet MS" charset="0"/>
              </a:rPr>
              <a:t> </a:t>
            </a:r>
            <a:r>
              <a:rPr lang="en-US" sz="4400" b="1" dirty="0" err="1" smtClean="0">
                <a:solidFill>
                  <a:srgbClr val="898989"/>
                </a:solidFill>
                <a:latin typeface="Trebuchet MS" charset="0"/>
              </a:rPr>
              <a:t>Activité</a:t>
            </a:r>
            <a:endParaRPr lang="en-US" sz="4400" b="1" dirty="0">
              <a:solidFill>
                <a:srgbClr val="898989"/>
              </a:solidFill>
              <a:latin typeface="Trebuchet MS" charset="0"/>
            </a:endParaRPr>
          </a:p>
          <a:p>
            <a:pPr algn="ctr" eaLnBrk="1" hangingPunct="1">
              <a:spcBef>
                <a:spcPts val="0"/>
              </a:spcBef>
              <a:buFont typeface="Arial" charset="0"/>
              <a:buNone/>
            </a:pPr>
            <a:r>
              <a:rPr lang="en-US" sz="4400" b="1" dirty="0" smtClean="0">
                <a:solidFill>
                  <a:srgbClr val="898989"/>
                </a:solidFill>
                <a:latin typeface="Trebuchet MS" charset="0"/>
              </a:rPr>
              <a:t>avec </a:t>
            </a:r>
            <a:r>
              <a:rPr lang="en-US" sz="4400" b="1" dirty="0" err="1" smtClean="0">
                <a:solidFill>
                  <a:srgbClr val="898989"/>
                </a:solidFill>
                <a:latin typeface="Trebuchet MS" charset="0"/>
              </a:rPr>
              <a:t>une</a:t>
            </a:r>
            <a:endParaRPr lang="en-US" sz="4400" b="1" dirty="0">
              <a:solidFill>
                <a:srgbClr val="898989"/>
              </a:solidFill>
              <a:latin typeface="Trebuchet MS" charset="0"/>
            </a:endParaRPr>
          </a:p>
          <a:p>
            <a:pPr algn="ctr" eaLnBrk="1" hangingPunct="1">
              <a:spcBef>
                <a:spcPts val="0"/>
              </a:spcBef>
              <a:buFont typeface="Arial" charset="0"/>
              <a:buNone/>
            </a:pPr>
            <a:r>
              <a:rPr lang="en-US" sz="4400" b="1" dirty="0" smtClean="0">
                <a:solidFill>
                  <a:srgbClr val="898989"/>
                </a:solidFill>
                <a:latin typeface="Trebuchet MS" charset="0"/>
              </a:rPr>
              <a:t>Solution de </a:t>
            </a:r>
            <a:r>
              <a:rPr lang="en-US" sz="4400" b="1" dirty="0" err="1" smtClean="0">
                <a:solidFill>
                  <a:srgbClr val="898989"/>
                </a:solidFill>
                <a:latin typeface="Trebuchet MS" charset="0"/>
              </a:rPr>
              <a:t>Sécurité</a:t>
            </a:r>
            <a:r>
              <a:rPr lang="en-US" sz="4400" b="1" dirty="0" smtClean="0">
                <a:solidFill>
                  <a:srgbClr val="898989"/>
                </a:solidFill>
                <a:latin typeface="Trebuchet MS" charset="0"/>
              </a:rPr>
              <a:t> DNS 360°</a:t>
            </a:r>
            <a:endParaRPr lang="en-US" sz="1000" b="1" dirty="0">
              <a:solidFill>
                <a:srgbClr val="898989"/>
              </a:solidFill>
              <a:latin typeface="Trebuchet MS" charset="0"/>
            </a:endParaRP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en-US" sz="1600" b="1" dirty="0" smtClean="0">
              <a:latin typeface="Trebuchet MS" charset="0"/>
            </a:endParaRP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endParaRPr lang="en-US" sz="1600" b="1" dirty="0" smtClean="0">
              <a:latin typeface="Trebuchet MS" charset="0"/>
            </a:endParaRP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1600" b="1" dirty="0" err="1" smtClean="0">
                <a:latin typeface="Trebuchet MS" charset="0"/>
              </a:rPr>
              <a:t>Jérémy</a:t>
            </a:r>
            <a:r>
              <a:rPr lang="en-US" sz="1600" b="1" dirty="0" smtClean="0">
                <a:latin typeface="Trebuchet MS" charset="0"/>
              </a:rPr>
              <a:t> SOU</a:t>
            </a:r>
          </a:p>
          <a:p>
            <a:pPr eaLnBrk="1" hangingPunct="1">
              <a:spcBef>
                <a:spcPct val="20000"/>
              </a:spcBef>
              <a:buFont typeface="Arial" charset="0"/>
              <a:buNone/>
            </a:pPr>
            <a:r>
              <a:rPr lang="en-US" sz="1600" b="1" dirty="0" smtClean="0">
                <a:latin typeface="Trebuchet MS" charset="0"/>
              </a:rPr>
              <a:t>Channel Manager Western EMEA</a:t>
            </a:r>
          </a:p>
        </p:txBody>
      </p:sp>
      <p:pic>
        <p:nvPicPr>
          <p:cNvPr id="5" name="Image 4" descr="dns-guardian-home(1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3166991"/>
          </a:xfrm>
          <a:prstGeom prst="rect">
            <a:avLst/>
          </a:prstGeom>
        </p:spPr>
      </p:pic>
      <p:pic>
        <p:nvPicPr>
          <p:cNvPr id="8" name="Image 7" descr="efficientip-logo-White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09" y="616532"/>
            <a:ext cx="2736304" cy="619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33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Sécurité</a:t>
            </a:r>
            <a:r>
              <a:rPr lang="en-GB" dirty="0" smtClean="0"/>
              <a:t> DNS </a:t>
            </a:r>
            <a:r>
              <a:rPr lang="en-GB" dirty="0" err="1" smtClean="0"/>
              <a:t>Performante</a:t>
            </a:r>
            <a:r>
              <a:rPr lang="en-GB" dirty="0" smtClean="0"/>
              <a:t> &amp; </a:t>
            </a:r>
            <a:r>
              <a:rPr lang="en-GB" dirty="0" err="1" smtClean="0"/>
              <a:t>Intelligente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fr-FR" smtClean="0"/>
              <a:t>Page </a:t>
            </a:r>
            <a:fld id="{66D4CA67-37E6-4DAB-861C-1275C233CC5C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12" name="CustomShape 1"/>
          <p:cNvSpPr/>
          <p:nvPr/>
        </p:nvSpPr>
        <p:spPr>
          <a:xfrm>
            <a:off x="2195736" y="1700808"/>
            <a:ext cx="6948264" cy="4248471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ctr"/>
          <a:lstStyle/>
          <a:p>
            <a:pPr marL="457200" lvl="2" defTabSz="859536" eaLnBrk="0" hangingPunct="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75000"/>
              <a:tabLst>
                <a:tab pos="92075" algn="l"/>
              </a:tabLst>
              <a:defRPr/>
            </a:pPr>
            <a:r>
              <a:rPr lang="en-US" sz="2400" b="1" dirty="0" smtClean="0">
                <a:solidFill>
                  <a:srgbClr val="FF6600"/>
                </a:solidFill>
                <a:latin typeface="Futura Std Medium"/>
                <a:ea typeface="ＭＳ Ｐゴシック"/>
              </a:rPr>
              <a:t>Couverture </a:t>
            </a: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Totale</a:t>
            </a:r>
            <a:r>
              <a:rPr lang="en-US" sz="2400" b="1" dirty="0" smtClean="0">
                <a:solidFill>
                  <a:srgbClr val="FF6600"/>
                </a:solidFill>
                <a:latin typeface="Futura Std Medium"/>
                <a:ea typeface="ＭＳ Ｐゴシック"/>
              </a:rPr>
              <a:t> des Services DNS</a:t>
            </a:r>
            <a:endParaRPr lang="en-US" sz="2400" b="1" dirty="0">
              <a:solidFill>
                <a:srgbClr val="FF6600"/>
              </a:solidFill>
              <a:latin typeface="Futura Std Medium"/>
              <a:ea typeface="ＭＳ Ｐゴシック"/>
            </a:endParaRPr>
          </a:p>
          <a:p>
            <a:pPr marL="914400" lvl="3" defTabSz="859536" eaLnBrk="0" hangingPunct="0"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75000"/>
              <a:tabLst>
                <a:tab pos="92075" algn="l"/>
              </a:tabLst>
              <a:defRPr/>
            </a:pPr>
            <a:r>
              <a:rPr lang="en-US" sz="1600" dirty="0" smtClean="0">
                <a:latin typeface="Futura Std Medium"/>
                <a:ea typeface="ＭＳ Ｐゴシック"/>
              </a:rPr>
              <a:t>Public, Office &amp; Datacenter: </a:t>
            </a:r>
            <a:r>
              <a:rPr lang="en-US" sz="1600" dirty="0">
                <a:latin typeface="Futura Std Medium"/>
                <a:ea typeface="ＭＳ Ｐゴシック"/>
              </a:rPr>
              <a:t>Cache, Recursive &amp; </a:t>
            </a:r>
            <a:r>
              <a:rPr lang="en-US" sz="1600" dirty="0" smtClean="0">
                <a:latin typeface="Futura Std Medium"/>
                <a:ea typeface="ＭＳ Ｐゴシック"/>
              </a:rPr>
              <a:t>Authoritative</a:t>
            </a:r>
            <a:endParaRPr lang="en-US" sz="1600" dirty="0">
              <a:latin typeface="Futura Std Medium"/>
              <a:ea typeface="ＭＳ Ｐゴシック"/>
            </a:endParaRPr>
          </a:p>
          <a:p>
            <a:pPr marL="457200" lvl="2" defTabSz="859536" eaLnBrk="0" hangingPunct="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75000"/>
              <a:tabLst>
                <a:tab pos="92075" algn="l"/>
              </a:tabLst>
              <a:defRPr/>
            </a:pP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Détection</a:t>
            </a:r>
            <a:r>
              <a:rPr lang="en-US" sz="2400" b="1" dirty="0" smtClean="0">
                <a:solidFill>
                  <a:srgbClr val="FF6600"/>
                </a:solidFill>
                <a:latin typeface="Futura Std Medium"/>
                <a:ea typeface="ＭＳ Ｐゴシック"/>
              </a:rPr>
              <a:t> de </a:t>
            </a: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Tous</a:t>
            </a:r>
            <a:r>
              <a:rPr lang="en-US" sz="2400" b="1" dirty="0" smtClean="0">
                <a:solidFill>
                  <a:srgbClr val="FF6600"/>
                </a:solidFill>
                <a:latin typeface="Futura Std Medium"/>
                <a:ea typeface="ＭＳ Ｐゴシック"/>
              </a:rPr>
              <a:t> les Types </a:t>
            </a: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d’Attaques</a:t>
            </a:r>
            <a:endParaRPr lang="en-US" sz="2400" b="1" dirty="0">
              <a:solidFill>
                <a:srgbClr val="FF6600"/>
              </a:solidFill>
              <a:latin typeface="Futura Std Medium"/>
              <a:ea typeface="ＭＳ Ｐゴシック"/>
            </a:endParaRPr>
          </a:p>
          <a:p>
            <a:pPr marL="914400" lvl="3" defTabSz="859536" eaLnBrk="0" hangingPunct="0"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75000"/>
              <a:tabLst>
                <a:tab pos="92075" algn="l"/>
              </a:tabLst>
              <a:defRPr/>
            </a:pPr>
            <a:r>
              <a:rPr lang="en-US" sz="1600" dirty="0" err="1" smtClean="0">
                <a:latin typeface="Futura Std Medium"/>
                <a:ea typeface="ＭＳ Ｐゴシック"/>
              </a:rPr>
              <a:t>Volumétriques</a:t>
            </a:r>
            <a:r>
              <a:rPr lang="en-US" sz="1600" dirty="0" smtClean="0">
                <a:latin typeface="Futura Std Medium"/>
                <a:ea typeface="ＭＳ Ｐゴシック"/>
              </a:rPr>
              <a:t>, </a:t>
            </a:r>
            <a:r>
              <a:rPr lang="en-US" sz="1600" dirty="0" err="1" smtClean="0">
                <a:latin typeface="Futura Std Medium"/>
                <a:ea typeface="ＭＳ Ｐゴシック"/>
              </a:rPr>
              <a:t>Lentes</a:t>
            </a:r>
            <a:r>
              <a:rPr lang="en-US" sz="1600" dirty="0" smtClean="0">
                <a:latin typeface="Futura Std Medium"/>
                <a:ea typeface="ＭＳ Ｐゴシック"/>
              </a:rPr>
              <a:t> </a:t>
            </a:r>
            <a:r>
              <a:rPr lang="en-US" sz="1600" dirty="0">
                <a:latin typeface="Futura Std Medium"/>
                <a:ea typeface="ＭＳ Ｐゴシック"/>
              </a:rPr>
              <a:t>&amp; </a:t>
            </a:r>
            <a:r>
              <a:rPr lang="en-US" sz="1600" dirty="0" err="1" smtClean="0">
                <a:latin typeface="Futura Std Medium"/>
                <a:ea typeface="ＭＳ Ｐゴシック"/>
              </a:rPr>
              <a:t>Failles</a:t>
            </a:r>
            <a:r>
              <a:rPr lang="en-US" sz="1600" dirty="0" smtClean="0">
                <a:latin typeface="Futura Std Medium"/>
                <a:ea typeface="ＭＳ Ｐゴシック"/>
              </a:rPr>
              <a:t> de </a:t>
            </a:r>
            <a:r>
              <a:rPr lang="en-US" sz="1600" dirty="0" err="1" smtClean="0">
                <a:latin typeface="Futura Std Medium"/>
                <a:ea typeface="ＭＳ Ｐゴシック"/>
              </a:rPr>
              <a:t>Sécurité</a:t>
            </a:r>
            <a:endParaRPr lang="en-US" sz="1600" dirty="0">
              <a:latin typeface="Futura Std Medium"/>
              <a:ea typeface="ＭＳ Ｐゴシック"/>
            </a:endParaRPr>
          </a:p>
          <a:p>
            <a:pPr marL="457200" lvl="2" defTabSz="859536" eaLnBrk="0" hangingPunct="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75000"/>
              <a:tabLst>
                <a:tab pos="92075" algn="l"/>
              </a:tabLst>
              <a:defRPr/>
            </a:pPr>
            <a:r>
              <a:rPr lang="en-US" sz="2400" b="1" dirty="0" smtClean="0">
                <a:solidFill>
                  <a:srgbClr val="FF6600"/>
                </a:solidFill>
                <a:latin typeface="Futura Std Medium"/>
                <a:ea typeface="ＭＳ Ｐゴシック"/>
              </a:rPr>
              <a:t>Protection </a:t>
            </a: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Intelligente</a:t>
            </a:r>
            <a:r>
              <a:rPr lang="en-US" sz="2400" b="1" dirty="0" smtClean="0">
                <a:solidFill>
                  <a:srgbClr val="FF6600"/>
                </a:solidFill>
                <a:latin typeface="Futura Std Medium"/>
                <a:ea typeface="ＭＳ Ｐゴシック"/>
              </a:rPr>
              <a:t> </a:t>
            </a: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Adaptative</a:t>
            </a:r>
            <a:endParaRPr lang="en-US" sz="2400" b="1" dirty="0">
              <a:solidFill>
                <a:srgbClr val="FF6600"/>
              </a:solidFill>
              <a:latin typeface="Futura Std Medium"/>
              <a:ea typeface="ＭＳ Ｐゴシック"/>
            </a:endParaRPr>
          </a:p>
          <a:p>
            <a:pPr marL="914400" lvl="3" defTabSz="859536" eaLnBrk="0" hangingPunct="0">
              <a:spcBef>
                <a:spcPts val="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75000"/>
              <a:tabLst>
                <a:tab pos="92075" algn="l"/>
              </a:tabLst>
              <a:defRPr/>
            </a:pPr>
            <a:r>
              <a:rPr lang="en-US" sz="1600" dirty="0" err="1" smtClean="0">
                <a:latin typeface="Futura Std Medium"/>
                <a:ea typeface="ＭＳ Ｐゴシック"/>
              </a:rPr>
              <a:t>Blocage</a:t>
            </a:r>
            <a:r>
              <a:rPr lang="en-US" sz="1600" dirty="0" smtClean="0">
                <a:latin typeface="Futura Std Medium"/>
                <a:ea typeface="ＭＳ Ｐゴシック"/>
              </a:rPr>
              <a:t> &amp; Rescue Mode</a:t>
            </a:r>
            <a:endParaRPr lang="en-US" sz="1600" dirty="0">
              <a:latin typeface="Futura Std Medium"/>
              <a:ea typeface="ＭＳ Ｐゴシック"/>
            </a:endParaRPr>
          </a:p>
          <a:p>
            <a:pPr marL="457200" lvl="2" defTabSz="859536" eaLnBrk="0" hangingPunct="0">
              <a:spcBef>
                <a:spcPts val="60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75000"/>
              <a:tabLst>
                <a:tab pos="92075" algn="l"/>
              </a:tabLst>
              <a:defRPr/>
            </a:pP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Facilité</a:t>
            </a:r>
            <a:r>
              <a:rPr lang="en-US" sz="2400" b="1" dirty="0" smtClean="0">
                <a:solidFill>
                  <a:srgbClr val="FF6600"/>
                </a:solidFill>
                <a:latin typeface="Futura Std Medium"/>
                <a:ea typeface="ＭＳ Ｐゴシック"/>
              </a:rPr>
              <a:t> de </a:t>
            </a: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Déploiement</a:t>
            </a:r>
            <a:r>
              <a:rPr lang="en-US" sz="2400" b="1" dirty="0" smtClean="0">
                <a:solidFill>
                  <a:srgbClr val="FF6600"/>
                </a:solidFill>
                <a:latin typeface="Futura Std Medium"/>
                <a:ea typeface="ＭＳ Ｐゴシック"/>
              </a:rPr>
              <a:t> et de Maintenance</a:t>
            </a:r>
            <a:endParaRPr lang="en-US" sz="2400" b="1" dirty="0">
              <a:solidFill>
                <a:srgbClr val="FF6600"/>
              </a:solidFill>
              <a:latin typeface="Futura Std Medium"/>
              <a:ea typeface="ＭＳ Ｐゴシック"/>
            </a:endParaRPr>
          </a:p>
          <a:p>
            <a:pPr marL="457200" lvl="2" defTabSz="859536" eaLnBrk="0" hangingPunct="0">
              <a:spcBef>
                <a:spcPts val="1200"/>
              </a:spcBef>
              <a:spcAft>
                <a:spcPts val="600"/>
              </a:spcAft>
              <a:buClr>
                <a:schemeClr val="accent2">
                  <a:lumMod val="60000"/>
                  <a:lumOff val="40000"/>
                </a:schemeClr>
              </a:buClr>
              <a:buSzPct val="75000"/>
              <a:tabLst>
                <a:tab pos="92075" algn="l"/>
              </a:tabLst>
              <a:defRPr/>
            </a:pP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Réduction</a:t>
            </a:r>
            <a:r>
              <a:rPr lang="en-US" sz="2400" b="1" dirty="0" smtClean="0">
                <a:solidFill>
                  <a:srgbClr val="FF6600"/>
                </a:solidFill>
                <a:latin typeface="Futura Std Medium"/>
                <a:ea typeface="ＭＳ Ｐゴシック"/>
              </a:rPr>
              <a:t> des </a:t>
            </a:r>
            <a:r>
              <a:rPr lang="en-US" sz="2400" b="1" dirty="0" err="1" smtClean="0">
                <a:solidFill>
                  <a:srgbClr val="FF6600"/>
                </a:solidFill>
                <a:latin typeface="Futura Std Medium"/>
                <a:ea typeface="ＭＳ Ｐゴシック"/>
              </a:rPr>
              <a:t>Coûts</a:t>
            </a:r>
            <a:endParaRPr lang="en-US" sz="2400" b="1" dirty="0">
              <a:solidFill>
                <a:srgbClr val="FF6600"/>
              </a:solidFill>
              <a:latin typeface="Futura Std Medium"/>
              <a:ea typeface="ＭＳ Ｐゴシック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1480800" y="19134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124744"/>
            <a:ext cx="1962326" cy="1986112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9044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EfficientIP </a:t>
            </a:r>
            <a:r>
              <a:rPr lang="en-GB" dirty="0" err="1" smtClean="0"/>
              <a:t>En</a:t>
            </a:r>
            <a:r>
              <a:rPr lang="en-GB" dirty="0" smtClean="0"/>
              <a:t> </a:t>
            </a:r>
            <a:r>
              <a:rPr lang="en-GB" dirty="0" err="1" smtClean="0"/>
              <a:t>Bref</a:t>
            </a:r>
            <a:endParaRPr lang="en-GB" dirty="0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772816"/>
            <a:ext cx="7734300" cy="3835400"/>
          </a:xfrm>
          <a:prstGeom prst="rect">
            <a:avLst/>
          </a:prstGeom>
        </p:spPr>
      </p:pic>
      <p:sp>
        <p:nvSpPr>
          <p:cNvPr id="5" name="Espace réservé du numéro de diapositive 21"/>
          <p:cNvSpPr>
            <a:spLocks noGrp="1"/>
          </p:cNvSpPr>
          <p:nvPr>
            <p:ph type="sldNum" sz="quarter" idx="4"/>
          </p:nvPr>
        </p:nvSpPr>
        <p:spPr bwMode="auto">
          <a:xfrm>
            <a:off x="3923928" y="6572250"/>
            <a:ext cx="1210047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A6A6A6"/>
                </a:solidFill>
                <a:latin typeface="Calibri" panose="020F0502020204030204" pitchFamily="34" charset="0"/>
              </a:rPr>
              <a:t>Page 2</a:t>
            </a:r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53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1331647" y="2924944"/>
            <a:ext cx="6480175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Calibri" pitchFamily="34" charset="0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SzPct val="100000"/>
              <a:defRPr/>
            </a:pPr>
            <a:r>
              <a:rPr lang="en-GB" sz="4000" b="1" dirty="0" err="1" smtClean="0">
                <a:solidFill>
                  <a:srgbClr val="17375E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rPr>
              <a:t>Merci</a:t>
            </a:r>
            <a:r>
              <a:rPr lang="en-GB" sz="4000" b="1" dirty="0" smtClean="0">
                <a:solidFill>
                  <a:srgbClr val="17375E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rPr>
              <a:t> pour </a:t>
            </a:r>
            <a:r>
              <a:rPr lang="en-GB" sz="4000" b="1" dirty="0" err="1" smtClean="0">
                <a:solidFill>
                  <a:srgbClr val="17375E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rPr>
              <a:t>votre</a:t>
            </a:r>
            <a:r>
              <a:rPr lang="en-GB" sz="4000" b="1" dirty="0" smtClean="0">
                <a:solidFill>
                  <a:srgbClr val="17375E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rPr>
              <a:t> attention</a:t>
            </a:r>
            <a:r>
              <a:rPr lang="en-GB" sz="4000" b="1" dirty="0">
                <a:solidFill>
                  <a:srgbClr val="17375E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rPr>
              <a:t>!</a:t>
            </a:r>
          </a:p>
        </p:txBody>
      </p:sp>
      <p:sp>
        <p:nvSpPr>
          <p:cNvPr id="6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3923928" y="6572250"/>
            <a:ext cx="1210047" cy="285750"/>
          </a:xfrm>
        </p:spPr>
        <p:txBody>
          <a:bodyPr/>
          <a:lstStyle/>
          <a:p>
            <a:pPr eaLnBrk="1" hangingPunct="1"/>
            <a:r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12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250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à coins arrondis 33"/>
          <p:cNvSpPr/>
          <p:nvPr/>
        </p:nvSpPr>
        <p:spPr bwMode="auto">
          <a:xfrm>
            <a:off x="0" y="3153668"/>
            <a:ext cx="9143999" cy="144016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8800" b="1" dirty="0" smtClean="0">
                <a:latin typeface="Trebuchet MS"/>
                <a:cs typeface="Trebuchet MS"/>
              </a:rPr>
              <a:t>DNS</a:t>
            </a:r>
            <a:endParaRPr lang="en-US" sz="2800" b="1" dirty="0">
              <a:latin typeface="Trebuchet MS"/>
              <a:cs typeface="Trebuchet MS"/>
            </a:endParaRPr>
          </a:p>
        </p:txBody>
      </p:sp>
      <p:sp>
        <p:nvSpPr>
          <p:cNvPr id="12312" name="Titre 2"/>
          <p:cNvSpPr>
            <a:spLocks noGrp="1"/>
          </p:cNvSpPr>
          <p:nvPr>
            <p:ph type="title"/>
          </p:nvPr>
        </p:nvSpPr>
        <p:spPr bwMode="auto">
          <a:xfrm>
            <a:off x="107504" y="4"/>
            <a:ext cx="8229600" cy="836613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r>
              <a:rPr lang="en-US" sz="2000" dirty="0" err="1" smtClean="0"/>
              <a:t>Objectif</a:t>
            </a:r>
            <a:r>
              <a:rPr lang="en-US" sz="2000" dirty="0" smtClean="0"/>
              <a:t>: </a:t>
            </a:r>
            <a:r>
              <a:rPr lang="en-US" sz="2000" dirty="0" err="1" smtClean="0"/>
              <a:t>Disponibilité</a:t>
            </a:r>
            <a:r>
              <a:rPr lang="en-US" sz="2000" dirty="0" smtClean="0"/>
              <a:t> DNS &amp; </a:t>
            </a:r>
            <a:r>
              <a:rPr lang="en-US" sz="2000" dirty="0" err="1" smtClean="0"/>
              <a:t>Intégrité</a:t>
            </a:r>
            <a:r>
              <a:rPr lang="en-US" sz="2000" dirty="0" smtClean="0"/>
              <a:t> des </a:t>
            </a:r>
            <a:r>
              <a:rPr lang="en-US" sz="2000" dirty="0" err="1" smtClean="0"/>
              <a:t>Données</a:t>
            </a:r>
            <a:endParaRPr lang="en-US" sz="2000" dirty="0"/>
          </a:p>
        </p:txBody>
      </p:sp>
      <p:grpSp>
        <p:nvGrpSpPr>
          <p:cNvPr id="3" name="Grouper 2"/>
          <p:cNvGrpSpPr/>
          <p:nvPr/>
        </p:nvGrpSpPr>
        <p:grpSpPr>
          <a:xfrm>
            <a:off x="0" y="1772816"/>
            <a:ext cx="9144000" cy="1325736"/>
            <a:chOff x="0" y="1059582"/>
            <a:chExt cx="9144000" cy="1325736"/>
          </a:xfrm>
        </p:grpSpPr>
        <p:sp>
          <p:nvSpPr>
            <p:cNvPr id="28" name="Rectangle à coins arrondis 27"/>
            <p:cNvSpPr/>
            <p:nvPr/>
          </p:nvSpPr>
          <p:spPr>
            <a:xfrm>
              <a:off x="0" y="1059582"/>
              <a:ext cx="9144000" cy="1325736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/>
            <a:lstStyle/>
            <a:p>
              <a:pPr algn="ctr">
                <a:defRPr/>
              </a:pPr>
              <a:r>
                <a:rPr lang="en-US" sz="1600" dirty="0" smtClean="0">
                  <a:solidFill>
                    <a:schemeClr val="bg1"/>
                  </a:solidFill>
                </a:rPr>
                <a:t>Applications </a:t>
              </a:r>
              <a:r>
                <a:rPr lang="en-US" sz="1600" dirty="0">
                  <a:solidFill>
                    <a:schemeClr val="bg1"/>
                  </a:solidFill>
                </a:rPr>
                <a:t>&amp;</a:t>
              </a:r>
              <a:r>
                <a:rPr lang="en-US" sz="1600" dirty="0" smtClean="0">
                  <a:solidFill>
                    <a:schemeClr val="bg1"/>
                  </a:solidFill>
                </a:rPr>
                <a:t> Services</a:t>
              </a: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0" name="ZoneTexte 5"/>
            <p:cNvSpPr txBox="1">
              <a:spLocks noChangeArrowheads="1"/>
            </p:cNvSpPr>
            <p:nvPr/>
          </p:nvSpPr>
          <p:spPr bwMode="auto">
            <a:xfrm>
              <a:off x="7492326" y="1542226"/>
              <a:ext cx="1256138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3200" b="1" dirty="0" smtClean="0">
                  <a:solidFill>
                    <a:srgbClr val="FFFFFF"/>
                  </a:solidFill>
                  <a:latin typeface="Futura Std Book" charset="0"/>
                </a:rPr>
                <a:t>VoIP</a:t>
              </a:r>
              <a:endParaRPr lang="en-US" sz="3200" b="1" dirty="0">
                <a:solidFill>
                  <a:srgbClr val="FFFFFF"/>
                </a:solidFill>
                <a:latin typeface="Futura Std Book" charset="0"/>
              </a:endParaRPr>
            </a:p>
          </p:txBody>
        </p:sp>
        <p:grpSp>
          <p:nvGrpSpPr>
            <p:cNvPr id="41" name="Grouper 40"/>
            <p:cNvGrpSpPr/>
            <p:nvPr/>
          </p:nvGrpSpPr>
          <p:grpSpPr>
            <a:xfrm>
              <a:off x="767329" y="1494928"/>
              <a:ext cx="651383" cy="650098"/>
              <a:chOff x="3517900" y="901700"/>
              <a:chExt cx="1442261" cy="1446952"/>
            </a:xfrm>
          </p:grpSpPr>
          <p:pic>
            <p:nvPicPr>
              <p:cNvPr id="42" name="Image 41"/>
              <p:cNvPicPr>
                <a:picLocks noChangeAspect="1"/>
              </p:cNvPicPr>
              <p:nvPr/>
            </p:nvPicPr>
            <p:blipFill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 l="8499" t="7649" r="7172" b="8023"/>
              <a:stretch/>
            </p:blipFill>
            <p:spPr>
              <a:xfrm>
                <a:off x="3517900" y="901700"/>
                <a:ext cx="1435100" cy="1435100"/>
              </a:xfrm>
              <a:prstGeom prst="rect">
                <a:avLst/>
              </a:prstGeom>
            </p:spPr>
          </p:pic>
          <p:sp>
            <p:nvSpPr>
              <p:cNvPr id="43" name="Rectangle 7"/>
              <p:cNvSpPr/>
              <p:nvPr/>
            </p:nvSpPr>
            <p:spPr>
              <a:xfrm>
                <a:off x="3519999" y="908491"/>
                <a:ext cx="1440162" cy="1440161"/>
              </a:xfrm>
              <a:custGeom>
                <a:avLst/>
                <a:gdLst/>
                <a:ahLst/>
                <a:cxnLst/>
                <a:rect l="l" t="t" r="r" b="b"/>
                <a:pathLst>
                  <a:path w="1440160" h="1440160">
                    <a:moveTo>
                      <a:pt x="730870" y="36004"/>
                    </a:moveTo>
                    <a:cubicBezTo>
                      <a:pt x="353065" y="36004"/>
                      <a:pt x="46794" y="342275"/>
                      <a:pt x="46794" y="720080"/>
                    </a:cubicBezTo>
                    <a:cubicBezTo>
                      <a:pt x="46794" y="1097885"/>
                      <a:pt x="353065" y="1404156"/>
                      <a:pt x="730870" y="1404156"/>
                    </a:cubicBezTo>
                    <a:cubicBezTo>
                      <a:pt x="1108675" y="1404156"/>
                      <a:pt x="1414946" y="1097885"/>
                      <a:pt x="1414946" y="720080"/>
                    </a:cubicBezTo>
                    <a:cubicBezTo>
                      <a:pt x="1414946" y="342275"/>
                      <a:pt x="1108675" y="36004"/>
                      <a:pt x="730870" y="36004"/>
                    </a:cubicBezTo>
                    <a:close/>
                    <a:moveTo>
                      <a:pt x="0" y="0"/>
                    </a:moveTo>
                    <a:lnTo>
                      <a:pt x="1440160" y="0"/>
                    </a:lnTo>
                    <a:lnTo>
                      <a:pt x="1440160" y="1440160"/>
                    </a:lnTo>
                    <a:lnTo>
                      <a:pt x="0" y="1440160"/>
                    </a:lnTo>
                    <a:close/>
                  </a:path>
                </a:pathLst>
              </a:custGeom>
              <a:solidFill>
                <a:srgbClr val="198BF3"/>
              </a:solidFill>
              <a:ln>
                <a:solidFill>
                  <a:srgbClr val="198BF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2800">
                  <a:solidFill>
                    <a:srgbClr val="198BF3"/>
                  </a:solidFill>
                </a:endParaRPr>
              </a:p>
            </p:txBody>
          </p:sp>
        </p:grpSp>
        <p:grpSp>
          <p:nvGrpSpPr>
            <p:cNvPr id="44" name="Grouper 43"/>
            <p:cNvGrpSpPr/>
            <p:nvPr/>
          </p:nvGrpSpPr>
          <p:grpSpPr>
            <a:xfrm>
              <a:off x="2170336" y="1504330"/>
              <a:ext cx="576064" cy="576064"/>
              <a:chOff x="1547664" y="1059582"/>
              <a:chExt cx="1008112" cy="1008112"/>
            </a:xfrm>
          </p:grpSpPr>
          <p:sp>
            <p:nvSpPr>
              <p:cNvPr id="45" name="Rectangle 44"/>
              <p:cNvSpPr/>
              <p:nvPr/>
            </p:nvSpPr>
            <p:spPr>
              <a:xfrm>
                <a:off x="1547664" y="1059582"/>
                <a:ext cx="1008112" cy="10081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46" name="Triangle isocèle 45"/>
              <p:cNvSpPr/>
              <p:nvPr/>
            </p:nvSpPr>
            <p:spPr>
              <a:xfrm rot="5400000">
                <a:off x="1818720" y="1347615"/>
                <a:ext cx="504056" cy="432049"/>
              </a:xfrm>
              <a:prstGeom prst="triangle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2800"/>
              </a:p>
            </p:txBody>
          </p:sp>
          <p:sp>
            <p:nvSpPr>
              <p:cNvPr id="47" name="Rectangle 46"/>
              <p:cNvSpPr/>
              <p:nvPr/>
            </p:nvSpPr>
            <p:spPr>
              <a:xfrm>
                <a:off x="1583669" y="1089260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48" name="Rectangle 47"/>
              <p:cNvSpPr/>
              <p:nvPr/>
            </p:nvSpPr>
            <p:spPr>
              <a:xfrm>
                <a:off x="1583669" y="1290446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1583669" y="1491631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50" name="Rectangle 49"/>
              <p:cNvSpPr/>
              <p:nvPr/>
            </p:nvSpPr>
            <p:spPr>
              <a:xfrm>
                <a:off x="1583669" y="1894000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51" name="Rectangle 50"/>
              <p:cNvSpPr/>
              <p:nvPr/>
            </p:nvSpPr>
            <p:spPr>
              <a:xfrm>
                <a:off x="1583669" y="1692814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375756" y="1093446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375756" y="1294631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2375756" y="1495816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2375756" y="1898186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  <p:sp>
            <p:nvSpPr>
              <p:cNvPr id="56" name="Rectangle 55"/>
              <p:cNvSpPr/>
              <p:nvPr/>
            </p:nvSpPr>
            <p:spPr>
              <a:xfrm>
                <a:off x="2375756" y="1697001"/>
                <a:ext cx="144016" cy="144016"/>
              </a:xfrm>
              <a:prstGeom prst="rect">
                <a:avLst/>
              </a:prstGeom>
              <a:solidFill>
                <a:srgbClr val="198B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GB" sz="1400" dirty="0"/>
              </a:p>
            </p:txBody>
          </p:sp>
        </p:grpSp>
        <p:sp>
          <p:nvSpPr>
            <p:cNvPr id="57" name="ZoneTexte 56"/>
            <p:cNvSpPr txBox="1"/>
            <p:nvPr/>
          </p:nvSpPr>
          <p:spPr>
            <a:xfrm>
              <a:off x="4788024" y="1529730"/>
              <a:ext cx="16561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>
                  <a:solidFill>
                    <a:schemeClr val="bg1"/>
                  </a:solidFill>
                </a:rPr>
                <a:t>https://</a:t>
              </a:r>
              <a:endParaRPr lang="en-GB" sz="2800" dirty="0">
                <a:solidFill>
                  <a:schemeClr val="bg1"/>
                </a:solidFill>
              </a:endParaRPr>
            </a:p>
          </p:txBody>
        </p:sp>
        <p:grpSp>
          <p:nvGrpSpPr>
            <p:cNvPr id="58" name="Grouper 57"/>
            <p:cNvGrpSpPr/>
            <p:nvPr/>
          </p:nvGrpSpPr>
          <p:grpSpPr>
            <a:xfrm>
              <a:off x="3419872" y="1554113"/>
              <a:ext cx="788913" cy="523220"/>
              <a:chOff x="3635896" y="719695"/>
              <a:chExt cx="788913" cy="523220"/>
            </a:xfrm>
          </p:grpSpPr>
          <p:sp>
            <p:nvSpPr>
              <p:cNvPr id="59" name="Rectangle 58"/>
              <p:cNvSpPr/>
              <p:nvPr/>
            </p:nvSpPr>
            <p:spPr>
              <a:xfrm>
                <a:off x="3635896" y="771550"/>
                <a:ext cx="720080" cy="4320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0" name="Triangle isocèle 59"/>
              <p:cNvSpPr/>
              <p:nvPr/>
            </p:nvSpPr>
            <p:spPr>
              <a:xfrm flipV="1">
                <a:off x="3635896" y="771550"/>
                <a:ext cx="720080" cy="288032"/>
              </a:xfrm>
              <a:prstGeom prst="triangle">
                <a:avLst/>
              </a:prstGeom>
              <a:solidFill>
                <a:schemeClr val="bg1"/>
              </a:solidFill>
              <a:ln>
                <a:solidFill>
                  <a:srgbClr val="198BF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1" name="ZoneTexte 60"/>
              <p:cNvSpPr txBox="1"/>
              <p:nvPr/>
            </p:nvSpPr>
            <p:spPr>
              <a:xfrm>
                <a:off x="3704729" y="719695"/>
                <a:ext cx="720080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 smtClean="0">
                    <a:solidFill>
                      <a:srgbClr val="198BF3"/>
                    </a:solidFill>
                  </a:rPr>
                  <a:t>@</a:t>
                </a:r>
                <a:endParaRPr lang="en-GB" sz="2800" dirty="0">
                  <a:solidFill>
                    <a:srgbClr val="198BF3"/>
                  </a:solidFill>
                </a:endParaRPr>
              </a:p>
            </p:txBody>
          </p:sp>
        </p:grpSp>
        <p:pic>
          <p:nvPicPr>
            <p:cNvPr id="62" name="Image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1491630"/>
              <a:ext cx="576304" cy="57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er 3"/>
          <p:cNvGrpSpPr/>
          <p:nvPr/>
        </p:nvGrpSpPr>
        <p:grpSpPr>
          <a:xfrm>
            <a:off x="4068" y="4653136"/>
            <a:ext cx="9142412" cy="1332161"/>
            <a:chOff x="1" y="3464991"/>
            <a:chExt cx="9142412" cy="1332161"/>
          </a:xfrm>
        </p:grpSpPr>
        <p:sp>
          <p:nvSpPr>
            <p:cNvPr id="63" name="Rectangle à coins arrondis 62"/>
            <p:cNvSpPr/>
            <p:nvPr/>
          </p:nvSpPr>
          <p:spPr>
            <a:xfrm>
              <a:off x="1" y="3464991"/>
              <a:ext cx="9142412" cy="1332161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36000" bIns="36000" anchor="b"/>
            <a:lstStyle/>
            <a:p>
              <a:pPr algn="ctr"/>
              <a:endParaRPr lang="en-US" b="1" dirty="0">
                <a:solidFill>
                  <a:schemeClr val="bg1"/>
                </a:solidFill>
              </a:endParaRPr>
            </a:p>
          </p:txBody>
        </p:sp>
        <p:sp>
          <p:nvSpPr>
            <p:cNvPr id="2" name="ZoneTexte 1"/>
            <p:cNvSpPr txBox="1"/>
            <p:nvPr/>
          </p:nvSpPr>
          <p:spPr>
            <a:xfrm>
              <a:off x="247453" y="3861048"/>
              <a:ext cx="2088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smtClean="0">
                  <a:solidFill>
                    <a:schemeClr val="bg1"/>
                  </a:solidFill>
                </a:rPr>
                <a:t>Clients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101" name="ZoneTexte 100"/>
            <p:cNvSpPr txBox="1"/>
            <p:nvPr/>
          </p:nvSpPr>
          <p:spPr>
            <a:xfrm>
              <a:off x="1687613" y="3867422"/>
              <a:ext cx="18722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err="1" smtClean="0">
                  <a:solidFill>
                    <a:schemeClr val="bg1"/>
                  </a:solidFill>
                </a:rPr>
                <a:t>Employés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102" name="ZoneTexte 101"/>
            <p:cNvSpPr txBox="1"/>
            <p:nvPr/>
          </p:nvSpPr>
          <p:spPr>
            <a:xfrm>
              <a:off x="3559821" y="3867422"/>
              <a:ext cx="2016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err="1" smtClean="0">
                  <a:solidFill>
                    <a:schemeClr val="bg1"/>
                  </a:solidFill>
                </a:rPr>
                <a:t>Fournisseurs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  <p:sp>
          <p:nvSpPr>
            <p:cNvPr id="103" name="ZoneTexte 102"/>
            <p:cNvSpPr txBox="1"/>
            <p:nvPr/>
          </p:nvSpPr>
          <p:spPr>
            <a:xfrm>
              <a:off x="5792069" y="3867422"/>
              <a:ext cx="14401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400" dirty="0" err="1" smtClean="0">
                  <a:solidFill>
                    <a:schemeClr val="bg1"/>
                  </a:solidFill>
                </a:rPr>
                <a:t>Citoyens</a:t>
              </a:r>
              <a:endParaRPr lang="en-GB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38" name="ZoneTexte 37"/>
          <p:cNvSpPr txBox="1"/>
          <p:nvPr/>
        </p:nvSpPr>
        <p:spPr>
          <a:xfrm>
            <a:off x="7452320" y="5055567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solidFill>
                  <a:schemeClr val="bg1"/>
                </a:solidFill>
              </a:rPr>
              <a:t>Etudiants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36" name="Espace réservé du numéro de diapositive 21"/>
          <p:cNvSpPr>
            <a:spLocks noGrp="1"/>
          </p:cNvSpPr>
          <p:nvPr>
            <p:ph type="sldNum" sz="quarter" idx="4"/>
          </p:nvPr>
        </p:nvSpPr>
        <p:spPr bwMode="auto">
          <a:xfrm>
            <a:off x="3923928" y="6572250"/>
            <a:ext cx="1210047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r>
              <a:rPr lang="fr-FR" sz="1200" dirty="0">
                <a:solidFill>
                  <a:srgbClr val="A6A6A6"/>
                </a:solidFill>
                <a:latin typeface="Calibri" panose="020F050202020403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3485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Titre 4"/>
          <p:cNvSpPr txBox="1">
            <a:spLocks/>
          </p:cNvSpPr>
          <p:nvPr/>
        </p:nvSpPr>
        <p:spPr>
          <a:xfrm>
            <a:off x="153505" y="181438"/>
            <a:ext cx="8803543" cy="6545717"/>
          </a:xfrm>
          <a:prstGeom prst="rect">
            <a:avLst/>
          </a:prstGeom>
        </p:spPr>
        <p:txBody>
          <a:bodyPr wrap="none" lIns="0" tIns="0" rIns="0" bIns="0" anchor="ctr"/>
          <a:lstStyle/>
          <a:p>
            <a:pPr algn="ctr"/>
            <a:r>
              <a:rPr lang="fr-FR" sz="6000" dirty="0" smtClean="0">
                <a:solidFill>
                  <a:schemeClr val="bg1"/>
                </a:solidFill>
              </a:rPr>
              <a:t>NO DNS</a:t>
            </a:r>
            <a:endParaRPr lang="fr-FR" sz="6000" dirty="0" smtClean="0">
              <a:solidFill>
                <a:schemeClr val="bg1"/>
              </a:solidFill>
              <a:sym typeface="Wingdings"/>
            </a:endParaRPr>
          </a:p>
          <a:p>
            <a:pPr algn="ctr"/>
            <a:endParaRPr lang="fr-FR" sz="6000" dirty="0" smtClean="0">
              <a:solidFill>
                <a:schemeClr val="bg1"/>
              </a:solidFill>
            </a:endParaRPr>
          </a:p>
          <a:p>
            <a:pPr algn="ctr"/>
            <a:r>
              <a:rPr lang="fr-FR" sz="6000" dirty="0" smtClean="0">
                <a:solidFill>
                  <a:schemeClr val="bg1"/>
                </a:solidFill>
              </a:rPr>
              <a:t>NO BUSINESS!</a:t>
            </a:r>
            <a:endParaRPr lang="fr-FR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693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Les Menaces </a:t>
            </a:r>
            <a:r>
              <a:rPr lang="en-GB" dirty="0" err="1" smtClean="0"/>
              <a:t>Evoluent</a:t>
            </a:r>
            <a:r>
              <a:rPr lang="en-GB" dirty="0" smtClean="0"/>
              <a:t>…</a:t>
            </a:r>
            <a:endParaRPr lang="fr-FR" dirty="0"/>
          </a:p>
        </p:txBody>
      </p:sp>
      <p:sp>
        <p:nvSpPr>
          <p:cNvPr id="7" name="Espace réservé du numéro de diapositive 21"/>
          <p:cNvSpPr>
            <a:spLocks noGrp="1"/>
          </p:cNvSpPr>
          <p:nvPr>
            <p:ph type="sldNum" sz="quarter" idx="4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4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Image 2" descr="Threats.jpg"/>
          <p:cNvPicPr>
            <a:picLocks noChangeAspect="1"/>
          </p:cNvPicPr>
          <p:nvPr/>
        </p:nvPicPr>
        <p:blipFill rotWithShape="1">
          <a:blip r:embed="rId4" cstate="screen">
            <a:alphaModFix amt="18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939" r="7009"/>
          <a:stretch/>
        </p:blipFill>
        <p:spPr bwMode="auto">
          <a:xfrm>
            <a:off x="-1587" y="835472"/>
            <a:ext cx="9144000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21"/>
          <p:cNvSpPr/>
          <p:nvPr/>
        </p:nvSpPr>
        <p:spPr>
          <a:xfrm>
            <a:off x="1259632" y="2811700"/>
            <a:ext cx="377991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FC5608"/>
                </a:solidFill>
              </a:rPr>
              <a:t>DNS </a:t>
            </a:r>
            <a:r>
              <a:rPr lang="en-US" sz="2000" b="1" dirty="0" err="1" smtClean="0">
                <a:solidFill>
                  <a:srgbClr val="FC5608"/>
                </a:solidFill>
              </a:rPr>
              <a:t>DDoS</a:t>
            </a:r>
            <a:r>
              <a:rPr lang="en-US" sz="2000" b="1" dirty="0" smtClean="0">
                <a:solidFill>
                  <a:srgbClr val="FC5608"/>
                </a:solidFill>
              </a:rPr>
              <a:t> Amplification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DNS Malware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DNS Phishing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Zero Day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DNS Tunneling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Man in the Middle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DNS-based Exploits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DNS Cache Poisoning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DNS Flooding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DNS Reflection</a:t>
            </a:r>
            <a:endParaRPr lang="en-US" sz="2000" b="1" dirty="0">
              <a:solidFill>
                <a:srgbClr val="FC5608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860032" y="2811700"/>
            <a:ext cx="39249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solidFill>
                  <a:srgbClr val="FC5608"/>
                </a:solidFill>
              </a:rPr>
              <a:t>Protocol Anomaly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Water Torture Attacks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Pulsar Attacks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Phantom Attacks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NX Domain Attacks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Random Subdomain attacks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Lock-up Domain Attacks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Sloth Domain Attacks</a:t>
            </a:r>
            <a:endParaRPr lang="en-US" sz="2000" b="1" dirty="0">
              <a:solidFill>
                <a:srgbClr val="FC5608"/>
              </a:solidFill>
            </a:endParaRPr>
          </a:p>
          <a:p>
            <a:r>
              <a:rPr lang="en-US" sz="2000" b="1" dirty="0" smtClean="0">
                <a:solidFill>
                  <a:srgbClr val="FC5608"/>
                </a:solidFill>
              </a:rPr>
              <a:t>False Positive Triggering</a:t>
            </a:r>
          </a:p>
          <a:p>
            <a:r>
              <a:rPr lang="en-US" sz="2000" b="1" dirty="0" smtClean="0">
                <a:solidFill>
                  <a:srgbClr val="FC5608"/>
                </a:solidFill>
              </a:rPr>
              <a:t>...</a:t>
            </a:r>
          </a:p>
          <a:p>
            <a:endParaRPr lang="en-US" sz="2000" b="1" dirty="0" smtClean="0">
              <a:solidFill>
                <a:srgbClr val="FC5608"/>
              </a:solidFill>
            </a:endParaRPr>
          </a:p>
          <a:p>
            <a:endParaRPr lang="en-US" sz="2000" b="1" dirty="0">
              <a:solidFill>
                <a:srgbClr val="FC5608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36596" y="1169457"/>
            <a:ext cx="550823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 smtClean="0">
                <a:solidFill>
                  <a:srgbClr val="0D0D0D"/>
                </a:solidFill>
                <a:latin typeface="Arial Black"/>
                <a:cs typeface="Arial Black"/>
              </a:rPr>
              <a:t>Plus </a:t>
            </a:r>
            <a:r>
              <a:rPr lang="en-GB" sz="4000" dirty="0" err="1" smtClean="0">
                <a:solidFill>
                  <a:srgbClr val="0D0D0D"/>
                </a:solidFill>
                <a:latin typeface="Arial Black"/>
                <a:cs typeface="Arial Black"/>
              </a:rPr>
              <a:t>Variées</a:t>
            </a:r>
            <a:endParaRPr lang="en-GB" sz="4000" dirty="0" smtClean="0">
              <a:solidFill>
                <a:srgbClr val="0D0D0D"/>
              </a:solidFill>
              <a:latin typeface="Arial Black"/>
              <a:cs typeface="Arial Black"/>
            </a:endParaRPr>
          </a:p>
          <a:p>
            <a:r>
              <a:rPr lang="en-GB" sz="4000" dirty="0" smtClean="0">
                <a:solidFill>
                  <a:srgbClr val="0D0D0D"/>
                </a:solidFill>
                <a:latin typeface="Arial Black"/>
                <a:cs typeface="Arial Black"/>
              </a:rPr>
              <a:t>Plus </a:t>
            </a:r>
            <a:r>
              <a:rPr lang="en-GB" sz="4000" dirty="0" err="1" smtClean="0">
                <a:solidFill>
                  <a:srgbClr val="0D0D0D"/>
                </a:solidFill>
                <a:latin typeface="Arial Black"/>
                <a:cs typeface="Arial Black"/>
              </a:rPr>
              <a:t>Sophistiquées</a:t>
            </a:r>
            <a:endParaRPr lang="fr-FR" sz="4000" dirty="0">
              <a:solidFill>
                <a:srgbClr val="0D0D0D"/>
              </a:solidFill>
              <a:latin typeface="Arial Black"/>
              <a:cs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19564399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03848" y="2564904"/>
            <a:ext cx="4608512" cy="792088"/>
          </a:xfrm>
        </p:spPr>
        <p:txBody>
          <a:bodyPr/>
          <a:lstStyle/>
          <a:p>
            <a:pPr marL="0" lvl="1" indent="0">
              <a:buSzPct val="100000"/>
              <a:buNone/>
            </a:pPr>
            <a:r>
              <a:rPr lang="en-GB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Direct </a:t>
            </a:r>
            <a:r>
              <a:rPr lang="en-GB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DoS</a:t>
            </a:r>
            <a: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, </a:t>
            </a:r>
            <a:r>
              <a:rPr lang="en-GB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Amplification</a:t>
            </a:r>
            <a: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, </a:t>
            </a:r>
            <a:r>
              <a:rPr lang="en-GB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Reflection </a:t>
            </a:r>
            <a: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attacks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  <a:latin typeface="Futura Std Book" pitchFamily="34" charset="0"/>
              <a:cs typeface="ＭＳ Ｐゴシック" charset="0"/>
            </a:endParaRPr>
          </a:p>
        </p:txBody>
      </p:sp>
      <p:sp>
        <p:nvSpPr>
          <p:cNvPr id="17411" name="Espace réservé du numéro de diapositive 3"/>
          <p:cNvSpPr>
            <a:spLocks noGrp="1"/>
          </p:cNvSpPr>
          <p:nvPr>
            <p:ph type="sldNum" sz="quarter" idx="4"/>
          </p:nvPr>
        </p:nvSpPr>
        <p:spPr bwMode="auto">
          <a:xfrm>
            <a:off x="8582025" y="6548438"/>
            <a:ext cx="561975" cy="285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8B0B812-22C0-BF41-9F75-ED3662199400}" type="slidenum">
              <a:rPr lang="fr-FR" sz="1200">
                <a:solidFill>
                  <a:srgbClr val="A6A6A6"/>
                </a:solidFill>
                <a:latin typeface="Calibri" charset="0"/>
              </a:rPr>
              <a:pPr eaLnBrk="1" hangingPunct="1"/>
              <a:t>5</a:t>
            </a:fld>
            <a:endParaRPr lang="fr-FR" sz="1200" dirty="0">
              <a:solidFill>
                <a:srgbClr val="A6A6A6"/>
              </a:solidFill>
              <a:latin typeface="Calibri" charset="0"/>
            </a:endParaRPr>
          </a:p>
        </p:txBody>
      </p:sp>
      <p:sp>
        <p:nvSpPr>
          <p:cNvPr id="5" name="Espace réservé du numéro de diapositive 21"/>
          <p:cNvSpPr>
            <a:spLocks noGrp="1"/>
          </p:cNvSpPr>
          <p:nvPr>
            <p:ph type="sldNum" sz="quarter" idx="4"/>
          </p:nvPr>
        </p:nvSpPr>
        <p:spPr bwMode="auto">
          <a:xfrm>
            <a:off x="3923928" y="6572250"/>
            <a:ext cx="1210047" cy="285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r>
              <a:rPr lang="fr-FR" sz="1200" dirty="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5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des </a:t>
            </a:r>
            <a:r>
              <a:rPr lang="en-US" dirty="0" err="1" smtClean="0"/>
              <a:t>Attaques</a:t>
            </a:r>
            <a:r>
              <a:rPr lang="en-US" dirty="0" smtClean="0"/>
              <a:t> DNS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683568" y="1556792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3 </a:t>
            </a:r>
            <a:r>
              <a:rPr lang="en-GB" sz="3200" dirty="0" err="1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Principaux</a:t>
            </a:r>
            <a:r>
              <a:rPr lang="en-GB" sz="3200" dirty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Types </a:t>
            </a:r>
            <a:r>
              <a:rPr lang="en-GB" sz="3200" dirty="0" err="1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d’Attaques</a:t>
            </a:r>
            <a:r>
              <a:rPr lang="en-GB" sz="3200" dirty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DNS</a:t>
            </a:r>
            <a:endParaRPr lang="fr-FR" sz="3200" dirty="0">
              <a:solidFill>
                <a:schemeClr val="bg1">
                  <a:lumMod val="50000"/>
                </a:schemeClr>
              </a:solidFill>
              <a:latin typeface="Arial Black"/>
              <a:cs typeface="Arial Black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3648" y="4581128"/>
            <a:ext cx="1661995" cy="1008224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5656" y="3501120"/>
            <a:ext cx="1512336" cy="99783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3648" y="2420888"/>
            <a:ext cx="1661808" cy="1008112"/>
          </a:xfrm>
          <a:prstGeom prst="rect">
            <a:avLst/>
          </a:prstGeom>
        </p:spPr>
      </p:pic>
      <p:sp>
        <p:nvSpPr>
          <p:cNvPr id="10" name="Espace réservé du contenu 2"/>
          <p:cNvSpPr txBox="1">
            <a:spLocks/>
          </p:cNvSpPr>
          <p:nvPr/>
        </p:nvSpPr>
        <p:spPr>
          <a:xfrm>
            <a:off x="3275856" y="3581524"/>
            <a:ext cx="4608512" cy="7920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6"/>
              </a:buBlip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5000"/>
              <a:buFontTx/>
              <a:buBlip>
                <a:blip r:embed="rId7"/>
              </a:buBlip>
              <a:defRPr sz="2400" b="0" kern="1200">
                <a:solidFill>
                  <a:schemeClr val="tx1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Futura Std Light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Tx/>
              <a:buBlip>
                <a:blip r:embed="rId9"/>
              </a:buBlip>
              <a:defRPr sz="1800" kern="1200">
                <a:solidFill>
                  <a:schemeClr val="tx1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Tx/>
              <a:buBlip>
                <a:blip r:embed="rId10"/>
              </a:buBlip>
              <a:defRPr sz="1200" kern="1200">
                <a:solidFill>
                  <a:schemeClr val="tx1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100000"/>
              <a:buNone/>
            </a:pPr>
            <a:r>
              <a:rPr lang="en-GB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Random </a:t>
            </a:r>
            <a:r>
              <a:rPr lang="en-GB" sz="2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QName</a:t>
            </a:r>
            <a:r>
              <a:rPr lang="en-GB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, Phantom and Sloth attacks...</a:t>
            </a:r>
          </a:p>
          <a:p>
            <a:pPr lvl="1" eaLnBrk="1" hangingPunct="1">
              <a:lnSpc>
                <a:spcPct val="90000"/>
              </a:lnSpc>
              <a:buSzTx/>
              <a:defRPr/>
            </a:pPr>
            <a:endParaRPr lang="en-US" sz="1600" dirty="0">
              <a:solidFill>
                <a:srgbClr val="262626"/>
              </a:solidFill>
              <a:latin typeface="Futura Std Book" charset="0"/>
            </a:endParaRPr>
          </a:p>
        </p:txBody>
      </p:sp>
      <p:sp>
        <p:nvSpPr>
          <p:cNvPr id="11" name="Espace réservé du contenu 2"/>
          <p:cNvSpPr txBox="1">
            <a:spLocks/>
          </p:cNvSpPr>
          <p:nvPr/>
        </p:nvSpPr>
        <p:spPr>
          <a:xfrm>
            <a:off x="3275856" y="4831172"/>
            <a:ext cx="4464496" cy="4320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6"/>
              </a:buBlip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ea typeface="MS PGothic" panose="020B0600070205080204" pitchFamily="34" charset="-128"/>
                <a:cs typeface="ＭＳ Ｐゴシック" charset="0"/>
              </a:defRPr>
            </a:lvl1pPr>
            <a:lvl2pPr marL="742950" indent="-28575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Pct val="75000"/>
              <a:buFontTx/>
              <a:buBlip>
                <a:blip r:embed="rId7"/>
              </a:buBlip>
              <a:defRPr sz="2400" b="0" kern="1200">
                <a:solidFill>
                  <a:schemeClr val="tx1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Tx/>
              <a:buBlip>
                <a:blip r:embed="rId8"/>
              </a:buBlip>
              <a:defRPr sz="2000" kern="1200">
                <a:solidFill>
                  <a:schemeClr val="tx1"/>
                </a:solidFill>
                <a:latin typeface="Futura Std Light" pitchFamily="34" charset="0"/>
                <a:ea typeface="MS PGothic" panose="020B0600070205080204" pitchFamily="34" charset="-128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Tx/>
              <a:buBlip>
                <a:blip r:embed="rId9"/>
              </a:buBlip>
              <a:defRPr sz="1800" kern="1200">
                <a:solidFill>
                  <a:schemeClr val="tx1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Tx/>
              <a:buBlip>
                <a:blip r:embed="rId10"/>
              </a:buBlip>
              <a:defRPr sz="1200" kern="1200">
                <a:solidFill>
                  <a:schemeClr val="tx1"/>
                </a:solidFill>
                <a:latin typeface="Futura Std Medium" pitchFamily="34" charset="0"/>
                <a:ea typeface="MS PGothic" panose="020B0600070205080204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100000"/>
              <a:buNone/>
            </a:pPr>
            <a:r>
              <a:rPr lang="en-GB" sz="1800" dirty="0" smtClean="0"/>
              <a:t>DNS Tunnelling, poisoning, 0-day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  <a:latin typeface="Futura Std Book" pitchFamily="34" charset="0"/>
              <a:cs typeface="ＭＳ Ｐゴシック" charset="0"/>
            </a:endParaRPr>
          </a:p>
          <a:p>
            <a:pPr marL="0" lvl="1" indent="0">
              <a:buSzPct val="100000"/>
              <a:buNone/>
              <a:defRPr/>
            </a:pP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Futura Std Book" pitchFamily="34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68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Quel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l’Objectif</a:t>
            </a:r>
            <a:r>
              <a:rPr lang="en-US" dirty="0" smtClean="0"/>
              <a:t> de </a:t>
            </a:r>
            <a:r>
              <a:rPr lang="en-US" dirty="0" err="1" smtClean="0"/>
              <a:t>ces</a:t>
            </a:r>
            <a:r>
              <a:rPr lang="en-US" dirty="0" smtClean="0"/>
              <a:t> </a:t>
            </a:r>
            <a:r>
              <a:rPr lang="en-US" dirty="0" err="1" smtClean="0"/>
              <a:t>Attaques</a:t>
            </a:r>
            <a:r>
              <a:rPr lang="en-US" dirty="0" smtClean="0"/>
              <a:t> ?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hangingPunct="1"/>
            <a:r>
              <a:rPr lang="fr-FR" sz="1200" dirty="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6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179512" y="141277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Plusieurs</a:t>
            </a:r>
            <a:r>
              <a:rPr lang="en-GB" sz="3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</a:t>
            </a:r>
            <a:r>
              <a:rPr lang="en-GB" sz="36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Cibles</a:t>
            </a:r>
            <a:r>
              <a:rPr lang="en-GB" sz="3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DNS</a:t>
            </a:r>
          </a:p>
          <a:p>
            <a:pPr algn="ctr"/>
            <a:r>
              <a:rPr lang="en-GB" sz="36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Plusieurs</a:t>
            </a:r>
            <a:r>
              <a:rPr lang="en-GB" sz="3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</a:t>
            </a:r>
            <a:r>
              <a:rPr lang="en-GB" sz="36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Objectifs</a:t>
            </a:r>
            <a:endParaRPr lang="en-GB" sz="3600" dirty="0">
              <a:solidFill>
                <a:schemeClr val="bg1">
                  <a:lumMod val="50000"/>
                </a:schemeClr>
              </a:solidFill>
              <a:latin typeface="Arial Black"/>
              <a:cs typeface="Arial Black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3"/>
          <a:srcRect r="6037"/>
          <a:stretch/>
        </p:blipFill>
        <p:spPr>
          <a:xfrm>
            <a:off x="395536" y="3140968"/>
            <a:ext cx="8591996" cy="2863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4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32291" y="4727327"/>
            <a:ext cx="1232933" cy="92351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4864194"/>
            <a:ext cx="1756004" cy="98336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47216" y="0"/>
            <a:ext cx="8229240" cy="836640"/>
          </a:xfrm>
        </p:spPr>
        <p:txBody>
          <a:bodyPr>
            <a:normAutofit/>
          </a:bodyPr>
          <a:lstStyle/>
          <a:p>
            <a:pPr algn="l"/>
            <a:r>
              <a:rPr lang="en-US" dirty="0" err="1" smtClean="0">
                <a:solidFill>
                  <a:schemeClr val="bg1"/>
                </a:solidFill>
              </a:rPr>
              <a:t>Attaques</a:t>
            </a:r>
            <a:r>
              <a:rPr lang="en-US" dirty="0" smtClean="0">
                <a:solidFill>
                  <a:schemeClr val="bg1"/>
                </a:solidFill>
              </a:rPr>
              <a:t> DNS: </a:t>
            </a:r>
            <a:r>
              <a:rPr lang="en-US" dirty="0" err="1" smtClean="0">
                <a:solidFill>
                  <a:schemeClr val="bg1"/>
                </a:solidFill>
              </a:rPr>
              <a:t>Mythe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ou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Réalité</a:t>
            </a:r>
            <a:r>
              <a:rPr lang="en-US" dirty="0" smtClean="0">
                <a:solidFill>
                  <a:schemeClr val="bg1"/>
                </a:solidFill>
              </a:rPr>
              <a:t> ?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23702" y="2564904"/>
            <a:ext cx="1368505" cy="821104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2405154" y="3386100"/>
            <a:ext cx="159525" cy="2983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7931" y="2852936"/>
            <a:ext cx="962328" cy="394801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45403" y="3645024"/>
            <a:ext cx="1457558" cy="403737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43808" y="4369026"/>
            <a:ext cx="1754933" cy="428126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156176" y="3573016"/>
            <a:ext cx="1080120" cy="86495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 rotWithShape="1">
          <a:blip r:embed="rId10" cstate="print"/>
          <a:srcRect b="26036"/>
          <a:stretch/>
        </p:blipFill>
        <p:spPr>
          <a:xfrm>
            <a:off x="2555776" y="4908461"/>
            <a:ext cx="1679528" cy="661453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076056" y="3573016"/>
            <a:ext cx="613136" cy="821728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15616" y="4305375"/>
            <a:ext cx="1057481" cy="491777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77651" y="3573016"/>
            <a:ext cx="1567685" cy="60734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 rotWithShape="1">
          <a:blip r:embed="rId14"/>
          <a:srcRect t="9269" b="-1"/>
          <a:stretch/>
        </p:blipFill>
        <p:spPr>
          <a:xfrm>
            <a:off x="7308304" y="3573016"/>
            <a:ext cx="1518049" cy="939516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065683" y="2852936"/>
            <a:ext cx="1656622" cy="416899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860032" y="4821902"/>
            <a:ext cx="936104" cy="78112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3395" y="2708920"/>
            <a:ext cx="2377459" cy="629791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084168" y="4885402"/>
            <a:ext cx="808091" cy="808091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95536" y="1340768"/>
            <a:ext cx="806489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0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Une</a:t>
            </a:r>
            <a:r>
              <a:rPr lang="en-GB" sz="30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Menace pour </a:t>
            </a:r>
            <a:r>
              <a:rPr lang="en-GB" sz="30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Chaque</a:t>
            </a:r>
            <a:r>
              <a:rPr lang="en-GB" sz="30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</a:t>
            </a:r>
            <a:r>
              <a:rPr lang="en-GB" sz="30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Industrie</a:t>
            </a:r>
            <a:endParaRPr lang="en-GB" sz="3000" dirty="0" smtClean="0">
              <a:solidFill>
                <a:schemeClr val="bg1">
                  <a:lumMod val="50000"/>
                </a:schemeClr>
              </a:solidFill>
              <a:latin typeface="Arial Black"/>
              <a:cs typeface="Arial Black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914286" y="6381328"/>
            <a:ext cx="2287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latin typeface="Trebuchet MS" charset="0"/>
                <a:cs typeface="Trebuchet MS" charset="0"/>
              </a:rPr>
              <a:t>*IDC </a:t>
            </a:r>
            <a:r>
              <a:rPr lang="en-US" sz="1200" dirty="0">
                <a:latin typeface="Trebuchet MS" charset="0"/>
                <a:cs typeface="Trebuchet MS" charset="0"/>
              </a:rPr>
              <a:t>2014 DNS Security Survey</a:t>
            </a:r>
          </a:p>
        </p:txBody>
      </p:sp>
      <p:sp>
        <p:nvSpPr>
          <p:cNvPr id="4" name="Rectangle 3"/>
          <p:cNvSpPr/>
          <p:nvPr/>
        </p:nvSpPr>
        <p:spPr>
          <a:xfrm>
            <a:off x="539552" y="1916832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72% 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des </a:t>
            </a:r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Entreprises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</a:t>
            </a:r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Victimes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</a:t>
            </a:r>
            <a:r>
              <a:rPr lang="en-GB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d’Attaques</a:t>
            </a:r>
            <a:r>
              <a:rPr lang="en-GB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DNS</a:t>
            </a:r>
            <a:r>
              <a:rPr lang="en-GB" baseline="300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*</a:t>
            </a:r>
            <a:endParaRPr lang="fr-FR" baseline="30000" dirty="0">
              <a:solidFill>
                <a:schemeClr val="bg1">
                  <a:lumMod val="50000"/>
                </a:schemeClr>
              </a:solidFill>
              <a:latin typeface="Arial Black"/>
              <a:cs typeface="Arial Black"/>
            </a:endParaRPr>
          </a:p>
        </p:txBody>
      </p:sp>
      <p:sp>
        <p:nvSpPr>
          <p:cNvPr id="23" name="Espace réservé du numéro de diapositive 3"/>
          <p:cNvSpPr txBox="1">
            <a:spLocks/>
          </p:cNvSpPr>
          <p:nvPr/>
        </p:nvSpPr>
        <p:spPr>
          <a:xfrm>
            <a:off x="3923928" y="6572250"/>
            <a:ext cx="1210047" cy="28575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r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/>
              <a:t>7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381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Quel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l’Enjeu</a:t>
            </a:r>
            <a:r>
              <a:rPr lang="en-US" dirty="0" smtClean="0"/>
              <a:t> ?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hangingPunct="1"/>
            <a:r>
              <a:rPr lang="fr-FR" sz="1200" dirty="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8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23528" y="1484784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Les Impacts </a:t>
            </a:r>
            <a:r>
              <a:rPr lang="en-GB" sz="32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Rencontrés</a:t>
            </a:r>
            <a:endParaRPr lang="en-GB" sz="3200" dirty="0">
              <a:solidFill>
                <a:schemeClr val="bg1">
                  <a:lumMod val="50000"/>
                </a:schemeClr>
              </a:solidFill>
              <a:latin typeface="Arial Black"/>
              <a:cs typeface="Arial Black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344" y="5631856"/>
            <a:ext cx="1296144" cy="61396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876256" y="6237312"/>
            <a:ext cx="22108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latin typeface="Trebuchet MS" charset="0"/>
                <a:cs typeface="Trebuchet MS" charset="0"/>
              </a:rPr>
              <a:t>IDC 2014 DNS Security Survey</a:t>
            </a:r>
          </a:p>
        </p:txBody>
      </p:sp>
      <p:grpSp>
        <p:nvGrpSpPr>
          <p:cNvPr id="5" name="Grouper 4"/>
          <p:cNvGrpSpPr/>
          <p:nvPr/>
        </p:nvGrpSpPr>
        <p:grpSpPr>
          <a:xfrm>
            <a:off x="599182" y="2590304"/>
            <a:ext cx="1872208" cy="2494880"/>
            <a:chOff x="671190" y="2636912"/>
            <a:chExt cx="1872208" cy="2494880"/>
          </a:xfrm>
        </p:grpSpPr>
        <p:sp>
          <p:nvSpPr>
            <p:cNvPr id="10" name="Rectangle à coins arrondis 9"/>
            <p:cNvSpPr/>
            <p:nvPr/>
          </p:nvSpPr>
          <p:spPr bwMode="auto">
            <a:xfrm>
              <a:off x="671190" y="2636912"/>
              <a:ext cx="1872208" cy="1151136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 w="12700" cmpd="sng">
              <a:solidFill>
                <a:srgbClr val="198BF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8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31%</a:t>
              </a:r>
            </a:p>
          </p:txBody>
        </p:sp>
        <p:sp>
          <p:nvSpPr>
            <p:cNvPr id="12" name="Rectangle à coins arrondis 11"/>
            <p:cNvSpPr/>
            <p:nvPr/>
          </p:nvSpPr>
          <p:spPr bwMode="auto">
            <a:xfrm>
              <a:off x="671190" y="3835648"/>
              <a:ext cx="1872208" cy="1296144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 w="12700" cmpd="sng">
              <a:solidFill>
                <a:srgbClr val="198BF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500" b="1" cap="small" dirty="0" err="1" smtClean="0">
                  <a:solidFill>
                    <a:schemeClr val="bg1"/>
                  </a:solidFill>
                  <a:latin typeface="Arial Black"/>
                  <a:cs typeface="Arial Black"/>
                </a:rPr>
                <a:t>Perte</a:t>
              </a:r>
              <a:r>
                <a:rPr lang="en-US" sz="1500" b="1" cap="small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 de </a:t>
              </a:r>
              <a:r>
                <a:rPr lang="en-US" sz="1500" b="1" cap="small" dirty="0" err="1" smtClean="0">
                  <a:solidFill>
                    <a:schemeClr val="bg1"/>
                  </a:solidFill>
                  <a:latin typeface="Arial Black"/>
                  <a:cs typeface="Arial Black"/>
                </a:rPr>
                <a:t>Revenu</a:t>
              </a:r>
              <a:endParaRPr lang="en-US" sz="1500" b="1" cap="small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  <p:grpSp>
        <p:nvGrpSpPr>
          <p:cNvPr id="6" name="Grouper 5"/>
          <p:cNvGrpSpPr/>
          <p:nvPr/>
        </p:nvGrpSpPr>
        <p:grpSpPr>
          <a:xfrm>
            <a:off x="2615051" y="2590304"/>
            <a:ext cx="1872208" cy="2494880"/>
            <a:chOff x="2673746" y="2636912"/>
            <a:chExt cx="1872208" cy="2494880"/>
          </a:xfrm>
        </p:grpSpPr>
        <p:sp>
          <p:nvSpPr>
            <p:cNvPr id="11" name="Rectangle à coins arrondis 10"/>
            <p:cNvSpPr/>
            <p:nvPr/>
          </p:nvSpPr>
          <p:spPr bwMode="auto">
            <a:xfrm>
              <a:off x="2673746" y="2636912"/>
              <a:ext cx="1872208" cy="1151136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 w="12700" cmpd="sng">
              <a:solidFill>
                <a:srgbClr val="198BF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8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44%</a:t>
              </a:r>
            </a:p>
          </p:txBody>
        </p:sp>
        <p:sp>
          <p:nvSpPr>
            <p:cNvPr id="13" name="Rectangle à coins arrondis 12"/>
            <p:cNvSpPr/>
            <p:nvPr/>
          </p:nvSpPr>
          <p:spPr bwMode="auto">
            <a:xfrm>
              <a:off x="2673746" y="3835648"/>
              <a:ext cx="1872208" cy="1296144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 w="12700" cmpd="sng">
              <a:solidFill>
                <a:srgbClr val="198BF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500" b="1" cap="small" dirty="0" err="1" smtClean="0">
                  <a:solidFill>
                    <a:schemeClr val="bg1"/>
                  </a:solidFill>
                  <a:latin typeface="Arial Black"/>
                  <a:cs typeface="Arial Black"/>
                </a:rPr>
                <a:t>Indisponibilité</a:t>
              </a:r>
              <a:r>
                <a:rPr lang="en-US" sz="1500" b="1" cap="small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 des Applications</a:t>
              </a:r>
              <a:endParaRPr lang="en-US" sz="1500" b="1" cap="small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  <p:grpSp>
        <p:nvGrpSpPr>
          <p:cNvPr id="23" name="Grouper 22"/>
          <p:cNvGrpSpPr/>
          <p:nvPr/>
        </p:nvGrpSpPr>
        <p:grpSpPr>
          <a:xfrm>
            <a:off x="4630920" y="2590304"/>
            <a:ext cx="1872208" cy="2494880"/>
            <a:chOff x="4710360" y="2636912"/>
            <a:chExt cx="1872208" cy="2494880"/>
          </a:xfrm>
        </p:grpSpPr>
        <p:sp>
          <p:nvSpPr>
            <p:cNvPr id="14" name="Rectangle à coins arrondis 13"/>
            <p:cNvSpPr/>
            <p:nvPr/>
          </p:nvSpPr>
          <p:spPr bwMode="auto">
            <a:xfrm>
              <a:off x="4710360" y="2636912"/>
              <a:ext cx="1872208" cy="1151136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 w="12700" cmpd="sng">
              <a:solidFill>
                <a:srgbClr val="198BF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8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41%</a:t>
              </a:r>
            </a:p>
          </p:txBody>
        </p:sp>
        <p:sp>
          <p:nvSpPr>
            <p:cNvPr id="15" name="Rectangle à coins arrondis 14"/>
            <p:cNvSpPr/>
            <p:nvPr/>
          </p:nvSpPr>
          <p:spPr bwMode="auto">
            <a:xfrm>
              <a:off x="4710360" y="3835648"/>
              <a:ext cx="1872208" cy="1296144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 w="12700" cmpd="sng">
              <a:solidFill>
                <a:srgbClr val="198BF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500" b="1" cap="small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Vol de </a:t>
              </a:r>
              <a:r>
                <a:rPr lang="en-US" sz="1500" b="1" cap="small" dirty="0" err="1" smtClean="0">
                  <a:solidFill>
                    <a:schemeClr val="bg1"/>
                  </a:solidFill>
                  <a:latin typeface="Arial Black"/>
                  <a:cs typeface="Arial Black"/>
                </a:rPr>
                <a:t>Propriété</a:t>
              </a:r>
              <a:r>
                <a:rPr lang="en-US" sz="1500" b="1" cap="small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 </a:t>
              </a:r>
              <a:r>
                <a:rPr lang="en-US" sz="1500" b="1" cap="small" dirty="0" err="1" smtClean="0">
                  <a:solidFill>
                    <a:schemeClr val="bg1"/>
                  </a:solidFill>
                  <a:latin typeface="Arial Black"/>
                  <a:cs typeface="Arial Black"/>
                </a:rPr>
                <a:t>Intellectuelle</a:t>
              </a:r>
              <a:endParaRPr lang="en-US" sz="1500" b="1" cap="small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  <p:grpSp>
        <p:nvGrpSpPr>
          <p:cNvPr id="22" name="Grouper 21"/>
          <p:cNvGrpSpPr/>
          <p:nvPr/>
        </p:nvGrpSpPr>
        <p:grpSpPr>
          <a:xfrm>
            <a:off x="6646788" y="2590304"/>
            <a:ext cx="1885652" cy="2494880"/>
            <a:chOff x="6753026" y="2636912"/>
            <a:chExt cx="1885652" cy="2494880"/>
          </a:xfrm>
        </p:grpSpPr>
        <p:sp>
          <p:nvSpPr>
            <p:cNvPr id="16" name="Rectangle à coins arrondis 15"/>
            <p:cNvSpPr/>
            <p:nvPr/>
          </p:nvSpPr>
          <p:spPr bwMode="auto">
            <a:xfrm>
              <a:off x="6766470" y="2636912"/>
              <a:ext cx="1872208" cy="1151136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 w="12700" cmpd="sng">
              <a:solidFill>
                <a:srgbClr val="198BF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4800" b="1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44%</a:t>
              </a:r>
            </a:p>
          </p:txBody>
        </p:sp>
        <p:sp>
          <p:nvSpPr>
            <p:cNvPr id="17" name="Rectangle à coins arrondis 16"/>
            <p:cNvSpPr/>
            <p:nvPr/>
          </p:nvSpPr>
          <p:spPr bwMode="auto">
            <a:xfrm>
              <a:off x="6753026" y="3835648"/>
              <a:ext cx="1872208" cy="1296144"/>
            </a:xfrm>
            <a:prstGeom prst="roundRect">
              <a:avLst>
                <a:gd name="adj" fmla="val 0"/>
              </a:avLst>
            </a:prstGeom>
            <a:solidFill>
              <a:srgbClr val="198BF3"/>
            </a:solidFill>
            <a:ln w="12700" cmpd="sng">
              <a:solidFill>
                <a:srgbClr val="198BF3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500" b="1" cap="small" dirty="0" smtClean="0">
                  <a:solidFill>
                    <a:schemeClr val="bg1"/>
                  </a:solidFill>
                  <a:latin typeface="Arial Black"/>
                  <a:cs typeface="Arial Black"/>
                </a:rPr>
                <a:t>Site Web </a:t>
              </a:r>
              <a:r>
                <a:rPr lang="en-US" sz="1500" b="1" cap="small" dirty="0" err="1" smtClean="0">
                  <a:solidFill>
                    <a:schemeClr val="bg1"/>
                  </a:solidFill>
                  <a:latin typeface="Arial Black"/>
                  <a:cs typeface="Arial Black"/>
                </a:rPr>
                <a:t>Compromis</a:t>
              </a:r>
              <a:endParaRPr lang="en-US" sz="1500" b="1" cap="small" dirty="0">
                <a:solidFill>
                  <a:schemeClr val="bg1"/>
                </a:solidFill>
                <a:latin typeface="Arial Black"/>
                <a:cs typeface="Arial Black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8171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Pourquoi</a:t>
            </a:r>
            <a:r>
              <a:rPr lang="en-GB" dirty="0" smtClean="0"/>
              <a:t> Les </a:t>
            </a:r>
            <a:r>
              <a:rPr lang="en-GB" dirty="0" err="1" smtClean="0"/>
              <a:t>Attaques</a:t>
            </a:r>
            <a:r>
              <a:rPr lang="en-GB" dirty="0" smtClean="0"/>
              <a:t> DNS </a:t>
            </a:r>
            <a:r>
              <a:rPr lang="en-GB" dirty="0" err="1" smtClean="0"/>
              <a:t>Ont</a:t>
            </a:r>
            <a:r>
              <a:rPr lang="en-GB" dirty="0" smtClean="0"/>
              <a:t> </a:t>
            </a:r>
            <a:r>
              <a:rPr lang="en-GB" dirty="0" err="1" smtClean="0"/>
              <a:t>Tant</a:t>
            </a:r>
            <a:r>
              <a:rPr lang="en-GB" dirty="0" smtClean="0"/>
              <a:t> </a:t>
            </a:r>
            <a:r>
              <a:rPr lang="en-GB" dirty="0" err="1" smtClean="0"/>
              <a:t>d’Impacts</a:t>
            </a:r>
            <a:r>
              <a:rPr lang="en-GB" dirty="0" smtClean="0"/>
              <a:t> ?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eaLnBrk="1" hangingPunct="1"/>
            <a:r>
              <a:rPr lang="fr-FR" sz="1200" dirty="0" smtClean="0">
                <a:solidFill>
                  <a:srgbClr val="A6A6A6"/>
                </a:solidFill>
                <a:latin typeface="Calibri" panose="020F0502020204030204" pitchFamily="34" charset="0"/>
              </a:rPr>
              <a:t>Page </a:t>
            </a:r>
            <a:fld id="{6615408E-900D-4B13-A6F4-91993F71EE64}" type="slidenum">
              <a:rPr lang="fr-FR" sz="1200" smtClean="0">
                <a:solidFill>
                  <a:srgbClr val="A6A6A6"/>
                </a:solidFill>
                <a:latin typeface="Calibri" panose="020F0502020204030204" pitchFamily="34" charset="0"/>
              </a:rPr>
              <a:pPr eaLnBrk="1" hangingPunct="1"/>
              <a:t>9</a:t>
            </a:fld>
            <a:endParaRPr lang="fr-FR" sz="1200" dirty="0">
              <a:solidFill>
                <a:srgbClr val="A6A6A6"/>
              </a:solidFill>
              <a:latin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62968" y="1412776"/>
            <a:ext cx="878497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Les Solutions De </a:t>
            </a:r>
            <a:r>
              <a:rPr lang="en-GB" sz="26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Sécurité</a:t>
            </a:r>
            <a:r>
              <a:rPr lang="en-GB" sz="2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</a:t>
            </a:r>
            <a:r>
              <a:rPr lang="en-GB" sz="26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Traditionnelles</a:t>
            </a:r>
            <a:r>
              <a:rPr lang="en-GB" sz="2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Ne </a:t>
            </a:r>
            <a:r>
              <a:rPr lang="en-GB" sz="2600" dirty="0" err="1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S</a:t>
            </a:r>
            <a:r>
              <a:rPr lang="en-GB" sz="26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ont</a:t>
            </a:r>
            <a:r>
              <a:rPr lang="en-GB" sz="2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Pas </a:t>
            </a:r>
            <a:r>
              <a:rPr lang="en-GB" sz="2600" dirty="0" err="1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A</a:t>
            </a:r>
            <a:r>
              <a:rPr lang="en-GB" sz="26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daptées</a:t>
            </a:r>
            <a:r>
              <a:rPr lang="en-GB" sz="2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Face </a:t>
            </a:r>
            <a:r>
              <a:rPr lang="en-GB" sz="2600" dirty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A</a:t>
            </a:r>
            <a:r>
              <a:rPr lang="en-GB" sz="2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ux </a:t>
            </a:r>
            <a:r>
              <a:rPr lang="en-GB" sz="2600" dirty="0" err="1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Attaques</a:t>
            </a:r>
            <a:r>
              <a:rPr lang="en-GB" sz="2600" dirty="0" smtClean="0">
                <a:solidFill>
                  <a:schemeClr val="bg1">
                    <a:lumMod val="50000"/>
                  </a:schemeClr>
                </a:solidFill>
                <a:latin typeface="Arial Black"/>
                <a:cs typeface="Arial Black"/>
              </a:rPr>
              <a:t> DNS</a:t>
            </a:r>
            <a:endParaRPr lang="en-GB" sz="2600" i="1" dirty="0">
              <a:solidFill>
                <a:schemeClr val="bg1">
                  <a:lumMod val="50000"/>
                </a:schemeClr>
              </a:solidFill>
              <a:latin typeface="Arial Black"/>
              <a:cs typeface="Arial Black"/>
            </a:endParaRPr>
          </a:p>
        </p:txBody>
      </p:sp>
      <p:sp>
        <p:nvSpPr>
          <p:cNvPr id="6" name="Espace réservé du contenu 2"/>
          <p:cNvSpPr>
            <a:spLocks noGrp="1"/>
          </p:cNvSpPr>
          <p:nvPr>
            <p:ph idx="1"/>
          </p:nvPr>
        </p:nvSpPr>
        <p:spPr>
          <a:xfrm>
            <a:off x="1115616" y="2548012"/>
            <a:ext cx="5184576" cy="1601068"/>
          </a:xfrm>
        </p:spPr>
        <p:txBody>
          <a:bodyPr/>
          <a:lstStyle/>
          <a:p>
            <a:pPr marL="0" lvl="1" indent="0">
              <a:buSzPct val="100000"/>
              <a:buNone/>
            </a:pP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Firewall &amp; Next Generation Firewall</a:t>
            </a:r>
          </a:p>
          <a:p>
            <a:pPr marL="0" lvl="1" indent="0">
              <a:buSzPct val="100000"/>
              <a:buNone/>
            </a:pP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Anti-</a:t>
            </a:r>
            <a:r>
              <a:rPr lang="en-GB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DDoS</a:t>
            </a: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 Appliances</a:t>
            </a:r>
          </a:p>
          <a:p>
            <a:pPr marL="0" lvl="1" indent="0">
              <a:buSzPct val="100000"/>
              <a:buNone/>
            </a:pP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IPS</a:t>
            </a:r>
          </a:p>
          <a:p>
            <a:pPr marL="0" lvl="1" indent="0">
              <a:buSzPct val="100000"/>
              <a:buNone/>
            </a:pP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Secure Web Gateway</a:t>
            </a:r>
          </a:p>
          <a:p>
            <a:pPr marL="0" lvl="1" indent="0">
              <a:buSzPct val="100000"/>
              <a:buNone/>
            </a:pPr>
            <a:r>
              <a:rPr lang="en-GB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Futura Std Book" pitchFamily="34" charset="0"/>
                <a:cs typeface="ＭＳ Ｐゴシック" charset="0"/>
              </a:rPr>
              <a:t>...</a:t>
            </a:r>
          </a:p>
          <a:p>
            <a:pPr marL="0" lvl="1" indent="0">
              <a:buSzPct val="100000"/>
              <a:buNone/>
            </a:pPr>
            <a:endParaRPr lang="fr-FR" sz="1600" dirty="0">
              <a:solidFill>
                <a:schemeClr val="tx1">
                  <a:lumMod val="85000"/>
                  <a:lumOff val="15000"/>
                </a:schemeClr>
              </a:solidFill>
              <a:latin typeface="Futura Std Book" pitchFamily="34" charset="0"/>
              <a:cs typeface="ＭＳ Ｐゴシック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4221088"/>
            <a:ext cx="9144000" cy="1944216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2000" algn="ctr" eaLnBrk="1" fontAlgn="auto" hangingPunct="1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3600" b="1" dirty="0" err="1" smtClean="0">
                <a:solidFill>
                  <a:schemeClr val="bg1"/>
                </a:solidFill>
              </a:rPr>
              <a:t>Une</a:t>
            </a:r>
            <a:r>
              <a:rPr lang="en-US" sz="3600" b="1" dirty="0" smtClean="0">
                <a:solidFill>
                  <a:schemeClr val="bg1"/>
                </a:solidFill>
              </a:rPr>
              <a:t> Nouvelle </a:t>
            </a:r>
            <a:r>
              <a:rPr lang="en-US" sz="3600" b="1" dirty="0" err="1" smtClean="0">
                <a:solidFill>
                  <a:schemeClr val="bg1"/>
                </a:solidFill>
              </a:rPr>
              <a:t>Ligne</a:t>
            </a:r>
            <a:r>
              <a:rPr lang="en-US" sz="3600" b="1" dirty="0" smtClean="0">
                <a:solidFill>
                  <a:schemeClr val="bg1"/>
                </a:solidFill>
              </a:rPr>
              <a:t> de </a:t>
            </a:r>
            <a:r>
              <a:rPr lang="en-US" sz="3600" b="1" dirty="0" err="1" smtClean="0">
                <a:solidFill>
                  <a:schemeClr val="bg1"/>
                </a:solidFill>
              </a:rPr>
              <a:t>Défense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</a:rPr>
              <a:t>est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err="1" smtClean="0">
                <a:solidFill>
                  <a:schemeClr val="bg1"/>
                </a:solidFill>
              </a:rPr>
              <a:t>Nécessaire</a:t>
            </a:r>
            <a:r>
              <a:rPr lang="en-US" sz="3600" b="1" dirty="0" smtClean="0">
                <a:solidFill>
                  <a:schemeClr val="bg1"/>
                </a:solidFill>
              </a:rPr>
              <a:t>  pour </a:t>
            </a:r>
            <a:r>
              <a:rPr lang="en-US" sz="3600" b="1" dirty="0" err="1" smtClean="0">
                <a:solidFill>
                  <a:schemeClr val="bg1"/>
                </a:solidFill>
              </a:rPr>
              <a:t>Protéger</a:t>
            </a:r>
            <a:r>
              <a:rPr lang="en-US" sz="3600" b="1" dirty="0" smtClean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E</a:t>
            </a:r>
            <a:r>
              <a:rPr lang="en-US" sz="3600" b="1" dirty="0" err="1" smtClean="0">
                <a:solidFill>
                  <a:schemeClr val="bg1"/>
                </a:solidFill>
              </a:rPr>
              <a:t>fficacement</a:t>
            </a:r>
            <a:r>
              <a:rPr lang="en-US" sz="3600" b="1" dirty="0" smtClean="0">
                <a:solidFill>
                  <a:schemeClr val="bg1"/>
                </a:solidFill>
              </a:rPr>
              <a:t> les Services DNS</a:t>
            </a:r>
            <a:endParaRPr 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7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44008</TotalTime>
  <Words>337</Words>
  <Application>Microsoft Office PowerPoint</Application>
  <PresentationFormat>Affichage à l'écran (4:3)</PresentationFormat>
  <Paragraphs>108</Paragraphs>
  <Slides>12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12</vt:i4>
      </vt:variant>
    </vt:vector>
  </HeadingPairs>
  <TitlesOfParts>
    <vt:vector size="25" baseType="lpstr">
      <vt:lpstr>Arial Unicode MS</vt:lpstr>
      <vt:lpstr>Arial</vt:lpstr>
      <vt:lpstr>Arial Black</vt:lpstr>
      <vt:lpstr>Calibri</vt:lpstr>
      <vt:lpstr>Futura Std Book</vt:lpstr>
      <vt:lpstr>Futura Std Light</vt:lpstr>
      <vt:lpstr>Futura Std Medium</vt:lpstr>
      <vt:lpstr>MS PGothic</vt:lpstr>
      <vt:lpstr>MS PGothic</vt:lpstr>
      <vt:lpstr>Trebuchet MS</vt:lpstr>
      <vt:lpstr>Wingdings</vt:lpstr>
      <vt:lpstr>Thème Office</vt:lpstr>
      <vt:lpstr>1_Thème Office</vt:lpstr>
      <vt:lpstr>Présentation PowerPoint</vt:lpstr>
      <vt:lpstr>Objectif: Disponibilité DNS &amp; Intégrité des Données</vt:lpstr>
      <vt:lpstr>Présentation PowerPoint</vt:lpstr>
      <vt:lpstr>Les Menaces Evoluent…</vt:lpstr>
      <vt:lpstr>Classification des Attaques DNS</vt:lpstr>
      <vt:lpstr>Quel est l’Objectif de ces Attaques ?</vt:lpstr>
      <vt:lpstr>Attaques DNS: Mythe ou Réalité ?</vt:lpstr>
      <vt:lpstr>Quel est l’Enjeu ?</vt:lpstr>
      <vt:lpstr>Pourquoi Les Attaques DNS Ont Tant d’Impacts ?</vt:lpstr>
      <vt:lpstr>Sécurité DNS Performante &amp; Intelligente</vt:lpstr>
      <vt:lpstr>EfficientIP En Bref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4.0</dc:title>
  <dc:creator>.</dc:creator>
  <cp:lastModifiedBy>Jeremy</cp:lastModifiedBy>
  <cp:revision>4605</cp:revision>
  <dcterms:created xsi:type="dcterms:W3CDTF">2010-02-17T14:55:54Z</dcterms:created>
  <dcterms:modified xsi:type="dcterms:W3CDTF">2015-09-16T14:12:01Z</dcterms:modified>
</cp:coreProperties>
</file>