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363" r:id="rId2"/>
    <p:sldId id="355" r:id="rId3"/>
    <p:sldId id="361" r:id="rId4"/>
    <p:sldId id="356" r:id="rId5"/>
    <p:sldId id="375" r:id="rId6"/>
    <p:sldId id="282" r:id="rId7"/>
    <p:sldId id="387" r:id="rId8"/>
    <p:sldId id="391" r:id="rId9"/>
    <p:sldId id="388" r:id="rId10"/>
    <p:sldId id="390" r:id="rId11"/>
    <p:sldId id="362" r:id="rId12"/>
    <p:sldId id="386" r:id="rId13"/>
    <p:sldId id="392" r:id="rId14"/>
    <p:sldId id="395" r:id="rId15"/>
    <p:sldId id="276" r:id="rId16"/>
  </p:sldIdLst>
  <p:sldSz cx="9144000" cy="5715000" type="screen16x1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CE410A"/>
    <a:srgbClr val="477B9F"/>
    <a:srgbClr val="3E6C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4" autoAdjust="0"/>
    <p:restoredTop sz="95382" autoAdjust="0"/>
  </p:normalViewPr>
  <p:slideViewPr>
    <p:cSldViewPr snapToGrid="0" showGuides="1">
      <p:cViewPr>
        <p:scale>
          <a:sx n="90" d="100"/>
          <a:sy n="90" d="100"/>
        </p:scale>
        <p:origin x="-732" y="246"/>
      </p:cViewPr>
      <p:guideLst>
        <p:guide orient="horz"/>
        <p:guide/>
      </p:guideLst>
    </p:cSldViewPr>
  </p:slideViewPr>
  <p:notesTextViewPr>
    <p:cViewPr>
      <p:scale>
        <a:sx n="1" d="1"/>
        <a:sy n="1" d="1"/>
      </p:scale>
      <p:origin x="0" y="0"/>
    </p:cViewPr>
  </p:notesTextViewPr>
  <p:sorterViewPr>
    <p:cViewPr>
      <p:scale>
        <a:sx n="100" d="100"/>
        <a:sy n="100" d="100"/>
      </p:scale>
      <p:origin x="0" y="0"/>
    </p:cViewPr>
  </p:sorterViewPr>
  <p:gridSpacing cx="39319" cy="39319"/>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2244492669345"/>
          <c:y val="8.4298463047849895E-2"/>
          <c:w val="0.77091163997828205"/>
          <c:h val="0.74272051251230498"/>
        </c:manualLayout>
      </c:layout>
      <c:barChart>
        <c:barDir val="col"/>
        <c:grouping val="stacked"/>
        <c:varyColors val="0"/>
        <c:ser>
          <c:idx val="0"/>
          <c:order val="0"/>
          <c:tx>
            <c:strRef>
              <c:f>Sheet1!$B$1</c:f>
              <c:strCache>
                <c:ptCount val="1"/>
                <c:pt idx="0">
                  <c:v>Series 1</c:v>
                </c:pt>
              </c:strCache>
            </c:strRef>
          </c:tx>
          <c:spPr>
            <a:solidFill>
              <a:srgbClr val="95A73A"/>
            </a:solidFill>
            <a:ln>
              <a:noFill/>
            </a:ln>
            <a:effectLst/>
          </c:spPr>
          <c:invertIfNegative val="0"/>
          <c:dPt>
            <c:idx val="2"/>
            <c:invertIfNegative val="0"/>
            <c:bubble3D val="0"/>
          </c:dPt>
          <c:dPt>
            <c:idx val="3"/>
            <c:invertIfNegative val="0"/>
            <c:bubble3D val="0"/>
          </c:dPt>
          <c:dPt>
            <c:idx val="5"/>
            <c:invertIfNegative val="0"/>
            <c:bubble3D val="0"/>
            <c:spPr>
              <a:solidFill>
                <a:srgbClr val="3D6D89">
                  <a:lumMod val="50000"/>
                </a:srgbClr>
              </a:solidFill>
              <a:ln>
                <a:noFill/>
              </a:ln>
              <a:effectLst/>
            </c:spPr>
          </c:dPt>
          <c:dLbls>
            <c:dLbl>
              <c:idx val="0"/>
              <c:layout>
                <c:manualLayout>
                  <c:x val="0"/>
                  <c:y val="-5.6730135112745599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3.7612013277040702E-7"/>
                  <c:y val="-6.7044705133244703E-2"/>
                </c:manualLayout>
              </c:layout>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4.7767256861841701E-3"/>
                  <c:y val="-0.113460270225491"/>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7767256861841701E-3"/>
                  <c:y val="-0.19081954537923501"/>
                </c:manualLayout>
              </c:layou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4.7767256861841701E-3"/>
                  <c:y val="-0.28365067556372803"/>
                </c:manualLayout>
              </c:layout>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4.7767256861841701E-3"/>
                  <c:y val="-0.40742551580971798"/>
                </c:manualLayout>
              </c:layout>
              <c:showLegendKey val="0"/>
              <c:showVal val="1"/>
              <c:showCatName val="0"/>
              <c:showSerName val="0"/>
              <c:showPercent val="0"/>
              <c:showBubbleSize val="0"/>
              <c:extLst>
                <c:ext xmlns:c15="http://schemas.microsoft.com/office/drawing/2012/chart" uri="{CE6537A1-D6FC-4f65-9D91-7224C49458BB}">
                  <c15:layout/>
                </c:ext>
              </c:extLst>
            </c:dLbl>
            <c:numFmt formatCode="General" sourceLinked="0"/>
            <c:spPr>
              <a:noFill/>
              <a:ln>
                <a:noFill/>
              </a:ln>
              <a:effectLst/>
            </c:spPr>
            <c:txPr>
              <a:bodyPr/>
              <a:lstStyle/>
              <a:p>
                <a:pPr>
                  <a:defRPr sz="1000" baseline="0">
                    <a:solidFill>
                      <a:schemeClr val="bg1"/>
                    </a:solidFill>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FY10</c:v>
                </c:pt>
                <c:pt idx="1">
                  <c:v>FY11</c:v>
                </c:pt>
                <c:pt idx="2">
                  <c:v>FY12</c:v>
                </c:pt>
                <c:pt idx="3">
                  <c:v>FY13</c:v>
                </c:pt>
                <c:pt idx="4">
                  <c:v>FY14</c:v>
                </c:pt>
                <c:pt idx="5">
                  <c:v>FY15</c:v>
                </c:pt>
              </c:strCache>
            </c:strRef>
          </c:cat>
          <c:val>
            <c:numRef>
              <c:f>Sheet1!$B$2:$B$7</c:f>
              <c:numCache>
                <c:formatCode>"$"#,##0</c:formatCode>
                <c:ptCount val="6"/>
                <c:pt idx="0">
                  <c:v>49</c:v>
                </c:pt>
                <c:pt idx="1">
                  <c:v>119</c:v>
                </c:pt>
                <c:pt idx="2">
                  <c:v>255</c:v>
                </c:pt>
                <c:pt idx="3">
                  <c:v>396</c:v>
                </c:pt>
                <c:pt idx="4">
                  <c:v>598</c:v>
                </c:pt>
                <c:pt idx="5">
                  <c:v>928</c:v>
                </c:pt>
              </c:numCache>
            </c:numRef>
          </c:val>
        </c:ser>
        <c:dLbls>
          <c:showLegendKey val="0"/>
          <c:showVal val="1"/>
          <c:showCatName val="0"/>
          <c:showSerName val="0"/>
          <c:showPercent val="0"/>
          <c:showBubbleSize val="0"/>
        </c:dLbls>
        <c:gapWidth val="53"/>
        <c:overlap val="100"/>
        <c:axId val="79730944"/>
        <c:axId val="79839616"/>
      </c:barChart>
      <c:catAx>
        <c:axId val="79730944"/>
        <c:scaling>
          <c:orientation val="minMax"/>
        </c:scaling>
        <c:delete val="0"/>
        <c:axPos val="b"/>
        <c:numFmt formatCode="General" sourceLinked="0"/>
        <c:majorTickMark val="none"/>
        <c:minorTickMark val="none"/>
        <c:tickLblPos val="nextTo"/>
        <c:spPr>
          <a:ln>
            <a:solidFill>
              <a:srgbClr val="FFFFFF"/>
            </a:solidFill>
          </a:ln>
        </c:spPr>
        <c:txPr>
          <a:bodyPr/>
          <a:lstStyle/>
          <a:p>
            <a:pPr>
              <a:defRPr sz="800">
                <a:solidFill>
                  <a:schemeClr val="bg1"/>
                </a:solidFill>
              </a:defRPr>
            </a:pPr>
            <a:endParaRPr lang="fr-FR"/>
          </a:p>
        </c:txPr>
        <c:crossAx val="79839616"/>
        <c:crosses val="autoZero"/>
        <c:auto val="1"/>
        <c:lblAlgn val="ctr"/>
        <c:lblOffset val="100"/>
        <c:noMultiLvlLbl val="0"/>
      </c:catAx>
      <c:valAx>
        <c:axId val="79839616"/>
        <c:scaling>
          <c:orientation val="minMax"/>
          <c:max val="950"/>
          <c:min val="0"/>
        </c:scaling>
        <c:delete val="0"/>
        <c:axPos val="l"/>
        <c:numFmt formatCode="&quot;$&quot;#,##0" sourceLinked="1"/>
        <c:majorTickMark val="none"/>
        <c:minorTickMark val="none"/>
        <c:tickLblPos val="nextTo"/>
        <c:spPr>
          <a:ln>
            <a:solidFill>
              <a:srgbClr val="FFFFFF"/>
            </a:solidFill>
          </a:ln>
        </c:spPr>
        <c:txPr>
          <a:bodyPr/>
          <a:lstStyle/>
          <a:p>
            <a:pPr>
              <a:defRPr sz="1050">
                <a:solidFill>
                  <a:schemeClr val="bg1"/>
                </a:solidFill>
              </a:defRPr>
            </a:pPr>
            <a:endParaRPr lang="fr-FR"/>
          </a:p>
        </c:txPr>
        <c:crossAx val="79730944"/>
        <c:crosses val="autoZero"/>
        <c:crossBetween val="between"/>
        <c:majorUnit val="150"/>
      </c:valAx>
    </c:plotArea>
    <c:plotVisOnly val="1"/>
    <c:dispBlanksAs val="gap"/>
    <c:showDLblsOverMax val="0"/>
  </c:chart>
  <c:spPr>
    <a:ln>
      <a:noFill/>
    </a:ln>
  </c:spPr>
  <c:txPr>
    <a:bodyPr/>
    <a:lstStyle/>
    <a:p>
      <a:pPr>
        <a:defRPr sz="1800"/>
      </a:pPr>
      <a:endParaRPr lang="fr-FR"/>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5104166666666699"/>
          <c:y val="8.2719068011235394E-2"/>
          <c:w val="0.81076388888888895"/>
          <c:h val="0.78611134134548999"/>
        </c:manualLayout>
      </c:layout>
      <c:barChart>
        <c:barDir val="col"/>
        <c:grouping val="clustered"/>
        <c:varyColors val="0"/>
        <c:ser>
          <c:idx val="0"/>
          <c:order val="0"/>
          <c:tx>
            <c:strRef>
              <c:f>Sheet1!$B$1</c:f>
              <c:strCache>
                <c:ptCount val="1"/>
                <c:pt idx="0">
                  <c:v>Series 1</c:v>
                </c:pt>
              </c:strCache>
            </c:strRef>
          </c:tx>
          <c:spPr>
            <a:solidFill>
              <a:srgbClr val="95A73A"/>
            </a:solidFill>
            <a:effectLst/>
          </c:spPr>
          <c:invertIfNegative val="0"/>
          <c:dPt>
            <c:idx val="3"/>
            <c:invertIfNegative val="0"/>
            <c:bubble3D val="0"/>
            <c:spPr>
              <a:solidFill>
                <a:srgbClr val="3D6D89">
                  <a:lumMod val="50000"/>
                </a:srgbClr>
              </a:solidFill>
              <a:effectLst/>
            </c:spPr>
          </c:dPt>
          <c:dLbls>
            <c:spPr>
              <a:noFill/>
              <a:ln>
                <a:noFill/>
              </a:ln>
              <a:effectLst/>
            </c:spPr>
            <c:txPr>
              <a:bodyPr/>
              <a:lstStyle/>
              <a:p>
                <a:pPr>
                  <a:defRPr sz="900" baseline="0">
                    <a:solidFill>
                      <a:schemeClr val="bg1"/>
                    </a:solidFill>
                  </a:defRPr>
                </a:pPr>
                <a:endParaRPr lang="fr-F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numRef>
              <c:f>Sheet1!$A$2:$A$5</c:f>
              <c:numCache>
                <c:formatCode>mmm\-yy</c:formatCode>
                <c:ptCount val="4"/>
                <c:pt idx="0">
                  <c:v>41091</c:v>
                </c:pt>
                <c:pt idx="1">
                  <c:v>41456</c:v>
                </c:pt>
                <c:pt idx="2">
                  <c:v>41821</c:v>
                </c:pt>
                <c:pt idx="3">
                  <c:v>42186</c:v>
                </c:pt>
              </c:numCache>
            </c:numRef>
          </c:cat>
          <c:val>
            <c:numRef>
              <c:f>Sheet1!$B$2:$B$5</c:f>
              <c:numCache>
                <c:formatCode>#,##0</c:formatCode>
                <c:ptCount val="4"/>
                <c:pt idx="0">
                  <c:v>9000</c:v>
                </c:pt>
                <c:pt idx="1">
                  <c:v>13500</c:v>
                </c:pt>
                <c:pt idx="2">
                  <c:v>19000</c:v>
                </c:pt>
                <c:pt idx="3">
                  <c:v>26000</c:v>
                </c:pt>
              </c:numCache>
            </c:numRef>
          </c:val>
        </c:ser>
        <c:dLbls>
          <c:showLegendKey val="0"/>
          <c:showVal val="0"/>
          <c:showCatName val="0"/>
          <c:showSerName val="0"/>
          <c:showPercent val="0"/>
          <c:showBubbleSize val="0"/>
        </c:dLbls>
        <c:gapWidth val="40"/>
        <c:axId val="80131584"/>
        <c:axId val="80133120"/>
      </c:barChart>
      <c:catAx>
        <c:axId val="80131584"/>
        <c:scaling>
          <c:orientation val="minMax"/>
        </c:scaling>
        <c:delete val="0"/>
        <c:axPos val="b"/>
        <c:numFmt formatCode="mmm\-yy" sourceLinked="1"/>
        <c:majorTickMark val="out"/>
        <c:minorTickMark val="none"/>
        <c:tickLblPos val="nextTo"/>
        <c:spPr>
          <a:ln>
            <a:solidFill>
              <a:srgbClr val="FFFFFF"/>
            </a:solidFill>
          </a:ln>
        </c:spPr>
        <c:txPr>
          <a:bodyPr/>
          <a:lstStyle/>
          <a:p>
            <a:pPr>
              <a:defRPr sz="900">
                <a:solidFill>
                  <a:schemeClr val="bg1"/>
                </a:solidFill>
              </a:defRPr>
            </a:pPr>
            <a:endParaRPr lang="fr-FR"/>
          </a:p>
        </c:txPr>
        <c:crossAx val="80133120"/>
        <c:crosses val="autoZero"/>
        <c:auto val="0"/>
        <c:lblAlgn val="ctr"/>
        <c:lblOffset val="100"/>
        <c:noMultiLvlLbl val="1"/>
      </c:catAx>
      <c:valAx>
        <c:axId val="80133120"/>
        <c:scaling>
          <c:orientation val="minMax"/>
          <c:max val="27000"/>
          <c:min val="0"/>
        </c:scaling>
        <c:delete val="0"/>
        <c:axPos val="l"/>
        <c:numFmt formatCode="#,##0" sourceLinked="1"/>
        <c:majorTickMark val="none"/>
        <c:minorTickMark val="none"/>
        <c:tickLblPos val="nextTo"/>
        <c:spPr>
          <a:ln>
            <a:solidFill>
              <a:srgbClr val="FFFFFF"/>
            </a:solidFill>
          </a:ln>
        </c:spPr>
        <c:txPr>
          <a:bodyPr/>
          <a:lstStyle/>
          <a:p>
            <a:pPr>
              <a:defRPr sz="1050">
                <a:solidFill>
                  <a:schemeClr val="bg1"/>
                </a:solidFill>
              </a:defRPr>
            </a:pPr>
            <a:endParaRPr lang="fr-FR"/>
          </a:p>
        </c:txPr>
        <c:crossAx val="80131584"/>
        <c:crosses val="autoZero"/>
        <c:crossBetween val="between"/>
        <c:majorUnit val="5000"/>
        <c:minorUnit val="400"/>
      </c:valAx>
    </c:plotArea>
    <c:plotVisOnly val="1"/>
    <c:dispBlanksAs val="gap"/>
    <c:showDLblsOverMax val="0"/>
  </c:chart>
  <c:txPr>
    <a:bodyPr/>
    <a:lstStyle/>
    <a:p>
      <a:pPr>
        <a:defRPr sz="1800"/>
      </a:pPr>
      <a:endParaRPr lang="fr-FR"/>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9C43045-8E92-4B9F-9EF6-692F9D41DA24}" type="datetimeFigureOut">
              <a:rPr lang="en-US" smtClean="0"/>
              <a:t>9/15/2015</a:t>
            </a:fld>
            <a:endParaRPr lang="en-US"/>
          </a:p>
        </p:txBody>
      </p:sp>
      <p:sp>
        <p:nvSpPr>
          <p:cNvPr id="4" name="Slide Image Placeholder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B2935C0-02D8-4A7B-A79C-885415BB4527}" type="slidenum">
              <a:rPr lang="en-US" smtClean="0"/>
              <a:t>‹N°›</a:t>
            </a:fld>
            <a:endParaRPr lang="en-US"/>
          </a:p>
        </p:txBody>
      </p:sp>
    </p:spTree>
    <p:extLst>
      <p:ext uri="{BB962C8B-B14F-4D97-AF65-F5344CB8AC3E}">
        <p14:creationId xmlns:p14="http://schemas.microsoft.com/office/powerpoint/2010/main" val="3004532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pPr marL="0" lvl="0" indent="0">
              <a:buFont typeface="Arial"/>
              <a:buNone/>
            </a:pPr>
            <a:r>
              <a:rPr lang="en-US" sz="1200" kern="1200" dirty="0" smtClean="0">
                <a:solidFill>
                  <a:schemeClr val="tx1"/>
                </a:solidFill>
                <a:effectLst/>
                <a:latin typeface="+mn-lt"/>
                <a:ea typeface="+mn-ea"/>
                <a:cs typeface="+mn-cs"/>
              </a:rPr>
              <a:t>Here are some additional facts you can use based on where we</a:t>
            </a:r>
            <a:r>
              <a:rPr lang="en-US" sz="1200" kern="1200" baseline="0" dirty="0" smtClean="0">
                <a:solidFill>
                  <a:schemeClr val="tx1"/>
                </a:solidFill>
                <a:effectLst/>
                <a:latin typeface="+mn-lt"/>
                <a:ea typeface="+mn-ea"/>
                <a:cs typeface="+mn-cs"/>
              </a:rPr>
              <a:t> closed at the end of FY14.  We’ll update these numbers quarterly following each earnings release.</a:t>
            </a:r>
          </a:p>
          <a:p>
            <a:pPr marL="0" lvl="0" indent="0">
              <a:buFont typeface="Arial"/>
              <a:buNone/>
            </a:pPr>
            <a:endParaRPr lang="en-US" sz="1200" kern="1200" dirty="0" smtClean="0">
              <a:solidFill>
                <a:schemeClr val="tx1"/>
              </a:solidFill>
              <a:effectLst/>
              <a:latin typeface="+mn-lt"/>
              <a:ea typeface="+mn-ea"/>
              <a:cs typeface="+mn-cs"/>
            </a:endParaRPr>
          </a:p>
          <a:p>
            <a:pPr marL="171450" lvl="0" indent="-171450">
              <a:buFont typeface="Arial"/>
              <a:buChar char="•"/>
            </a:pPr>
            <a:r>
              <a:rPr lang="en-US" sz="1200" kern="1200" dirty="0" smtClean="0">
                <a:solidFill>
                  <a:schemeClr val="tx1"/>
                </a:solidFill>
                <a:effectLst/>
                <a:latin typeface="+mn-lt"/>
                <a:ea typeface="+mn-ea"/>
                <a:cs typeface="+mn-cs"/>
              </a:rPr>
              <a:t>By the end of our FY14 we had more than 19,000 customers in over 120 countries across multiple industries.</a:t>
            </a:r>
          </a:p>
          <a:p>
            <a:pPr marL="171450" lvl="0" indent="-171450">
              <a:buFont typeface="Arial"/>
              <a:buChar char="•"/>
            </a:pPr>
            <a:r>
              <a:rPr lang="en-US" sz="1200" kern="1200" dirty="0" smtClean="0">
                <a:solidFill>
                  <a:schemeClr val="tx1"/>
                </a:solidFill>
                <a:effectLst/>
                <a:latin typeface="+mn-lt"/>
                <a:ea typeface="+mn-ea"/>
                <a:cs typeface="+mn-cs"/>
              </a:rPr>
              <a:t>More than 75 of the Fortune 100 and 850 of the Fortune 2000 rely on us to improve their cyber security posture.</a:t>
            </a:r>
          </a:p>
          <a:p>
            <a:pPr marL="171450" lvl="0" indent="-171450">
              <a:buFont typeface="Arial"/>
              <a:buChar char="•"/>
            </a:pPr>
            <a:r>
              <a:rPr lang="en-US" sz="1200" kern="1200" dirty="0" smtClean="0">
                <a:solidFill>
                  <a:schemeClr val="tx1"/>
                </a:solidFill>
                <a:effectLst/>
                <a:latin typeface="+mn-lt"/>
                <a:ea typeface="+mn-ea"/>
                <a:cs typeface="+mn-cs"/>
              </a:rPr>
              <a:t>Palo Alto Networks has ranked an ”enterprise firewall market leader” by Gartner in 2011, 2012 and 2013 (published April 2014).</a:t>
            </a:r>
          </a:p>
          <a:p>
            <a:pPr marL="171450" lvl="0" indent="-171450">
              <a:buFont typeface="Arial"/>
              <a:buChar char="•"/>
            </a:pPr>
            <a:r>
              <a:rPr lang="en-US" sz="1200" kern="1200" dirty="0" smtClean="0">
                <a:solidFill>
                  <a:schemeClr val="tx1"/>
                </a:solidFill>
                <a:effectLst/>
                <a:latin typeface="+mn-lt"/>
                <a:ea typeface="+mn-ea"/>
                <a:cs typeface="+mn-cs"/>
              </a:rPr>
              <a:t>FY’14 revenues grew 51% year over year – more than any other publicly traded competitor</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in our market.</a:t>
            </a:r>
          </a:p>
          <a:p>
            <a:pPr marL="171450" lvl="0" indent="-171450">
              <a:buFont typeface="Arial"/>
              <a:buChar char="•"/>
            </a:pPr>
            <a:r>
              <a:rPr lang="en-US" sz="1200" kern="1200" dirty="0" smtClean="0">
                <a:solidFill>
                  <a:schemeClr val="tx1"/>
                </a:solidFill>
                <a:effectLst/>
                <a:latin typeface="+mn-lt"/>
                <a:ea typeface="+mn-ea"/>
                <a:cs typeface="+mn-cs"/>
              </a:rPr>
              <a:t>We’ve consistent</a:t>
            </a:r>
            <a:r>
              <a:rPr lang="en-US" sz="1200" kern="1200" baseline="0" dirty="0" smtClean="0">
                <a:solidFill>
                  <a:schemeClr val="tx1"/>
                </a:solidFill>
                <a:effectLst/>
                <a:latin typeface="+mn-lt"/>
                <a:ea typeface="+mn-ea"/>
                <a:cs typeface="+mn-cs"/>
              </a:rPr>
              <a:t> a</a:t>
            </a:r>
            <a:r>
              <a:rPr lang="en-US" sz="1200" kern="1200" dirty="0" smtClean="0">
                <a:solidFill>
                  <a:schemeClr val="tx1"/>
                </a:solidFill>
                <a:effectLst/>
                <a:latin typeface="+mn-lt"/>
                <a:ea typeface="+mn-ea"/>
                <a:cs typeface="+mn-cs"/>
              </a:rPr>
              <a:t>dded more than 1,000 customers per quarter for the last 11 consecutive quarters, indicating</a:t>
            </a:r>
            <a:r>
              <a:rPr lang="en-US" sz="1200" kern="1200" baseline="0" dirty="0" smtClean="0">
                <a:solidFill>
                  <a:schemeClr val="tx1"/>
                </a:solidFill>
                <a:effectLst/>
                <a:latin typeface="+mn-lt"/>
                <a:ea typeface="+mn-ea"/>
                <a:cs typeface="+mn-cs"/>
              </a:rPr>
              <a:t> a strong acceptance of our vision and strategy.</a:t>
            </a:r>
            <a:endParaRPr lang="en-US" sz="1200" kern="1200" dirty="0" smtClean="0">
              <a:solidFill>
                <a:schemeClr val="tx1"/>
              </a:solidFill>
              <a:effectLst/>
              <a:latin typeface="+mn-lt"/>
              <a:ea typeface="+mn-ea"/>
              <a:cs typeface="+mn-cs"/>
            </a:endParaRPr>
          </a:p>
          <a:p>
            <a:pPr marL="171450" lvl="0" indent="-171450">
              <a:buFont typeface="Arial"/>
              <a:buChar char="•"/>
            </a:pPr>
            <a:r>
              <a:rPr lang="en-US" sz="1200" kern="1200" dirty="0" smtClean="0">
                <a:solidFill>
                  <a:schemeClr val="tx1"/>
                </a:solidFill>
                <a:effectLst/>
                <a:latin typeface="+mn-lt"/>
                <a:ea typeface="+mn-ea"/>
                <a:cs typeface="+mn-cs"/>
              </a:rPr>
              <a:t>We have over 1,700 employees worldwide.</a:t>
            </a:r>
          </a:p>
          <a:p>
            <a:pPr marL="171450" lvl="0" indent="-171450">
              <a:buFont typeface="Arial"/>
              <a:buChar char="•"/>
            </a:pPr>
            <a:r>
              <a:rPr lang="en-US" sz="1200" kern="1200" dirty="0" smtClean="0">
                <a:solidFill>
                  <a:schemeClr val="tx1"/>
                </a:solidFill>
                <a:effectLst/>
                <a:latin typeface="+mn-lt"/>
                <a:ea typeface="+mn-ea"/>
                <a:cs typeface="+mn-cs"/>
              </a:rPr>
              <a:t>We’ve built</a:t>
            </a:r>
            <a:r>
              <a:rPr lang="en-US" sz="1200" kern="1200" baseline="0" dirty="0" smtClean="0">
                <a:solidFill>
                  <a:schemeClr val="tx1"/>
                </a:solidFill>
                <a:effectLst/>
                <a:latin typeface="+mn-lt"/>
                <a:ea typeface="+mn-ea"/>
                <a:cs typeface="+mn-cs"/>
              </a:rPr>
              <a:t> a world-class</a:t>
            </a:r>
            <a:r>
              <a:rPr lang="en-US" sz="1200" kern="1200" dirty="0" smtClean="0">
                <a:solidFill>
                  <a:schemeClr val="tx1"/>
                </a:solidFill>
                <a:effectLst/>
                <a:latin typeface="+mn-lt"/>
                <a:ea typeface="+mn-ea"/>
                <a:cs typeface="+mn-cs"/>
              </a:rPr>
              <a:t> global support operations with teams in the Americas, EMEA, Asia, and Japan.</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8B2935C0-02D8-4A7B-A79C-885415BB4527}" type="slidenum">
              <a:rPr lang="en-US" smtClean="0"/>
              <a:t>2</a:t>
            </a:fld>
            <a:endParaRPr lang="en-US"/>
          </a:p>
        </p:txBody>
      </p:sp>
    </p:spTree>
    <p:extLst>
      <p:ext uri="{BB962C8B-B14F-4D97-AF65-F5344CB8AC3E}">
        <p14:creationId xmlns:p14="http://schemas.microsoft.com/office/powerpoint/2010/main" val="14470948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7AF4DDCE-5706-4B42-B10B-CFC3BE1D2AB6}" type="slidenum">
              <a:rPr lang="en-US" smtClean="0"/>
              <a:pPr>
                <a:defRPr/>
              </a:pPr>
              <a:t>13</a:t>
            </a:fld>
            <a:endParaRPr lang="en-US" dirty="0"/>
          </a:p>
        </p:txBody>
      </p:sp>
    </p:spTree>
    <p:extLst>
      <p:ext uri="{BB962C8B-B14F-4D97-AF65-F5344CB8AC3E}">
        <p14:creationId xmlns:p14="http://schemas.microsoft.com/office/powerpoint/2010/main" val="17990200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PANW and our partners are addressing this compelling and lasting need with this core value proposition.  </a:t>
            </a:r>
            <a:endParaRPr lang="en-US" dirty="0"/>
          </a:p>
        </p:txBody>
      </p:sp>
      <p:sp>
        <p:nvSpPr>
          <p:cNvPr id="4" name="Slide Number Placeholder 3"/>
          <p:cNvSpPr>
            <a:spLocks noGrp="1"/>
          </p:cNvSpPr>
          <p:nvPr>
            <p:ph type="sldNum" sz="quarter" idx="10"/>
          </p:nvPr>
        </p:nvSpPr>
        <p:spPr/>
        <p:txBody>
          <a:bodyPr/>
          <a:lstStyle/>
          <a:p>
            <a:fld id="{E1868A37-018F-8B43-8C0C-36107DAB25CC}" type="slidenum">
              <a:rPr lang="en-US" smtClean="0"/>
              <a:t>3</a:t>
            </a:fld>
            <a:endParaRPr lang="en-US"/>
          </a:p>
        </p:txBody>
      </p:sp>
    </p:spTree>
    <p:extLst>
      <p:ext uri="{BB962C8B-B14F-4D97-AF65-F5344CB8AC3E}">
        <p14:creationId xmlns:p14="http://schemas.microsoft.com/office/powerpoint/2010/main" val="421152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sz="1200" kern="1200" dirty="0" smtClean="0">
                <a:solidFill>
                  <a:schemeClr val="tx1"/>
                </a:solidFill>
                <a:effectLst/>
                <a:latin typeface="+mn-lt"/>
                <a:ea typeface="+mn-ea"/>
                <a:cs typeface="+mn-cs"/>
              </a:rPr>
              <a:t>applications, across all ports, all the time with App-ID. Palo Alto Networks next-generation firewalls are built upon App-ID, a traffic classification technology that identifies the applications traversing the network, regardless of port, encryption (SSL or SSH) or evasive technique employed. The knowledge of exactly which applications are traversing the network, not just the port and protocol, then becomes the basis for all security policy decisions. Unidentified applications, typically a small percentage of traffic yet high in potential risk, are automatically categorized for systematic management, which can include policy control and inspection, threat forensics, creation of a custom App-ID, or submission of a packet capture App-ID for development.</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Tying users and devices, not just IP addresses to applications with User-ID and GlobalProtect. The application identity is tied to the user through User-ID, allowing organizations to deploy enablement policies that are not based solely on the IP address. These policies can then be extended to any device at any location with GlobalProtect. User-ID integrates with a wide range of enterprise user repositories to provide the identity of the Microsoft Windows, Mac OS X, Linux or Android, iOS users accessing the application. GlobalProtect ensures that the remote user is protected consistently, in the same manner as they would be if they were operating on the local network. The combined visibility and control over a users' application activity means organizations can safely enable the use of Oracle, </a:t>
            </a:r>
            <a:r>
              <a:rPr lang="en-US" sz="1200" kern="1200" dirty="0" err="1" smtClean="0">
                <a:solidFill>
                  <a:schemeClr val="tx1"/>
                </a:solidFill>
                <a:effectLst/>
                <a:latin typeface="+mn-lt"/>
                <a:ea typeface="+mn-ea"/>
                <a:cs typeface="+mn-cs"/>
              </a:rPr>
              <a:t>BitTorrent</a:t>
            </a:r>
            <a:r>
              <a:rPr lang="en-US" sz="1200" kern="1200" dirty="0" smtClean="0">
                <a:solidFill>
                  <a:schemeClr val="tx1"/>
                </a:solidFill>
                <a:effectLst/>
                <a:latin typeface="+mn-lt"/>
                <a:ea typeface="+mn-ea"/>
                <a:cs typeface="+mn-cs"/>
              </a:rPr>
              <a:t>, or Gmail, or any other application traversing the network, no matter where or how the user is accessing the network.</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Protecting against all threats, both known and unknown, with Content-ID and WildFire. To protect against a blend of known exploits, malware and spyware as well as completely unknown and targeted threats, organizations can first reduce the threat footprint through an explicit deny policy for unwanted applications. Content-ID can then be used to protect the applications and associated features by blocking known vulnerability exploits, viruses, and spyware in the allowed traffic. Content-ID addresses common threat evasion tactics by executing the prevention policy using the application and protocol context generated by the decoders in App-ID. Custom or unknown malware that is not controlled through traditional signatures is addressed through WildFire, which executes unknown files and monitors for more than 100 malicious behaviors in a virtualized sandbox environment. If malware is found, a signature is automatically developed and delivered to the user community.</a:t>
            </a: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Enterprise wide enablement: Safe application enablement policies can help organizations improve their security posture, regardless of the deployment location. At the perimeter, organizations can reduce their threat footprint by blocking a wide range of unwanted applications and then inspecting the allowed applications for threats - both known and unknown. In the datacenter, application enablement translates to confirming the applications users and content are allowed and protected from threats while simultaneously finding rogue, misconfigured applications - all at multi-</a:t>
            </a:r>
            <a:r>
              <a:rPr lang="en-US" sz="1200" kern="1200" dirty="0" err="1" smtClean="0">
                <a:solidFill>
                  <a:schemeClr val="tx1"/>
                </a:solidFill>
                <a:effectLst/>
                <a:latin typeface="+mn-lt"/>
                <a:ea typeface="+mn-ea"/>
                <a:cs typeface="+mn-cs"/>
              </a:rPr>
              <a:t>Gbps</a:t>
            </a:r>
            <a:r>
              <a:rPr lang="en-US" sz="1200" kern="1200" dirty="0" smtClean="0">
                <a:solidFill>
                  <a:schemeClr val="tx1"/>
                </a:solidFill>
                <a:effectLst/>
                <a:latin typeface="+mn-lt"/>
                <a:ea typeface="+mn-ea"/>
                <a:cs typeface="+mn-cs"/>
              </a:rPr>
              <a:t> speeds. In virtualized datacenter environments, organizations can apply consistent application enablement policies while addressing security challenges introduced by virtual machine movement and orchestration. Expanding outwards to enterprise branch offices and remote users, enablement is delivered through policy consistency - the same policy deployed at the corporate location and is extended, seamlessly to other locations.</a:t>
            </a:r>
          </a:p>
          <a:p>
            <a:endParaRPr lang="en-US" dirty="0" smtClean="0"/>
          </a:p>
          <a:p>
            <a:endParaRPr lang="fr-FR" dirty="0"/>
          </a:p>
        </p:txBody>
      </p:sp>
      <p:sp>
        <p:nvSpPr>
          <p:cNvPr id="4" name="Espace réservé du numéro de diapositive 3"/>
          <p:cNvSpPr>
            <a:spLocks noGrp="1"/>
          </p:cNvSpPr>
          <p:nvPr>
            <p:ph type="sldNum" sz="quarter" idx="10"/>
          </p:nvPr>
        </p:nvSpPr>
        <p:spPr/>
        <p:txBody>
          <a:bodyPr/>
          <a:lstStyle/>
          <a:p>
            <a:fld id="{8B2935C0-02D8-4A7B-A79C-885415BB4527}" type="slidenum">
              <a:rPr lang="en-US" smtClean="0"/>
              <a:t>5</a:t>
            </a:fld>
            <a:endParaRPr lang="en-US"/>
          </a:p>
        </p:txBody>
      </p:sp>
    </p:spTree>
    <p:extLst>
      <p:ext uri="{BB962C8B-B14F-4D97-AF65-F5344CB8AC3E}">
        <p14:creationId xmlns:p14="http://schemas.microsoft.com/office/powerpoint/2010/main" val="546682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000" dirty="0" smtClean="0"/>
          </a:p>
          <a:p>
            <a:pPr marL="171450" marR="0" indent="-171450" algn="l" defTabSz="457200" rtl="0" eaLnBrk="1" fontAlgn="auto" latinLnBrk="0" hangingPunct="1">
              <a:lnSpc>
                <a:spcPct val="100000"/>
              </a:lnSpc>
              <a:spcBef>
                <a:spcPts val="0"/>
              </a:spcBef>
              <a:spcAft>
                <a:spcPts val="0"/>
              </a:spcAft>
              <a:buClrTx/>
              <a:buSzTx/>
              <a:buFontTx/>
              <a:buChar char="-"/>
              <a:tabLst/>
              <a:defRPr/>
            </a:pPr>
            <a:r>
              <a:rPr lang="en-US" sz="1000" baseline="0" dirty="0" smtClean="0"/>
              <a:t>On </a:t>
            </a:r>
            <a:r>
              <a:rPr lang="en-US" sz="1000" baseline="0" dirty="0" err="1" smtClean="0"/>
              <a:t>entend</a:t>
            </a:r>
            <a:r>
              <a:rPr lang="en-US" sz="1000" baseline="0" dirty="0" smtClean="0"/>
              <a:t> </a:t>
            </a:r>
            <a:r>
              <a:rPr lang="en-US" sz="1000" baseline="0" dirty="0" err="1" smtClean="0"/>
              <a:t>parler</a:t>
            </a:r>
            <a:r>
              <a:rPr lang="en-US" sz="1000" baseline="0" dirty="0" smtClean="0"/>
              <a:t> </a:t>
            </a:r>
            <a:r>
              <a:rPr lang="en-US" sz="1000" baseline="0" dirty="0" err="1" smtClean="0"/>
              <a:t>presque</a:t>
            </a:r>
            <a:r>
              <a:rPr lang="en-US" sz="1000" baseline="0" dirty="0" smtClean="0"/>
              <a:t> </a:t>
            </a:r>
            <a:r>
              <a:rPr lang="en-US" sz="1000" baseline="0" dirty="0" err="1" smtClean="0"/>
              <a:t>tous</a:t>
            </a:r>
            <a:r>
              <a:rPr lang="en-US" sz="1000" baseline="0" dirty="0" smtClean="0"/>
              <a:t> les </a:t>
            </a:r>
            <a:r>
              <a:rPr lang="en-US" sz="1000" baseline="0" dirty="0" err="1" smtClean="0"/>
              <a:t>jours</a:t>
            </a:r>
            <a:r>
              <a:rPr lang="en-US" sz="1000" baseline="0" dirty="0" smtClean="0"/>
              <a:t> de cyber </a:t>
            </a:r>
            <a:r>
              <a:rPr lang="en-US" sz="1000" baseline="0" dirty="0" err="1" smtClean="0"/>
              <a:t>attaques</a:t>
            </a:r>
            <a:r>
              <a:rPr lang="en-US" sz="1000" baseline="0" dirty="0" smtClean="0"/>
              <a:t> </a:t>
            </a:r>
            <a:r>
              <a:rPr lang="en-US" sz="1000" baseline="0" dirty="0" err="1" smtClean="0"/>
              <a:t>contre</a:t>
            </a:r>
            <a:r>
              <a:rPr lang="en-US" sz="1000" baseline="0" dirty="0" smtClean="0"/>
              <a:t> les </a:t>
            </a:r>
            <a:r>
              <a:rPr lang="en-US" sz="1000" baseline="0" dirty="0" err="1" smtClean="0"/>
              <a:t>entreprises</a:t>
            </a:r>
            <a:r>
              <a:rPr lang="en-US" sz="1000" baseline="0" dirty="0" smtClean="0"/>
              <a:t>, les </a:t>
            </a:r>
            <a:r>
              <a:rPr lang="en-US" sz="1000" baseline="0" dirty="0" err="1" smtClean="0"/>
              <a:t>fournisseurs</a:t>
            </a:r>
            <a:r>
              <a:rPr lang="en-US" sz="1000" baseline="0" dirty="0" smtClean="0"/>
              <a:t> de services, et les </a:t>
            </a:r>
            <a:r>
              <a:rPr lang="en-US" sz="1000" baseline="0" dirty="0" err="1" smtClean="0"/>
              <a:t>collectvivités</a:t>
            </a:r>
            <a:r>
              <a:rPr lang="en-US" sz="1000" baseline="0" dirty="0" smtClean="0"/>
              <a:t> </a:t>
            </a:r>
            <a:r>
              <a:rPr lang="en-US" sz="1000" baseline="0" dirty="0" err="1" smtClean="0"/>
              <a:t>ou</a:t>
            </a:r>
            <a:r>
              <a:rPr lang="en-US" sz="1000" baseline="0" dirty="0" smtClean="0"/>
              <a:t> site </a:t>
            </a:r>
            <a:r>
              <a:rPr lang="en-US" sz="1000" baseline="0" dirty="0" err="1" smtClean="0"/>
              <a:t>gouvernementaux</a:t>
            </a:r>
            <a:r>
              <a:rPr lang="en-US" sz="1000" baseline="0" dirty="0" smtClean="0"/>
              <a:t>. </a:t>
            </a:r>
            <a:r>
              <a:rPr lang="en-US" sz="1000" baseline="0" dirty="0" err="1" smtClean="0"/>
              <a:t>Personne</a:t>
            </a:r>
            <a:r>
              <a:rPr lang="en-US" sz="1000" baseline="0" dirty="0" smtClean="0"/>
              <a:t> </a:t>
            </a:r>
            <a:r>
              <a:rPr lang="en-US" sz="1000" baseline="0" dirty="0" err="1" smtClean="0"/>
              <a:t>n’est</a:t>
            </a:r>
            <a:r>
              <a:rPr lang="en-US" sz="1000" baseline="0" dirty="0" smtClean="0"/>
              <a:t> </a:t>
            </a:r>
            <a:r>
              <a:rPr lang="en-US" sz="1000" baseline="0" dirty="0" err="1" smtClean="0"/>
              <a:t>épargné</a:t>
            </a:r>
            <a:r>
              <a:rPr lang="en-US" sz="1000" baseline="0" dirty="0" smtClean="0"/>
              <a:t>. On </a:t>
            </a:r>
            <a:r>
              <a:rPr lang="en-US" sz="1000" baseline="0" dirty="0" err="1" smtClean="0"/>
              <a:t>peut</a:t>
            </a:r>
            <a:r>
              <a:rPr lang="en-US" sz="1000" baseline="0" dirty="0" smtClean="0"/>
              <a:t> </a:t>
            </a:r>
            <a:r>
              <a:rPr lang="en-US" sz="1000" baseline="0" dirty="0" err="1" smtClean="0"/>
              <a:t>voir</a:t>
            </a:r>
            <a:r>
              <a:rPr lang="en-US" sz="1000" baseline="0" dirty="0" smtClean="0"/>
              <a:t> </a:t>
            </a:r>
            <a:r>
              <a:rPr lang="en-US" sz="1000" baseline="0" dirty="0" err="1" smtClean="0"/>
              <a:t>ici</a:t>
            </a:r>
            <a:r>
              <a:rPr lang="en-US" sz="1000" baseline="0" dirty="0" smtClean="0"/>
              <a:t> </a:t>
            </a:r>
            <a:r>
              <a:rPr lang="en-US" sz="1000" baseline="0" dirty="0" err="1" smtClean="0"/>
              <a:t>une</a:t>
            </a:r>
            <a:r>
              <a:rPr lang="en-US" sz="1000" baseline="0" dirty="0" smtClean="0"/>
              <a:t> image </a:t>
            </a:r>
            <a:r>
              <a:rPr lang="en-US" sz="1000" baseline="0" dirty="0" err="1" smtClean="0"/>
              <a:t>tiré</a:t>
            </a:r>
            <a:r>
              <a:rPr lang="en-US" sz="1000" baseline="0" dirty="0" smtClean="0"/>
              <a:t> d’un site qui </a:t>
            </a:r>
            <a:r>
              <a:rPr lang="en-US" sz="1000" baseline="0" dirty="0" err="1" smtClean="0"/>
              <a:t>répertorie</a:t>
            </a:r>
            <a:r>
              <a:rPr lang="en-US" sz="1000" baseline="0" dirty="0" smtClean="0"/>
              <a:t> les grosses </a:t>
            </a:r>
            <a:r>
              <a:rPr lang="en-US" sz="1000" baseline="0" dirty="0" err="1" smtClean="0"/>
              <a:t>failles</a:t>
            </a:r>
            <a:r>
              <a:rPr lang="en-US" sz="1000" baseline="0" dirty="0" smtClean="0"/>
              <a:t> </a:t>
            </a:r>
            <a:r>
              <a:rPr lang="en-US" sz="1000" baseline="0" dirty="0" err="1" smtClean="0"/>
              <a:t>connues</a:t>
            </a:r>
            <a:r>
              <a:rPr lang="en-US" sz="1000" baseline="0" dirty="0" smtClean="0"/>
              <a:t>. </a:t>
            </a:r>
            <a:r>
              <a:rPr lang="en-US" sz="1000" baseline="0" dirty="0" err="1" smtClean="0"/>
              <a:t>Interessant</a:t>
            </a:r>
            <a:r>
              <a:rPr lang="en-US" sz="1000" baseline="0" dirty="0" smtClean="0"/>
              <a:t> </a:t>
            </a:r>
            <a:r>
              <a:rPr lang="en-US" sz="1000" baseline="0" dirty="0" err="1" smtClean="0"/>
              <a:t>comme</a:t>
            </a:r>
            <a:r>
              <a:rPr lang="en-US" sz="1000" baseline="0" dirty="0" smtClean="0"/>
              <a:t> site </a:t>
            </a:r>
            <a:r>
              <a:rPr lang="en-US" sz="1000" baseline="0" dirty="0" err="1" smtClean="0"/>
              <a:t>mais</a:t>
            </a:r>
            <a:r>
              <a:rPr lang="en-US" sz="1000" baseline="0" dirty="0" smtClean="0"/>
              <a:t> </a:t>
            </a:r>
            <a:r>
              <a:rPr lang="en-US" sz="1000" baseline="0" dirty="0" err="1" smtClean="0"/>
              <a:t>plutot</a:t>
            </a:r>
            <a:r>
              <a:rPr lang="en-US" sz="1000" baseline="0" dirty="0" smtClean="0"/>
              <a:t> </a:t>
            </a:r>
            <a:r>
              <a:rPr lang="en-US" sz="1000" baseline="0" dirty="0" err="1" smtClean="0"/>
              <a:t>effrayant</a:t>
            </a:r>
            <a:r>
              <a:rPr lang="en-US" sz="1000" baseline="0" dirty="0" smtClean="0"/>
              <a:t>. On a </a:t>
            </a:r>
            <a:r>
              <a:rPr lang="en-US" sz="1000" baseline="0" dirty="0" err="1" smtClean="0"/>
              <a:t>dit</a:t>
            </a:r>
            <a:r>
              <a:rPr lang="en-US" sz="1000" baseline="0" dirty="0" smtClean="0"/>
              <a:t> de 2012 que </a:t>
            </a:r>
            <a:r>
              <a:rPr lang="en-US" sz="1000" baseline="0" dirty="0" err="1" smtClean="0"/>
              <a:t>c’etait</a:t>
            </a:r>
            <a:r>
              <a:rPr lang="en-US" sz="1000" baseline="0" dirty="0" smtClean="0"/>
              <a:t> </a:t>
            </a:r>
            <a:r>
              <a:rPr lang="en-US" sz="1000" baseline="0" dirty="0" err="1" smtClean="0"/>
              <a:t>l’année</a:t>
            </a:r>
            <a:r>
              <a:rPr lang="en-US" sz="1000" baseline="0" dirty="0" smtClean="0"/>
              <a:t> des </a:t>
            </a:r>
            <a:r>
              <a:rPr lang="en-US" sz="1000" baseline="0" dirty="0" err="1" smtClean="0"/>
              <a:t>attaques</a:t>
            </a:r>
            <a:r>
              <a:rPr lang="en-US" sz="1000" baseline="0" dirty="0" smtClean="0"/>
              <a:t> </a:t>
            </a:r>
            <a:r>
              <a:rPr lang="en-US" sz="1000" baseline="0" dirty="0" err="1" smtClean="0"/>
              <a:t>informatiques</a:t>
            </a:r>
            <a:r>
              <a:rPr lang="en-US" sz="1000" baseline="0" dirty="0" smtClean="0"/>
              <a:t>, </a:t>
            </a:r>
            <a:r>
              <a:rPr lang="en-US" sz="1000" baseline="0" dirty="0" err="1" smtClean="0"/>
              <a:t>sauf</a:t>
            </a:r>
            <a:r>
              <a:rPr lang="en-US" sz="1000" baseline="0" dirty="0" smtClean="0"/>
              <a:t> </a:t>
            </a:r>
            <a:r>
              <a:rPr lang="en-US" sz="1000" baseline="0" dirty="0" err="1" smtClean="0"/>
              <a:t>qu’il</a:t>
            </a:r>
            <a:r>
              <a:rPr lang="en-US" sz="1000" baseline="0" dirty="0" smtClean="0"/>
              <a:t> y </a:t>
            </a:r>
            <a:r>
              <a:rPr lang="en-US" sz="1000" baseline="0" dirty="0" err="1" smtClean="0"/>
              <a:t>en</a:t>
            </a:r>
            <a:r>
              <a:rPr lang="en-US" sz="1000" baseline="0" dirty="0" smtClean="0"/>
              <a:t> a </a:t>
            </a:r>
            <a:r>
              <a:rPr lang="en-US" sz="1000" baseline="0" dirty="0" err="1" smtClean="0"/>
              <a:t>eu</a:t>
            </a:r>
            <a:r>
              <a:rPr lang="en-US" sz="1000" baseline="0" dirty="0" smtClean="0"/>
              <a:t> plus </a:t>
            </a:r>
            <a:r>
              <a:rPr lang="en-US" sz="1000" baseline="0" dirty="0" err="1" smtClean="0"/>
              <a:t>en</a:t>
            </a:r>
            <a:r>
              <a:rPr lang="en-US" sz="1000" baseline="0" dirty="0" smtClean="0"/>
              <a:t> 2013, de plus grosses </a:t>
            </a:r>
            <a:r>
              <a:rPr lang="en-US" sz="1000" baseline="0" dirty="0" err="1" smtClean="0"/>
              <a:t>en</a:t>
            </a:r>
            <a:r>
              <a:rPr lang="en-US" sz="1000" baseline="0" dirty="0" smtClean="0"/>
              <a:t> 2014 et 2015 </a:t>
            </a:r>
            <a:r>
              <a:rPr lang="en-US" sz="1000" baseline="0" dirty="0" err="1" smtClean="0"/>
              <a:t>est</a:t>
            </a:r>
            <a:r>
              <a:rPr lang="en-US" sz="1000" baseline="0" dirty="0" smtClean="0"/>
              <a:t> </a:t>
            </a:r>
            <a:r>
              <a:rPr lang="en-US" sz="1000" baseline="0" dirty="0" err="1" smtClean="0"/>
              <a:t>parti</a:t>
            </a:r>
            <a:r>
              <a:rPr lang="en-US" sz="1000" baseline="0" dirty="0" smtClean="0"/>
              <a:t> pour </a:t>
            </a:r>
            <a:r>
              <a:rPr lang="en-US" sz="1000" baseline="0" dirty="0" err="1" smtClean="0"/>
              <a:t>battre</a:t>
            </a:r>
            <a:r>
              <a:rPr lang="en-US" sz="1000" baseline="0" dirty="0" smtClean="0"/>
              <a:t> </a:t>
            </a:r>
            <a:r>
              <a:rPr lang="en-US" sz="1000" baseline="0" dirty="0" err="1" smtClean="0"/>
              <a:t>tous</a:t>
            </a:r>
            <a:r>
              <a:rPr lang="en-US" sz="1000" baseline="0" dirty="0" smtClean="0"/>
              <a:t> les records.</a:t>
            </a:r>
          </a:p>
          <a:p>
            <a:pPr marL="171450" indent="-171450">
              <a:buFontTx/>
              <a:buChar char="-"/>
            </a:pPr>
            <a:endParaRPr lang="en-US" sz="1000" baseline="0" dirty="0" smtClean="0"/>
          </a:p>
          <a:p>
            <a:pPr marL="171450" indent="-171450">
              <a:buFontTx/>
              <a:buChar char="-"/>
            </a:pPr>
            <a:r>
              <a:rPr lang="en-US" sz="1000" baseline="0" dirty="0" smtClean="0"/>
              <a:t>Les </a:t>
            </a:r>
            <a:r>
              <a:rPr lang="en-US" sz="1000" baseline="0" dirty="0" err="1" smtClean="0"/>
              <a:t>Attaques</a:t>
            </a:r>
            <a:r>
              <a:rPr lang="en-US" sz="1000" baseline="0" dirty="0" smtClean="0"/>
              <a:t> </a:t>
            </a:r>
            <a:r>
              <a:rPr lang="en-US" sz="1000" baseline="0" dirty="0" err="1" smtClean="0"/>
              <a:t>ont</a:t>
            </a:r>
            <a:r>
              <a:rPr lang="en-US" sz="1000" baseline="0" dirty="0" smtClean="0"/>
              <a:t> </a:t>
            </a:r>
            <a:r>
              <a:rPr lang="en-US" sz="1000" baseline="0" dirty="0" err="1" smtClean="0"/>
              <a:t>évolués</a:t>
            </a:r>
            <a:r>
              <a:rPr lang="en-US" sz="1000" baseline="0" dirty="0" smtClean="0"/>
              <a:t> </a:t>
            </a:r>
            <a:r>
              <a:rPr lang="en-US" sz="1000" baseline="0" dirty="0" err="1" smtClean="0"/>
              <a:t>dans</a:t>
            </a:r>
            <a:r>
              <a:rPr lang="en-US" sz="1000" baseline="0" dirty="0" smtClean="0"/>
              <a:t> le </a:t>
            </a:r>
            <a:r>
              <a:rPr lang="en-US" sz="1000" baseline="0" dirty="0" err="1" smtClean="0"/>
              <a:t>sens</a:t>
            </a:r>
            <a:r>
              <a:rPr lang="en-US" sz="1000" baseline="0" dirty="0" smtClean="0"/>
              <a:t> </a:t>
            </a:r>
            <a:r>
              <a:rPr lang="en-US" sz="1000" baseline="0" dirty="0" err="1" smtClean="0"/>
              <a:t>où</a:t>
            </a:r>
            <a:r>
              <a:rPr lang="en-US" sz="1000" baseline="0" dirty="0" smtClean="0"/>
              <a:t> </a:t>
            </a:r>
            <a:r>
              <a:rPr lang="en-US" sz="1000" baseline="0" dirty="0" err="1" smtClean="0"/>
              <a:t>elles</a:t>
            </a:r>
            <a:r>
              <a:rPr lang="en-US" sz="1000" baseline="0" dirty="0" smtClean="0"/>
              <a:t> </a:t>
            </a:r>
            <a:r>
              <a:rPr lang="en-US" sz="1000" baseline="0" dirty="0" err="1" smtClean="0"/>
              <a:t>sont</a:t>
            </a:r>
            <a:r>
              <a:rPr lang="en-US" sz="1000" baseline="0" dirty="0" smtClean="0"/>
              <a:t> </a:t>
            </a:r>
            <a:r>
              <a:rPr lang="en-US" sz="1000" baseline="0" dirty="0" err="1" smtClean="0"/>
              <a:t>ciblées</a:t>
            </a:r>
            <a:r>
              <a:rPr lang="en-US" sz="1000" baseline="0" dirty="0" smtClean="0"/>
              <a:t>, </a:t>
            </a:r>
            <a:r>
              <a:rPr lang="en-US" sz="1000" baseline="0" dirty="0" err="1" smtClean="0"/>
              <a:t>silencieuses</a:t>
            </a:r>
            <a:r>
              <a:rPr lang="en-US" sz="1000" baseline="0" dirty="0" smtClean="0"/>
              <a:t> et </a:t>
            </a:r>
            <a:r>
              <a:rPr lang="en-US" sz="1000" baseline="0" dirty="0" err="1" smtClean="0"/>
              <a:t>usent</a:t>
            </a:r>
            <a:r>
              <a:rPr lang="en-US" sz="1000" baseline="0" dirty="0" smtClean="0"/>
              <a:t> de techniques </a:t>
            </a:r>
            <a:r>
              <a:rPr lang="en-US" sz="1000" baseline="0" dirty="0" err="1" smtClean="0"/>
              <a:t>très</a:t>
            </a:r>
            <a:r>
              <a:rPr lang="en-US" sz="1000" baseline="0" dirty="0" smtClean="0"/>
              <a:t> </a:t>
            </a:r>
            <a:r>
              <a:rPr lang="en-US" sz="1000" baseline="0" dirty="0" err="1" smtClean="0"/>
              <a:t>sophistiquées</a:t>
            </a:r>
            <a:r>
              <a:rPr lang="en-US" sz="1000" baseline="0" dirty="0" smtClean="0"/>
              <a:t>. Et </a:t>
            </a:r>
            <a:r>
              <a:rPr lang="en-US" sz="1000" baseline="0" dirty="0" err="1" smtClean="0"/>
              <a:t>bien</a:t>
            </a:r>
            <a:r>
              <a:rPr lang="en-US" sz="1000" baseline="0" dirty="0" smtClean="0"/>
              <a:t> sur </a:t>
            </a:r>
            <a:r>
              <a:rPr lang="en-US" sz="1000" baseline="0" dirty="0" err="1" smtClean="0"/>
              <a:t>leur</a:t>
            </a:r>
            <a:r>
              <a:rPr lang="en-US" sz="1000" baseline="0" dirty="0" smtClean="0"/>
              <a:t> </a:t>
            </a:r>
            <a:r>
              <a:rPr lang="en-US" sz="1000" baseline="0" dirty="0" err="1" smtClean="0"/>
              <a:t>objectif</a:t>
            </a:r>
            <a:r>
              <a:rPr lang="en-US" sz="1000" baseline="0" dirty="0" smtClean="0"/>
              <a:t> </a:t>
            </a:r>
            <a:r>
              <a:rPr lang="en-US" sz="1000" baseline="0" dirty="0" err="1" smtClean="0"/>
              <a:t>est</a:t>
            </a:r>
            <a:r>
              <a:rPr lang="en-US" sz="1000" baseline="0" dirty="0" smtClean="0"/>
              <a:t> le plus </a:t>
            </a:r>
            <a:r>
              <a:rPr lang="en-US" sz="1000" baseline="0" dirty="0" err="1" smtClean="0"/>
              <a:t>souvent</a:t>
            </a:r>
            <a:r>
              <a:rPr lang="en-US" sz="1000" baseline="0" dirty="0" smtClean="0"/>
              <a:t> de toucher au </a:t>
            </a:r>
            <a:r>
              <a:rPr lang="en-US" sz="1000" baseline="0" dirty="0" err="1" smtClean="0"/>
              <a:t>coeur</a:t>
            </a:r>
            <a:r>
              <a:rPr lang="en-US" sz="1000" baseline="0" dirty="0" smtClean="0"/>
              <a:t> de </a:t>
            </a:r>
            <a:r>
              <a:rPr lang="en-US" sz="1000" baseline="0" dirty="0" err="1" smtClean="0"/>
              <a:t>l’entreprise</a:t>
            </a:r>
            <a:r>
              <a:rPr lang="en-US" sz="1000" baseline="0" dirty="0" smtClean="0"/>
              <a:t>,  – le datacenter, </a:t>
            </a:r>
            <a:r>
              <a:rPr lang="en-US" sz="1000" baseline="0" dirty="0" err="1" smtClean="0"/>
              <a:t>où</a:t>
            </a:r>
            <a:r>
              <a:rPr lang="en-US" sz="1000" baseline="0" dirty="0" smtClean="0"/>
              <a:t> </a:t>
            </a:r>
            <a:r>
              <a:rPr lang="en-US" sz="1000" baseline="0" dirty="0" err="1" smtClean="0"/>
              <a:t>toutes</a:t>
            </a:r>
            <a:r>
              <a:rPr lang="en-US" sz="1000" baseline="0" dirty="0" smtClean="0"/>
              <a:t> </a:t>
            </a:r>
            <a:r>
              <a:rPr lang="en-US" sz="1000" baseline="0" dirty="0" err="1" smtClean="0"/>
              <a:t>kes</a:t>
            </a:r>
            <a:r>
              <a:rPr lang="en-US" sz="1000" baseline="0" dirty="0" smtClean="0"/>
              <a:t> </a:t>
            </a:r>
            <a:r>
              <a:rPr lang="en-US" sz="1000" baseline="0" dirty="0" err="1" smtClean="0"/>
              <a:t>données</a:t>
            </a:r>
            <a:r>
              <a:rPr lang="en-US" sz="1000" baseline="0" dirty="0" smtClean="0"/>
              <a:t> </a:t>
            </a:r>
            <a:r>
              <a:rPr lang="en-US" sz="1000" baseline="0" dirty="0" err="1" smtClean="0"/>
              <a:t>sensibles</a:t>
            </a:r>
            <a:r>
              <a:rPr lang="en-US" sz="1000" baseline="0" dirty="0" smtClean="0"/>
              <a:t> et de </a:t>
            </a:r>
            <a:r>
              <a:rPr lang="en-US" sz="1000" baseline="0" dirty="0" err="1" smtClean="0"/>
              <a:t>valeur</a:t>
            </a:r>
            <a:r>
              <a:rPr lang="en-US" sz="1000" baseline="0" dirty="0" smtClean="0"/>
              <a:t> se </a:t>
            </a:r>
            <a:r>
              <a:rPr lang="en-US" sz="1000" baseline="0" dirty="0" err="1" smtClean="0"/>
              <a:t>situent</a:t>
            </a:r>
            <a:r>
              <a:rPr lang="en-US" sz="1000" baseline="0" dirty="0" smtClean="0"/>
              <a:t>. </a:t>
            </a:r>
          </a:p>
          <a:p>
            <a:pPr marL="171450" indent="-171450">
              <a:buFontTx/>
              <a:buChar char="-"/>
            </a:pPr>
            <a:endParaRPr lang="en-US" sz="1000" baseline="0" dirty="0" smtClean="0"/>
          </a:p>
          <a:p>
            <a:pPr marL="171450" indent="-171450">
              <a:buFontTx/>
              <a:buChar char="-"/>
            </a:pPr>
            <a:r>
              <a:rPr lang="en-US" sz="1000" baseline="0" dirty="0" smtClean="0"/>
              <a:t>La </a:t>
            </a:r>
            <a:r>
              <a:rPr lang="en-US" sz="1000" baseline="0" dirty="0" err="1" smtClean="0"/>
              <a:t>frequence</a:t>
            </a:r>
            <a:r>
              <a:rPr lang="en-US" sz="1000" baseline="0" dirty="0" smtClean="0"/>
              <a:t> de </a:t>
            </a:r>
            <a:r>
              <a:rPr lang="en-US" sz="1000" baseline="0" dirty="0" err="1" smtClean="0"/>
              <a:t>ces</a:t>
            </a:r>
            <a:r>
              <a:rPr lang="en-US" sz="1000" baseline="0" dirty="0" smtClean="0"/>
              <a:t> </a:t>
            </a:r>
            <a:r>
              <a:rPr lang="en-US" sz="1000" baseline="0" dirty="0" err="1" smtClean="0"/>
              <a:t>failles</a:t>
            </a:r>
            <a:r>
              <a:rPr lang="en-US" sz="1000" baseline="0" dirty="0" smtClean="0"/>
              <a:t> met </a:t>
            </a:r>
            <a:r>
              <a:rPr lang="en-US" sz="1000" baseline="0" dirty="0" err="1" smtClean="0"/>
              <a:t>en</a:t>
            </a:r>
            <a:r>
              <a:rPr lang="en-US" sz="1000" baseline="0" dirty="0" smtClean="0"/>
              <a:t> </a:t>
            </a:r>
            <a:r>
              <a:rPr lang="en-US" sz="1000" baseline="0" dirty="0" err="1" smtClean="0"/>
              <a:t>lumiere</a:t>
            </a:r>
            <a:r>
              <a:rPr lang="en-US" sz="1000" baseline="0" dirty="0" smtClean="0"/>
              <a:t> </a:t>
            </a:r>
            <a:r>
              <a:rPr lang="en-US" sz="1000" baseline="0" dirty="0" err="1" smtClean="0"/>
              <a:t>une</a:t>
            </a:r>
            <a:r>
              <a:rPr lang="en-US" sz="1000" baseline="0" dirty="0" smtClean="0"/>
              <a:t> question qui </a:t>
            </a:r>
            <a:r>
              <a:rPr lang="en-US" sz="1000" baseline="0" dirty="0" err="1" smtClean="0"/>
              <a:t>revient</a:t>
            </a:r>
            <a:r>
              <a:rPr lang="en-US" sz="1000" baseline="0" dirty="0" smtClean="0"/>
              <a:t> de plus </a:t>
            </a:r>
            <a:r>
              <a:rPr lang="en-US" sz="1000" baseline="0" dirty="0" err="1" smtClean="0"/>
              <a:t>en</a:t>
            </a:r>
            <a:r>
              <a:rPr lang="en-US" sz="1000" baseline="0" dirty="0" smtClean="0"/>
              <a:t> plus </a:t>
            </a:r>
            <a:r>
              <a:rPr lang="en-US" sz="1000" baseline="0" dirty="0" err="1" smtClean="0"/>
              <a:t>frequemment</a:t>
            </a:r>
            <a:r>
              <a:rPr lang="en-US" sz="1000" baseline="0" dirty="0" smtClean="0"/>
              <a:t>: ne </a:t>
            </a:r>
            <a:r>
              <a:rPr lang="en-US" sz="1000" baseline="0" dirty="0" err="1" smtClean="0"/>
              <a:t>s’est</a:t>
            </a:r>
            <a:r>
              <a:rPr lang="en-US" sz="1000" baseline="0" dirty="0" smtClean="0"/>
              <a:t> on pas un </a:t>
            </a:r>
            <a:r>
              <a:rPr lang="en-US" sz="1000" baseline="0" dirty="0" err="1" smtClean="0"/>
              <a:t>peu</a:t>
            </a:r>
            <a:r>
              <a:rPr lang="en-US" sz="1000" baseline="0" dirty="0" smtClean="0"/>
              <a:t> trop </a:t>
            </a:r>
            <a:r>
              <a:rPr lang="en-US" sz="1000" baseline="0" dirty="0" err="1" smtClean="0"/>
              <a:t>concentré</a:t>
            </a:r>
            <a:r>
              <a:rPr lang="en-US" sz="1000" baseline="0" dirty="0" smtClean="0"/>
              <a:t> sur la defense du </a:t>
            </a:r>
            <a:r>
              <a:rPr lang="en-US" sz="1000" baseline="0" dirty="0" err="1" smtClean="0"/>
              <a:t>périmères</a:t>
            </a:r>
            <a:r>
              <a:rPr lang="en-US" sz="1000" baseline="0" dirty="0" smtClean="0"/>
              <a:t> au detriment de </a:t>
            </a:r>
            <a:r>
              <a:rPr lang="en-US" sz="1000" baseline="0" dirty="0" err="1" smtClean="0"/>
              <a:t>l’interne</a:t>
            </a:r>
            <a:r>
              <a:rPr lang="en-US" sz="1000" baseline="0" dirty="0" smtClean="0"/>
              <a:t>. Nous </a:t>
            </a:r>
            <a:r>
              <a:rPr lang="en-US" sz="1000" baseline="0" dirty="0" err="1" smtClean="0"/>
              <a:t>allons</a:t>
            </a:r>
            <a:r>
              <a:rPr lang="en-US" sz="1000" baseline="0" dirty="0" smtClean="0"/>
              <a:t> </a:t>
            </a:r>
            <a:r>
              <a:rPr lang="en-US" sz="1000" baseline="0" dirty="0" err="1" smtClean="0"/>
              <a:t>jeter</a:t>
            </a:r>
            <a:r>
              <a:rPr lang="en-US" sz="1000" baseline="0" dirty="0" smtClean="0"/>
              <a:t> un </a:t>
            </a:r>
            <a:r>
              <a:rPr lang="en-US" sz="1000" baseline="0" dirty="0" err="1" smtClean="0"/>
              <a:t>oeil</a:t>
            </a:r>
            <a:r>
              <a:rPr lang="en-US" sz="1000" baseline="0" dirty="0" smtClean="0"/>
              <a:t> aux challenges à </a:t>
            </a:r>
            <a:r>
              <a:rPr lang="en-US" sz="1000" baseline="0" dirty="0" err="1" smtClean="0"/>
              <a:t>relever</a:t>
            </a:r>
            <a:r>
              <a:rPr lang="en-US" sz="1000" baseline="0" dirty="0" smtClean="0"/>
              <a:t> </a:t>
            </a:r>
            <a:r>
              <a:rPr lang="en-US" sz="1000" baseline="0" dirty="0" err="1" smtClean="0"/>
              <a:t>dans</a:t>
            </a:r>
            <a:r>
              <a:rPr lang="en-US" sz="1000" baseline="0" dirty="0" smtClean="0"/>
              <a:t> un </a:t>
            </a:r>
            <a:r>
              <a:rPr lang="en-US" sz="1000" baseline="0" dirty="0" err="1" smtClean="0"/>
              <a:t>datcenter</a:t>
            </a:r>
            <a:r>
              <a:rPr lang="en-US" sz="1000" baseline="0" dirty="0" smtClean="0"/>
              <a:t> </a:t>
            </a:r>
            <a:r>
              <a:rPr lang="en-US" sz="1000" baseline="0" dirty="0" err="1" smtClean="0"/>
              <a:t>virtuel</a:t>
            </a:r>
            <a:r>
              <a:rPr lang="en-US" sz="1000" baseline="0" dirty="0" smtClean="0"/>
              <a:t>, aux </a:t>
            </a:r>
            <a:r>
              <a:rPr lang="en-US" sz="1000" baseline="0" dirty="0" err="1" smtClean="0"/>
              <a:t>cyberattaques</a:t>
            </a:r>
            <a:r>
              <a:rPr lang="en-US" sz="1000" baseline="0" dirty="0" smtClean="0"/>
              <a:t> don’t </a:t>
            </a:r>
            <a:r>
              <a:rPr lang="en-US" sz="1000" baseline="0" dirty="0" err="1" smtClean="0"/>
              <a:t>ils</a:t>
            </a:r>
            <a:r>
              <a:rPr lang="en-US" sz="1000" baseline="0" dirty="0" smtClean="0"/>
              <a:t> </a:t>
            </a:r>
            <a:r>
              <a:rPr lang="en-US" sz="1000" baseline="0" dirty="0" err="1" smtClean="0"/>
              <a:t>sont</a:t>
            </a:r>
            <a:r>
              <a:rPr lang="en-US" sz="1000" baseline="0" dirty="0" smtClean="0"/>
              <a:t> </a:t>
            </a:r>
            <a:r>
              <a:rPr lang="en-US" sz="1000" baseline="0" dirty="0" err="1" smtClean="0"/>
              <a:t>victimes</a:t>
            </a:r>
            <a:r>
              <a:rPr lang="en-US" sz="1000" baseline="0" dirty="0" smtClean="0"/>
              <a:t> et aux protections </a:t>
            </a:r>
            <a:r>
              <a:rPr lang="en-US" sz="1000" baseline="0" dirty="0" err="1" smtClean="0"/>
              <a:t>possibles</a:t>
            </a:r>
            <a:r>
              <a:rPr lang="en-US" sz="1000" baseline="0" dirty="0" smtClean="0"/>
              <a:t>.</a:t>
            </a:r>
          </a:p>
          <a:p>
            <a:pPr marL="171450" indent="-171450">
              <a:buFontTx/>
              <a:buChar char="-"/>
            </a:pPr>
            <a:endParaRPr lang="en-US" baseline="0" dirty="0" smtClean="0"/>
          </a:p>
          <a:p>
            <a:pPr marL="171450" indent="-171450">
              <a:buFontTx/>
              <a:buChar char="-"/>
            </a:pPr>
            <a:endParaRPr lang="en-US" baseline="0" dirty="0" smtClean="0"/>
          </a:p>
        </p:txBody>
      </p:sp>
      <p:sp>
        <p:nvSpPr>
          <p:cNvPr id="4" name="Slide Number Placeholder 3"/>
          <p:cNvSpPr>
            <a:spLocks noGrp="1"/>
          </p:cNvSpPr>
          <p:nvPr>
            <p:ph type="sldNum" sz="quarter" idx="10"/>
          </p:nvPr>
        </p:nvSpPr>
        <p:spPr/>
        <p:txBody>
          <a:bodyPr/>
          <a:lstStyle/>
          <a:p>
            <a:fld id="{E1868A37-018F-8B43-8C0C-36107DAB25CC}" type="slidenum">
              <a:rPr lang="en-US" smtClean="0"/>
              <a:t>6</a:t>
            </a:fld>
            <a:endParaRPr lang="en-US"/>
          </a:p>
        </p:txBody>
      </p:sp>
    </p:spTree>
    <p:extLst>
      <p:ext uri="{BB962C8B-B14F-4D97-AF65-F5344CB8AC3E}">
        <p14:creationId xmlns:p14="http://schemas.microsoft.com/office/powerpoint/2010/main" val="1835740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10"/>
          </p:nvPr>
        </p:nvSpPr>
        <p:spPr/>
        <p:txBody>
          <a:bodyPr/>
          <a:lstStyle/>
          <a:p>
            <a:fld id="{DD28614A-4C58-A64A-AD27-7411B8B766C9}" type="slidenum">
              <a:rPr lang="en-US" smtClean="0"/>
              <a:t>7</a:t>
            </a:fld>
            <a:endParaRPr lang="en-US"/>
          </a:p>
        </p:txBody>
      </p:sp>
    </p:spTree>
    <p:extLst>
      <p:ext uri="{BB962C8B-B14F-4D97-AF65-F5344CB8AC3E}">
        <p14:creationId xmlns:p14="http://schemas.microsoft.com/office/powerpoint/2010/main" val="31849409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1868A37-018F-8B43-8C0C-36107DAB25CC}" type="slidenum">
              <a:rPr lang="en-US" smtClean="0"/>
              <a:t>8</a:t>
            </a:fld>
            <a:endParaRPr lang="en-US"/>
          </a:p>
        </p:txBody>
      </p:sp>
    </p:spTree>
    <p:extLst>
      <p:ext uri="{BB962C8B-B14F-4D97-AF65-F5344CB8AC3E}">
        <p14:creationId xmlns:p14="http://schemas.microsoft.com/office/powerpoint/2010/main" val="289938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85800"/>
            <a:ext cx="5486400" cy="3429000"/>
          </a:xfrm>
        </p:spPr>
      </p:sp>
      <p:sp>
        <p:nvSpPr>
          <p:cNvPr id="3" name="Notes Placeholder 2"/>
          <p:cNvSpPr>
            <a:spLocks noGrp="1"/>
          </p:cNvSpPr>
          <p:nvPr>
            <p:ph type="body" idx="1"/>
          </p:nvPr>
        </p:nvSpPr>
        <p:spPr/>
        <p:txBody>
          <a:bodyPr/>
          <a:lstStyle/>
          <a:p>
            <a:r>
              <a:rPr lang="en-US" baseline="0" dirty="0" smtClean="0"/>
              <a:t>Most architectures today resemble what you see in this picture.  A set of set of </a:t>
            </a:r>
            <a:r>
              <a:rPr lang="en-US" baseline="0" dirty="0" err="1" smtClean="0"/>
              <a:t>silo’d</a:t>
            </a:r>
            <a:r>
              <a:rPr lang="en-US" baseline="0" dirty="0" smtClean="0"/>
              <a:t> organizations, processes, and technical infrastructure that have largely been assembled like a manufacturing production line where a series of security events roll down a conveyor belt of individual point products, while different staff members perform their individual duties.  Historically we’ve been able to get by.  But as the attacks and the attackers evolve these architectures are beginning to show their weaknesses, and today we see how they’re costly both in their inability to prevent targeted attacks, and in their unnecessary cost to the organization.</a:t>
            </a:r>
          </a:p>
          <a:p>
            <a:endParaRPr lang="en-US" baseline="0" dirty="0" smtClean="0"/>
          </a:p>
          <a:p>
            <a:r>
              <a:rPr lang="en-US" baseline="0" dirty="0" smtClean="0"/>
              <a:t>There are three specific issues we’ve pinpointed:</a:t>
            </a:r>
          </a:p>
          <a:p>
            <a:endParaRPr lang="en-US" baseline="0" dirty="0" smtClean="0"/>
          </a:p>
          <a:p>
            <a:pPr marL="228600" indent="-228600">
              <a:buFont typeface="+mj-lt"/>
              <a:buAutoNum type="arabicPeriod"/>
            </a:pPr>
            <a:r>
              <a:rPr lang="en-US" b="1" baseline="0" dirty="0" smtClean="0"/>
              <a:t>Limited visibility</a:t>
            </a:r>
            <a:r>
              <a:rPr lang="en-US" baseline="0" dirty="0" smtClean="0"/>
              <a:t>: You can’t secure what you can’t see.  Your security architecture must have the ability to </a:t>
            </a:r>
            <a:r>
              <a:rPr lang="en-US" b="1" baseline="0" dirty="0" smtClean="0"/>
              <a:t>see all applications, users and the individual devices on the network</a:t>
            </a:r>
            <a:r>
              <a:rPr lang="en-US" baseline="0" dirty="0" smtClean="0"/>
              <a:t> to prevent attacks that might utilize non-standard ports, protocols, or SSL encryption for evasion.  Your security architecture must also have the ability to see and prevent new targeted attacks that are utilizing threats (malware, zero day vulnerability exploits) that have never been seen before.  </a:t>
            </a:r>
            <a:r>
              <a:rPr lang="en-US" b="1" baseline="0" dirty="0" smtClean="0"/>
              <a:t>Eliminate all blind spots</a:t>
            </a:r>
            <a:r>
              <a:rPr lang="en-US" baseline="0" dirty="0" smtClean="0"/>
              <a:t>.</a:t>
            </a:r>
          </a:p>
          <a:p>
            <a:pPr marL="228600" indent="-228600">
              <a:buFont typeface="+mj-lt"/>
              <a:buAutoNum type="arabicPeriod"/>
            </a:pPr>
            <a:r>
              <a:rPr lang="en-US" b="1" baseline="0" dirty="0" smtClean="0"/>
              <a:t>Lacks correlation</a:t>
            </a:r>
            <a:r>
              <a:rPr lang="en-US" baseline="0" dirty="0" smtClean="0"/>
              <a:t>: If attacks are multi-dimensional so to must be your defenses.  Your architecture </a:t>
            </a:r>
            <a:r>
              <a:rPr lang="en-US" b="1" baseline="0" dirty="0" smtClean="0"/>
              <a:t>must act like a system of systems</a:t>
            </a:r>
            <a:r>
              <a:rPr lang="en-US" baseline="0" dirty="0" smtClean="0"/>
              <a:t> where individual technologies work together in a coordinated manner to prevent attacks.  Making each element within the system smarter.</a:t>
            </a:r>
          </a:p>
          <a:p>
            <a:pPr marL="228600" indent="-228600">
              <a:buFont typeface="+mj-lt"/>
              <a:buAutoNum type="arabicPeriod"/>
            </a:pPr>
            <a:r>
              <a:rPr lang="en-US" b="1" baseline="0" dirty="0" smtClean="0"/>
              <a:t>Manual response</a:t>
            </a:r>
            <a:r>
              <a:rPr lang="en-US" baseline="0" dirty="0" smtClean="0"/>
              <a:t>: With attacks evolving at a rapid pace it’s critical that we wean ourselves from the “man in the middle”.  Your security architecture must employ a </a:t>
            </a:r>
            <a:r>
              <a:rPr lang="en-US" b="1" baseline="0" dirty="0" smtClean="0"/>
              <a:t>system of automation that’s constantly learning and applying new defenses</a:t>
            </a:r>
            <a:r>
              <a:rPr lang="en-US" baseline="0" dirty="0" smtClean="0"/>
              <a:t> without a requirement for any manual intervention.  It must </a:t>
            </a:r>
            <a:r>
              <a:rPr lang="en-US" b="1" baseline="0" dirty="0" smtClean="0"/>
              <a:t>weed out the congestion</a:t>
            </a:r>
            <a:r>
              <a:rPr lang="en-US" baseline="0" dirty="0" smtClean="0"/>
              <a:t>, automatically handling low to medium level severity cases so you can focus your teams attention on only the highest priority incidents.</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endParaRPr lang="en-US" baseline="0" dirty="0" smtClean="0"/>
          </a:p>
          <a:p>
            <a:pPr marL="0" indent="0">
              <a:buFont typeface="Arial"/>
              <a:buNone/>
            </a:pPr>
            <a:endParaRPr lang="en-US" baseline="0" dirty="0" smtClean="0"/>
          </a:p>
          <a:p>
            <a:pPr marL="171450" indent="-171450">
              <a:buFont typeface="Arial"/>
              <a:buChar char="•"/>
            </a:pPr>
            <a:endParaRPr lang="en-US" baseline="0" dirty="0" smtClean="0"/>
          </a:p>
          <a:p>
            <a:pPr marL="0" indent="0">
              <a:buFont typeface="Arial"/>
              <a:buNone/>
            </a:pPr>
            <a:endParaRPr lang="en-US" baseline="0" dirty="0" smtClean="0"/>
          </a:p>
        </p:txBody>
      </p:sp>
      <p:sp>
        <p:nvSpPr>
          <p:cNvPr id="4" name="Slide Number Placeholder 3"/>
          <p:cNvSpPr>
            <a:spLocks noGrp="1"/>
          </p:cNvSpPr>
          <p:nvPr>
            <p:ph type="sldNum" sz="quarter" idx="10"/>
          </p:nvPr>
        </p:nvSpPr>
        <p:spPr/>
        <p:txBody>
          <a:bodyPr/>
          <a:lstStyle/>
          <a:p>
            <a:fld id="{8B2935C0-02D8-4A7B-A79C-885415BB4527}" type="slidenum">
              <a:rPr lang="en-US" smtClean="0"/>
              <a:t>9</a:t>
            </a:fld>
            <a:endParaRPr lang="en-US"/>
          </a:p>
        </p:txBody>
      </p:sp>
    </p:spTree>
    <p:extLst>
      <p:ext uri="{BB962C8B-B14F-4D97-AF65-F5344CB8AC3E}">
        <p14:creationId xmlns:p14="http://schemas.microsoft.com/office/powerpoint/2010/main" val="27003182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this platform</a:t>
            </a:r>
          </a:p>
          <a:p>
            <a:r>
              <a:rPr lang="en-US" dirty="0" smtClean="0"/>
              <a:t>A true platform. Not a </a:t>
            </a:r>
            <a:r>
              <a:rPr lang="en-US" dirty="0" err="1" smtClean="0"/>
              <a:t>hodge</a:t>
            </a:r>
            <a:r>
              <a:rPr lang="en-US" dirty="0" smtClean="0"/>
              <a:t> </a:t>
            </a:r>
            <a:r>
              <a:rPr lang="en-US" dirty="0" err="1" smtClean="0"/>
              <a:t>podge</a:t>
            </a:r>
            <a:r>
              <a:rPr lang="en-US" dirty="0" smtClean="0"/>
              <a:t> of products</a:t>
            </a:r>
          </a:p>
          <a:p>
            <a:r>
              <a:rPr lang="en-US" dirty="0" smtClean="0"/>
              <a:t>Purpose built, ground up</a:t>
            </a:r>
          </a:p>
          <a:p>
            <a:r>
              <a:rPr lang="en-US" dirty="0" smtClean="0"/>
              <a:t>Tightly integrated</a:t>
            </a:r>
          </a:p>
          <a:p>
            <a:r>
              <a:rPr lang="en-US" dirty="0" smtClean="0"/>
              <a:t>Highly automated</a:t>
            </a:r>
          </a:p>
          <a:p>
            <a:r>
              <a:rPr lang="en-US" dirty="0" smtClean="0"/>
              <a:t>Easily extensible</a:t>
            </a:r>
          </a:p>
          <a:p>
            <a:r>
              <a:rPr lang="en-US" dirty="0" smtClean="0"/>
              <a:t>Addresses all enterprise security needs and is flexible in how and when the customer deploys the capabilities. </a:t>
            </a:r>
          </a:p>
          <a:p>
            <a:r>
              <a:rPr lang="en-US" dirty="0" smtClean="0"/>
              <a:t>This is the only true platform solution in the market </a:t>
            </a:r>
          </a:p>
          <a:p>
            <a:endParaRPr lang="en-US" dirty="0"/>
          </a:p>
          <a:p>
            <a:r>
              <a:rPr lang="en-US" dirty="0" smtClean="0"/>
              <a:t>Bring in competitors at each point so it is clear we are the only ones with the whole picture. </a:t>
            </a:r>
            <a:endParaRPr lang="en-US" dirty="0"/>
          </a:p>
        </p:txBody>
      </p:sp>
      <p:sp>
        <p:nvSpPr>
          <p:cNvPr id="4" name="Slide Number Placeholder 3"/>
          <p:cNvSpPr>
            <a:spLocks noGrp="1"/>
          </p:cNvSpPr>
          <p:nvPr>
            <p:ph type="sldNum" sz="quarter" idx="10"/>
          </p:nvPr>
        </p:nvSpPr>
        <p:spPr/>
        <p:txBody>
          <a:bodyPr/>
          <a:lstStyle/>
          <a:p>
            <a:fld id="{E1868A37-018F-8B43-8C0C-36107DAB25CC}" type="slidenum">
              <a:rPr lang="en-US" smtClean="0"/>
              <a:t>11</a:t>
            </a:fld>
            <a:endParaRPr lang="en-US"/>
          </a:p>
        </p:txBody>
      </p:sp>
    </p:spTree>
    <p:extLst>
      <p:ext uri="{BB962C8B-B14F-4D97-AF65-F5344CB8AC3E}">
        <p14:creationId xmlns:p14="http://schemas.microsoft.com/office/powerpoint/2010/main" val="308542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La puissance de la </a:t>
            </a:r>
            <a:r>
              <a:rPr lang="en-US" baseline="0" dirty="0" err="1" smtClean="0"/>
              <a:t>plateforme</a:t>
            </a:r>
            <a:r>
              <a:rPr lang="en-US" baseline="0" dirty="0" smtClean="0"/>
              <a:t> </a:t>
            </a:r>
            <a:r>
              <a:rPr lang="en-US" baseline="0" dirty="0" err="1" smtClean="0"/>
              <a:t>prend</a:t>
            </a:r>
            <a:r>
              <a:rPr lang="en-US" baseline="0" dirty="0" smtClean="0"/>
              <a:t> tout son </a:t>
            </a:r>
            <a:r>
              <a:rPr lang="en-US" baseline="0" dirty="0" err="1" smtClean="0"/>
              <a:t>sens</a:t>
            </a:r>
            <a:r>
              <a:rPr lang="en-US" baseline="0" dirty="0" smtClean="0"/>
              <a:t> </a:t>
            </a:r>
            <a:r>
              <a:rPr lang="en-US" baseline="0" dirty="0" err="1" smtClean="0"/>
              <a:t>lorsqu’on</a:t>
            </a:r>
            <a:r>
              <a:rPr lang="en-US" baseline="0" dirty="0" smtClean="0"/>
              <a:t> </a:t>
            </a:r>
            <a:r>
              <a:rPr lang="en-US" baseline="0" dirty="0" err="1" smtClean="0"/>
              <a:t>voit</a:t>
            </a:r>
            <a:r>
              <a:rPr lang="en-US" baseline="0" dirty="0" smtClean="0"/>
              <a:t> son action le long des phases d’un </a:t>
            </a:r>
            <a:r>
              <a:rPr lang="en-US" baseline="0" dirty="0" err="1" smtClean="0"/>
              <a:t>chaine</a:t>
            </a:r>
            <a:r>
              <a:rPr lang="en-US" baseline="0" dirty="0" smtClean="0"/>
              <a:t> </a:t>
            </a:r>
            <a:r>
              <a:rPr lang="en-US" baseline="0" dirty="0" err="1" smtClean="0"/>
              <a:t>d’attaque</a:t>
            </a:r>
            <a:r>
              <a:rPr lang="en-US" baseline="0" dirty="0" smtClean="0"/>
              <a:t> (Kill Chain) et comment </a:t>
            </a:r>
            <a:r>
              <a:rPr lang="en-US" baseline="0" dirty="0" err="1" smtClean="0"/>
              <a:t>tous</a:t>
            </a:r>
            <a:r>
              <a:rPr lang="en-US" baseline="0" dirty="0" smtClean="0"/>
              <a:t> les </a:t>
            </a:r>
            <a:r>
              <a:rPr lang="en-US" baseline="0" dirty="0" err="1" smtClean="0"/>
              <a:t>élément</a:t>
            </a:r>
            <a:r>
              <a:rPr lang="en-US" baseline="0" dirty="0" smtClean="0"/>
              <a:t> de la </a:t>
            </a:r>
            <a:r>
              <a:rPr lang="en-US" baseline="0" dirty="0" err="1" smtClean="0"/>
              <a:t>plateforme</a:t>
            </a:r>
            <a:r>
              <a:rPr lang="en-US" baseline="0" dirty="0" smtClean="0"/>
              <a:t> </a:t>
            </a:r>
            <a:r>
              <a:rPr lang="en-US" baseline="0" dirty="0" err="1" smtClean="0"/>
              <a:t>travaillent</a:t>
            </a:r>
            <a:r>
              <a:rPr lang="en-US" baseline="0" dirty="0" smtClean="0"/>
              <a:t> ensemble pour </a:t>
            </a:r>
            <a:r>
              <a:rPr lang="en-US" baseline="0" dirty="0" err="1" smtClean="0"/>
              <a:t>bloquer</a:t>
            </a:r>
            <a:r>
              <a:rPr lang="en-US" baseline="0" dirty="0" smtClean="0"/>
              <a:t> </a:t>
            </a:r>
            <a:r>
              <a:rPr lang="en-US" baseline="0" dirty="0" err="1" smtClean="0"/>
              <a:t>une</a:t>
            </a:r>
            <a:r>
              <a:rPr lang="en-US" baseline="0" dirty="0" smtClean="0"/>
              <a:t> cyber </a:t>
            </a:r>
            <a:r>
              <a:rPr lang="en-US" baseline="0" dirty="0" err="1" smtClean="0"/>
              <a:t>attaque</a:t>
            </a:r>
            <a:r>
              <a:rPr lang="en-US" baseline="0" dirty="0" smtClean="0"/>
              <a:t> </a:t>
            </a:r>
            <a:r>
              <a:rPr lang="en-US" baseline="0" dirty="0" err="1" smtClean="0"/>
              <a:t>avancée</a:t>
            </a:r>
            <a:endParaRPr lang="en-US" baseline="0" dirty="0" smtClean="0"/>
          </a:p>
          <a:p>
            <a:r>
              <a:rPr lang="en-US" baseline="0" dirty="0" err="1" smtClean="0"/>
              <a:t>Chaque</a:t>
            </a:r>
            <a:r>
              <a:rPr lang="en-US" baseline="0" dirty="0" smtClean="0"/>
              <a:t> phase critique de la kill chain </a:t>
            </a:r>
            <a:r>
              <a:rPr lang="en-US" baseline="0" dirty="0" err="1" smtClean="0"/>
              <a:t>est</a:t>
            </a:r>
            <a:r>
              <a:rPr lang="en-US" baseline="0" dirty="0" smtClean="0"/>
              <a:t> </a:t>
            </a:r>
            <a:r>
              <a:rPr lang="en-US" baseline="0" dirty="0" err="1" smtClean="0"/>
              <a:t>couvert</a:t>
            </a:r>
            <a:r>
              <a:rPr lang="en-US" baseline="0" dirty="0" smtClean="0"/>
              <a:t> – de la tentative </a:t>
            </a:r>
            <a:r>
              <a:rPr lang="en-US" baseline="0" dirty="0" err="1" smtClean="0"/>
              <a:t>initiale</a:t>
            </a:r>
            <a:r>
              <a:rPr lang="en-US" baseline="0" dirty="0" smtClean="0"/>
              <a:t> pour </a:t>
            </a:r>
            <a:r>
              <a:rPr lang="en-US" baseline="0" dirty="0" err="1" smtClean="0"/>
              <a:t>briser</a:t>
            </a:r>
            <a:r>
              <a:rPr lang="en-US" baseline="0" dirty="0" smtClean="0"/>
              <a:t> le </a:t>
            </a:r>
            <a:r>
              <a:rPr lang="en-US" baseline="0" dirty="0" err="1" smtClean="0"/>
              <a:t>perimètre</a:t>
            </a:r>
            <a:r>
              <a:rPr lang="en-US" baseline="0" dirty="0" smtClean="0"/>
              <a:t>, </a:t>
            </a:r>
            <a:r>
              <a:rPr lang="en-US" baseline="0" dirty="0" err="1" smtClean="0"/>
              <a:t>puis</a:t>
            </a:r>
            <a:r>
              <a:rPr lang="en-US" baseline="0" dirty="0" smtClean="0"/>
              <a:t> la livraison du malware sur le poste, </a:t>
            </a:r>
            <a:r>
              <a:rPr lang="en-US" baseline="0" dirty="0" err="1" smtClean="0"/>
              <a:t>ensuite</a:t>
            </a:r>
            <a:r>
              <a:rPr lang="en-US" baseline="0" dirty="0" smtClean="0"/>
              <a:t> le </a:t>
            </a:r>
            <a:r>
              <a:rPr lang="en-US" baseline="0" dirty="0" err="1" smtClean="0"/>
              <a:t>déplacement</a:t>
            </a:r>
            <a:r>
              <a:rPr lang="en-US" baseline="0" dirty="0" smtClean="0"/>
              <a:t> </a:t>
            </a:r>
            <a:r>
              <a:rPr lang="en-US" baseline="0" dirty="0" err="1" smtClean="0"/>
              <a:t>latéral</a:t>
            </a:r>
            <a:r>
              <a:rPr lang="en-US" baseline="0" dirty="0" smtClean="0"/>
              <a:t> </a:t>
            </a:r>
            <a:r>
              <a:rPr lang="en-US" baseline="0" dirty="0" err="1" smtClean="0"/>
              <a:t>dans</a:t>
            </a:r>
            <a:r>
              <a:rPr lang="en-US" baseline="0" dirty="0" smtClean="0"/>
              <a:t> le </a:t>
            </a:r>
            <a:r>
              <a:rPr lang="en-US" baseline="0" dirty="0" err="1" smtClean="0"/>
              <a:t>réseau</a:t>
            </a:r>
            <a:r>
              <a:rPr lang="en-US" baseline="0" dirty="0" smtClean="0"/>
              <a:t> </a:t>
            </a:r>
            <a:r>
              <a:rPr lang="en-US" baseline="0" dirty="0" err="1" smtClean="0"/>
              <a:t>jusqu’à</a:t>
            </a:r>
            <a:r>
              <a:rPr lang="en-US" baseline="0" dirty="0" smtClean="0"/>
              <a:t> </a:t>
            </a:r>
            <a:r>
              <a:rPr lang="en-US" baseline="0" dirty="0" err="1" smtClean="0"/>
              <a:t>l’objectif</a:t>
            </a:r>
            <a:r>
              <a:rPr lang="en-US" baseline="0" dirty="0" smtClean="0"/>
              <a:t> </a:t>
            </a:r>
            <a:r>
              <a:rPr lang="en-US" baseline="0" dirty="0" err="1" smtClean="0"/>
              <a:t>ultime</a:t>
            </a:r>
            <a:r>
              <a:rPr lang="en-US" baseline="0" dirty="0" smtClean="0"/>
              <a:t> et la tentative </a:t>
            </a:r>
            <a:r>
              <a:rPr lang="en-US" baseline="0" dirty="0" err="1" smtClean="0"/>
              <a:t>d’exfiltrer</a:t>
            </a:r>
            <a:r>
              <a:rPr lang="en-US" baseline="0" dirty="0" smtClean="0"/>
              <a:t> les </a:t>
            </a:r>
            <a:r>
              <a:rPr lang="en-US" baseline="0" dirty="0" err="1" smtClean="0"/>
              <a:t>données</a:t>
            </a:r>
            <a:r>
              <a:rPr lang="en-US" baseline="0" dirty="0" smtClean="0"/>
              <a:t>. </a:t>
            </a:r>
            <a:r>
              <a:rPr lang="en-US" baseline="0" dirty="0" err="1" smtClean="0"/>
              <a:t>Chacune</a:t>
            </a:r>
            <a:r>
              <a:rPr lang="en-US" baseline="0" dirty="0" smtClean="0"/>
              <a:t> de </a:t>
            </a:r>
            <a:r>
              <a:rPr lang="en-US" baseline="0" dirty="0" err="1" smtClean="0"/>
              <a:t>ces</a:t>
            </a:r>
            <a:r>
              <a:rPr lang="en-US" baseline="0" dirty="0" smtClean="0"/>
              <a:t> </a:t>
            </a:r>
            <a:r>
              <a:rPr lang="en-US" baseline="0" dirty="0" err="1" smtClean="0"/>
              <a:t>étapes</a:t>
            </a:r>
            <a:r>
              <a:rPr lang="en-US" baseline="0" dirty="0" smtClean="0"/>
              <a:t> fait face un </a:t>
            </a:r>
            <a:r>
              <a:rPr lang="en-US" baseline="0" dirty="0" err="1" smtClean="0"/>
              <a:t>modèle</a:t>
            </a:r>
            <a:r>
              <a:rPr lang="en-US" baseline="0" dirty="0" smtClean="0"/>
              <a:t> de </a:t>
            </a:r>
            <a:r>
              <a:rPr lang="en-US" baseline="0" dirty="0" err="1" smtClean="0"/>
              <a:t>défense</a:t>
            </a:r>
            <a:r>
              <a:rPr lang="en-US" baseline="0" dirty="0" smtClean="0"/>
              <a:t> multi </a:t>
            </a:r>
            <a:r>
              <a:rPr lang="en-US" baseline="0" dirty="0" err="1" smtClean="0"/>
              <a:t>couche</a:t>
            </a:r>
            <a:r>
              <a:rPr lang="en-US" baseline="0" dirty="0" smtClean="0"/>
              <a:t> qui:</a:t>
            </a:r>
          </a:p>
          <a:p>
            <a:endParaRPr lang="en-US" i="0" baseline="0" dirty="0" smtClean="0"/>
          </a:p>
          <a:p>
            <a:pPr marL="171450" indent="-171450">
              <a:buFont typeface="Arial"/>
              <a:buChar char="•"/>
            </a:pPr>
            <a:r>
              <a:rPr lang="en-US" sz="1200" b="0" i="0" kern="1200" dirty="0" err="1" smtClean="0">
                <a:solidFill>
                  <a:schemeClr val="tx1"/>
                </a:solidFill>
                <a:latin typeface="+mn-lt"/>
                <a:ea typeface="+mn-ea"/>
                <a:cs typeface="+mn-cs"/>
              </a:rPr>
              <a:t>Bloque</a:t>
            </a:r>
            <a:r>
              <a:rPr lang="en-US" sz="1200" b="0" i="0" kern="1200" dirty="0" smtClean="0">
                <a:solidFill>
                  <a:schemeClr val="tx1"/>
                </a:solidFill>
                <a:latin typeface="+mn-lt"/>
                <a:ea typeface="+mn-ea"/>
                <a:cs typeface="+mn-cs"/>
              </a:rPr>
              <a:t> les </a:t>
            </a:r>
            <a:r>
              <a:rPr lang="en-US" sz="1200" b="0" i="0" kern="1200" dirty="0" err="1" smtClean="0">
                <a:solidFill>
                  <a:schemeClr val="tx1"/>
                </a:solidFill>
                <a:latin typeface="+mn-lt"/>
                <a:ea typeface="+mn-ea"/>
                <a:cs typeface="+mn-cs"/>
              </a:rPr>
              <a:t>mecanismes</a:t>
            </a:r>
            <a:r>
              <a:rPr lang="en-US" sz="1200" b="0" i="0" kern="1200" dirty="0" smtClean="0">
                <a:solidFill>
                  <a:schemeClr val="tx1"/>
                </a:solidFill>
                <a:latin typeface="+mn-lt"/>
                <a:ea typeface="+mn-ea"/>
                <a:cs typeface="+mn-cs"/>
              </a:rPr>
              <a:t> de </a:t>
            </a:r>
            <a:r>
              <a:rPr lang="en-US" sz="1200" b="1" i="0" kern="1200" dirty="0" smtClean="0">
                <a:solidFill>
                  <a:schemeClr val="tx1"/>
                </a:solidFill>
                <a:latin typeface="+mn-lt"/>
                <a:ea typeface="+mn-ea"/>
                <a:cs typeface="+mn-cs"/>
              </a:rPr>
              <a:t>livraison </a:t>
            </a:r>
            <a:r>
              <a:rPr lang="en-US" sz="1200" b="0" i="0" kern="1200" dirty="0" smtClean="0">
                <a:solidFill>
                  <a:schemeClr val="tx1"/>
                </a:solidFill>
                <a:latin typeface="+mn-lt"/>
                <a:ea typeface="+mn-ea"/>
                <a:cs typeface="+mn-cs"/>
              </a:rPr>
              <a:t>(NGFW App-ID &amp; SSL decryption, GlobalProtect, URL Filtering; Threat</a:t>
            </a:r>
            <a:r>
              <a:rPr lang="en-US" sz="1200" b="0" i="0" kern="1200" baseline="0" dirty="0" smtClean="0">
                <a:solidFill>
                  <a:schemeClr val="tx1"/>
                </a:solidFill>
                <a:latin typeface="+mn-lt"/>
                <a:ea typeface="+mn-ea"/>
                <a:cs typeface="+mn-cs"/>
              </a:rPr>
              <a:t> Prevention;</a:t>
            </a:r>
            <a:r>
              <a:rPr lang="en-US" sz="1200" b="0" i="0" kern="1200" dirty="0" smtClean="0">
                <a:solidFill>
                  <a:schemeClr val="tx1"/>
                </a:solidFill>
                <a:latin typeface="+mn-lt"/>
                <a:ea typeface="+mn-ea"/>
                <a:cs typeface="+mn-cs"/>
              </a:rPr>
              <a:t> Wildfire).</a:t>
            </a:r>
          </a:p>
          <a:p>
            <a:pPr marL="171450" indent="-171450">
              <a:buFont typeface="Arial"/>
              <a:buChar char="•"/>
            </a:pPr>
            <a:r>
              <a:rPr lang="en-US" sz="1200" b="0" i="0" kern="1200" dirty="0" err="1" smtClean="0">
                <a:solidFill>
                  <a:schemeClr val="tx1"/>
                </a:solidFill>
                <a:latin typeface="+mn-lt"/>
                <a:ea typeface="+mn-ea"/>
                <a:cs typeface="+mn-cs"/>
              </a:rPr>
              <a:t>Bloque</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l</a:t>
            </a:r>
            <a:r>
              <a:rPr lang="en-US" sz="1200" b="1" i="0" kern="1200" dirty="0" err="1" smtClean="0">
                <a:solidFill>
                  <a:schemeClr val="tx1"/>
                </a:solidFill>
                <a:latin typeface="+mn-lt"/>
                <a:ea typeface="+mn-ea"/>
                <a:cs typeface="+mn-cs"/>
              </a:rPr>
              <a:t>’installation</a:t>
            </a:r>
            <a:r>
              <a:rPr lang="en-US" sz="1200" b="1" i="0" kern="1200" dirty="0" smtClean="0">
                <a:solidFill>
                  <a:schemeClr val="tx1"/>
                </a:solidFill>
                <a:latin typeface="+mn-lt"/>
                <a:ea typeface="+mn-ea"/>
                <a:cs typeface="+mn-cs"/>
              </a:rPr>
              <a:t> </a:t>
            </a:r>
            <a:r>
              <a:rPr lang="en-US" sz="1200" b="0" i="0" kern="1200" dirty="0" smtClean="0">
                <a:solidFill>
                  <a:schemeClr val="tx1"/>
                </a:solidFill>
                <a:latin typeface="+mn-lt"/>
                <a:ea typeface="+mn-ea"/>
                <a:cs typeface="+mn-cs"/>
              </a:rPr>
              <a:t>de codes </a:t>
            </a:r>
            <a:r>
              <a:rPr lang="en-US" sz="1200" b="0" i="0" kern="1200" dirty="0" err="1" smtClean="0">
                <a:solidFill>
                  <a:schemeClr val="tx1"/>
                </a:solidFill>
                <a:latin typeface="+mn-lt"/>
                <a:ea typeface="+mn-ea"/>
                <a:cs typeface="+mn-cs"/>
              </a:rPr>
              <a:t>malveillants</a:t>
            </a:r>
            <a:r>
              <a:rPr lang="en-US" sz="1200" b="0" i="0" kern="1200" dirty="0" smtClean="0">
                <a:solidFill>
                  <a:schemeClr val="tx1"/>
                </a:solidFill>
                <a:latin typeface="+mn-lt"/>
                <a:ea typeface="+mn-ea"/>
                <a:cs typeface="+mn-cs"/>
              </a:rPr>
              <a:t> (Threat</a:t>
            </a:r>
            <a:r>
              <a:rPr lang="en-US" sz="1200" b="0" i="0" kern="1200" baseline="0" dirty="0" smtClean="0">
                <a:solidFill>
                  <a:schemeClr val="tx1"/>
                </a:solidFill>
                <a:latin typeface="+mn-lt"/>
                <a:ea typeface="+mn-ea"/>
                <a:cs typeface="+mn-cs"/>
              </a:rPr>
              <a:t> Prevention, </a:t>
            </a:r>
            <a:r>
              <a:rPr lang="en-US" sz="1200" b="0" i="0" kern="1200" dirty="0" smtClean="0">
                <a:solidFill>
                  <a:schemeClr val="tx1"/>
                </a:solidFill>
                <a:latin typeface="+mn-lt"/>
                <a:ea typeface="+mn-ea"/>
                <a:cs typeface="+mn-cs"/>
              </a:rPr>
              <a:t>Wildfire, Traps).</a:t>
            </a:r>
          </a:p>
          <a:p>
            <a:pPr marL="171450" indent="-171450">
              <a:buFont typeface="Arial"/>
              <a:buChar char="•"/>
            </a:pPr>
            <a:r>
              <a:rPr lang="en-US" sz="1200" b="0" i="0" kern="1200" dirty="0" err="1" smtClean="0">
                <a:solidFill>
                  <a:schemeClr val="tx1"/>
                </a:solidFill>
                <a:latin typeface="+mn-lt"/>
                <a:ea typeface="+mn-ea"/>
                <a:cs typeface="+mn-cs"/>
              </a:rPr>
              <a:t>Bloque</a:t>
            </a:r>
            <a:r>
              <a:rPr lang="en-US" sz="1200" b="0" i="0" kern="1200" dirty="0" smtClean="0">
                <a:solidFill>
                  <a:schemeClr val="tx1"/>
                </a:solidFill>
                <a:latin typeface="+mn-lt"/>
                <a:ea typeface="+mn-ea"/>
                <a:cs typeface="+mn-cs"/>
              </a:rPr>
              <a:t> les </a:t>
            </a:r>
            <a:r>
              <a:rPr lang="en-US" sz="1200" b="0" i="0" kern="1200" dirty="0" err="1" smtClean="0">
                <a:solidFill>
                  <a:schemeClr val="tx1"/>
                </a:solidFill>
                <a:latin typeface="+mn-lt"/>
                <a:ea typeface="+mn-ea"/>
                <a:cs typeface="+mn-cs"/>
              </a:rPr>
              <a:t>canaux</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connus</a:t>
            </a:r>
            <a:r>
              <a:rPr lang="en-US" sz="1200" b="0" i="0" kern="1200" dirty="0" smtClean="0">
                <a:solidFill>
                  <a:schemeClr val="tx1"/>
                </a:solidFill>
                <a:latin typeface="+mn-lt"/>
                <a:ea typeface="+mn-ea"/>
                <a:cs typeface="+mn-cs"/>
              </a:rPr>
              <a:t> de communication </a:t>
            </a:r>
            <a:r>
              <a:rPr lang="en-US" sz="1200" b="1" i="0" kern="1200" dirty="0" smtClean="0">
                <a:solidFill>
                  <a:schemeClr val="tx1"/>
                </a:solidFill>
                <a:latin typeface="+mn-lt"/>
                <a:ea typeface="+mn-ea"/>
                <a:cs typeface="+mn-cs"/>
              </a:rPr>
              <a:t>Command &amp; Control</a:t>
            </a:r>
            <a:r>
              <a:rPr lang="en-US" sz="1200" b="0" i="0" kern="1200" dirty="0" smtClean="0">
                <a:solidFill>
                  <a:schemeClr val="tx1"/>
                </a:solidFill>
                <a:latin typeface="+mn-lt"/>
                <a:ea typeface="+mn-ea"/>
                <a:cs typeface="+mn-cs"/>
              </a:rPr>
              <a:t> (NGFW App-ID, Threat Prevention, URL Filtering, WildFire).</a:t>
            </a:r>
          </a:p>
          <a:p>
            <a:pPr marL="171450" indent="-171450">
              <a:buFont typeface="Arial"/>
              <a:buChar char="•"/>
            </a:pPr>
            <a:r>
              <a:rPr lang="en-US" sz="1200" b="0" i="0" kern="1200" dirty="0" err="1" smtClean="0">
                <a:solidFill>
                  <a:schemeClr val="tx1"/>
                </a:solidFill>
                <a:latin typeface="+mn-lt"/>
                <a:ea typeface="+mn-ea"/>
                <a:cs typeface="+mn-cs"/>
              </a:rPr>
              <a:t>Bloque</a:t>
            </a:r>
            <a:r>
              <a:rPr lang="en-US" sz="1200" b="0" i="0" kern="1200" dirty="0" smtClean="0">
                <a:solidFill>
                  <a:schemeClr val="tx1"/>
                </a:solidFill>
                <a:latin typeface="+mn-lt"/>
                <a:ea typeface="+mn-ea"/>
                <a:cs typeface="+mn-cs"/>
              </a:rPr>
              <a:t> les schemas </a:t>
            </a:r>
            <a:r>
              <a:rPr lang="en-US" sz="1200" b="0" i="0" kern="1200" dirty="0" err="1" smtClean="0">
                <a:solidFill>
                  <a:schemeClr val="tx1"/>
                </a:solidFill>
                <a:latin typeface="+mn-lt"/>
                <a:ea typeface="+mn-ea"/>
                <a:cs typeface="+mn-cs"/>
              </a:rPr>
              <a:t>connus</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d’</a:t>
            </a:r>
            <a:r>
              <a:rPr lang="en-US" sz="1200" b="1" i="0" kern="1200" dirty="0" err="1" smtClean="0">
                <a:solidFill>
                  <a:schemeClr val="tx1"/>
                </a:solidFill>
                <a:latin typeface="+mn-lt"/>
                <a:ea typeface="+mn-ea"/>
                <a:cs typeface="+mn-cs"/>
              </a:rPr>
              <a:t>Exfiltration</a:t>
            </a:r>
            <a:r>
              <a:rPr lang="en-US" sz="1200" b="0" i="0" kern="1200" dirty="0" smtClean="0">
                <a:solidFill>
                  <a:schemeClr val="tx1"/>
                </a:solidFill>
                <a:latin typeface="+mn-lt"/>
                <a:ea typeface="+mn-ea"/>
                <a:cs typeface="+mn-cs"/>
              </a:rPr>
              <a:t> de </a:t>
            </a:r>
            <a:r>
              <a:rPr lang="en-US" sz="1200" b="0" i="0" kern="1200" dirty="0" err="1" smtClean="0">
                <a:solidFill>
                  <a:schemeClr val="tx1"/>
                </a:solidFill>
                <a:latin typeface="+mn-lt"/>
                <a:ea typeface="+mn-ea"/>
                <a:cs typeface="+mn-cs"/>
              </a:rPr>
              <a:t>données</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sensibles</a:t>
            </a:r>
            <a:r>
              <a:rPr lang="en-US" sz="1200" b="0" i="0" kern="1200" dirty="0" smtClean="0">
                <a:solidFill>
                  <a:schemeClr val="tx1"/>
                </a:solidFill>
                <a:latin typeface="+mn-lt"/>
                <a:ea typeface="+mn-ea"/>
                <a:cs typeface="+mn-cs"/>
              </a:rPr>
              <a:t> hors de </a:t>
            </a:r>
            <a:r>
              <a:rPr lang="en-US" sz="1200" b="0" i="0" kern="1200" dirty="0" err="1" smtClean="0">
                <a:solidFill>
                  <a:schemeClr val="tx1"/>
                </a:solidFill>
                <a:latin typeface="+mn-lt"/>
                <a:ea typeface="+mn-ea"/>
                <a:cs typeface="+mn-cs"/>
              </a:rPr>
              <a:t>l’entreprise</a:t>
            </a:r>
            <a:r>
              <a:rPr lang="en-US" sz="1200" b="0" i="0" kern="1200" dirty="0" smtClean="0">
                <a:solidFill>
                  <a:schemeClr val="tx1"/>
                </a:solidFill>
                <a:latin typeface="+mn-lt"/>
                <a:ea typeface="+mn-ea"/>
                <a:cs typeface="+mn-cs"/>
              </a:rPr>
              <a:t> (NGFW App-ID &amp; SSL decryption, Threat Prevention, URL Filtering).  </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0" i="0" baseline="0" dirty="0" err="1" smtClean="0"/>
              <a:t>Détecte</a:t>
            </a:r>
            <a:r>
              <a:rPr lang="en-US" b="0" i="0" baseline="0" dirty="0" smtClean="0"/>
              <a:t> les menaces </a:t>
            </a:r>
            <a:r>
              <a:rPr lang="en-US" b="1" i="0" baseline="0" dirty="0" err="1" smtClean="0"/>
              <a:t>inconnues</a:t>
            </a:r>
            <a:r>
              <a:rPr lang="en-US" i="0" baseline="0" dirty="0" smtClean="0"/>
              <a:t> (WildFire and Traps) et </a:t>
            </a:r>
            <a:r>
              <a:rPr lang="en-US" i="0" baseline="0" dirty="0" err="1" smtClean="0"/>
              <a:t>déploie</a:t>
            </a:r>
            <a:r>
              <a:rPr lang="en-US" i="0" baseline="0" dirty="0" smtClean="0"/>
              <a:t> </a:t>
            </a:r>
            <a:r>
              <a:rPr lang="en-US" i="0" baseline="0" dirty="0" err="1" smtClean="0"/>
              <a:t>automatiquement</a:t>
            </a:r>
            <a:r>
              <a:rPr lang="en-US" i="0" baseline="0" dirty="0" smtClean="0"/>
              <a:t> de </a:t>
            </a:r>
            <a:r>
              <a:rPr lang="en-US" i="0" baseline="0" dirty="0" err="1" smtClean="0"/>
              <a:t>nouvelles</a:t>
            </a:r>
            <a:r>
              <a:rPr lang="en-US" i="0" baseline="0" dirty="0" smtClean="0"/>
              <a:t> protections sur la </a:t>
            </a:r>
            <a:r>
              <a:rPr lang="en-US" i="0" baseline="0" dirty="0" err="1" smtClean="0"/>
              <a:t>plateforme</a:t>
            </a:r>
            <a:r>
              <a:rPr lang="en-US" i="0" baseline="0" dirty="0" smtClean="0"/>
              <a:t> et sur la base </a:t>
            </a:r>
            <a:r>
              <a:rPr lang="en-US" i="0" baseline="0" dirty="0" err="1" smtClean="0"/>
              <a:t>globale</a:t>
            </a:r>
            <a:r>
              <a:rPr lang="en-US" i="0" baseline="0" dirty="0" smtClean="0"/>
              <a:t> </a:t>
            </a:r>
            <a:r>
              <a:rPr lang="en-US" i="0" baseline="0" dirty="0" err="1" smtClean="0"/>
              <a:t>d’abonnés</a:t>
            </a:r>
            <a:r>
              <a:rPr lang="en-US" i="0" baseline="0" dirty="0" smtClean="0"/>
              <a:t> e </a:t>
            </a:r>
            <a:r>
              <a:rPr lang="en-US" i="0" baseline="0" dirty="0" err="1" smtClean="0"/>
              <a:t>quelques</a:t>
            </a:r>
            <a:r>
              <a:rPr lang="en-US" i="0" baseline="0" dirty="0" smtClean="0"/>
              <a:t> minutes, </a:t>
            </a:r>
            <a:r>
              <a:rPr lang="en-US" i="0" baseline="0" dirty="0" err="1" smtClean="0"/>
              <a:t>transformant</a:t>
            </a:r>
            <a:r>
              <a:rPr lang="en-US" i="0" baseline="0" dirty="0" smtClean="0"/>
              <a:t> </a:t>
            </a:r>
            <a:r>
              <a:rPr lang="en-US" i="0" baseline="0" dirty="0" err="1" smtClean="0"/>
              <a:t>l’inconnu</a:t>
            </a:r>
            <a:r>
              <a:rPr lang="en-US" i="0" baseline="0" dirty="0" smtClean="0"/>
              <a:t> </a:t>
            </a:r>
            <a:r>
              <a:rPr lang="en-US" i="0" baseline="0" dirty="0" err="1" smtClean="0"/>
              <a:t>en</a:t>
            </a:r>
            <a:r>
              <a:rPr lang="en-US" i="0" baseline="0" dirty="0" smtClean="0"/>
              <a:t> </a:t>
            </a:r>
            <a:r>
              <a:rPr lang="en-US" i="0" baseline="0" dirty="0" err="1" smtClean="0"/>
              <a:t>connu</a:t>
            </a:r>
            <a:endParaRPr lang="en-US" i="0" baseline="0" dirty="0" smtClean="0"/>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De </a:t>
            </a:r>
            <a:r>
              <a:rPr lang="en-US" sz="1200" b="0" i="0" kern="1200" dirty="0" err="1" smtClean="0">
                <a:solidFill>
                  <a:schemeClr val="tx1"/>
                </a:solidFill>
                <a:latin typeface="+mn-lt"/>
                <a:ea typeface="+mn-ea"/>
                <a:cs typeface="+mn-cs"/>
              </a:rPr>
              <a:t>nomb</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reux</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produits</a:t>
            </a:r>
            <a:r>
              <a:rPr lang="en-US" sz="1200" b="0" i="0" kern="1200" baseline="0" dirty="0" smtClean="0">
                <a:solidFill>
                  <a:schemeClr val="tx1"/>
                </a:solidFill>
                <a:latin typeface="+mn-lt"/>
                <a:ea typeface="+mn-ea"/>
                <a:cs typeface="+mn-cs"/>
              </a:rPr>
              <a:t> de </a:t>
            </a:r>
            <a:r>
              <a:rPr lang="en-US" sz="1200" b="0" i="0" kern="1200" baseline="0" dirty="0" err="1" smtClean="0">
                <a:solidFill>
                  <a:schemeClr val="tx1"/>
                </a:solidFill>
                <a:latin typeface="+mn-lt"/>
                <a:ea typeface="+mn-ea"/>
                <a:cs typeface="+mn-cs"/>
              </a:rPr>
              <a:t>qualité</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peuvent</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détecter</a:t>
            </a:r>
            <a:r>
              <a:rPr lang="en-US" sz="1200" b="0" i="0" kern="1200" baseline="0" dirty="0" smtClean="0">
                <a:solidFill>
                  <a:schemeClr val="tx1"/>
                </a:solidFill>
                <a:latin typeface="+mn-lt"/>
                <a:ea typeface="+mn-ea"/>
                <a:cs typeface="+mn-cs"/>
              </a:rPr>
              <a:t> les </a:t>
            </a:r>
            <a:r>
              <a:rPr lang="en-US" sz="1200" b="0" i="0" kern="1200" baseline="0" dirty="0" err="1" smtClean="0">
                <a:solidFill>
                  <a:schemeClr val="tx1"/>
                </a:solidFill>
                <a:latin typeface="+mn-lt"/>
                <a:ea typeface="+mn-ea"/>
                <a:cs typeface="+mn-cs"/>
              </a:rPr>
              <a:t>éléments</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clés</a:t>
            </a:r>
            <a:r>
              <a:rPr lang="en-US" sz="1200" b="0" i="0" kern="1200" baseline="0" dirty="0" smtClean="0">
                <a:solidFill>
                  <a:schemeClr val="tx1"/>
                </a:solidFill>
                <a:latin typeface="+mn-lt"/>
                <a:ea typeface="+mn-ea"/>
                <a:cs typeface="+mn-cs"/>
              </a:rPr>
              <a:t> de la kill chain et </a:t>
            </a:r>
            <a:r>
              <a:rPr lang="en-US" sz="1200" b="0" i="0" kern="1200" baseline="0" dirty="0" err="1" smtClean="0">
                <a:solidFill>
                  <a:schemeClr val="tx1"/>
                </a:solidFill>
                <a:latin typeface="+mn-lt"/>
                <a:ea typeface="+mn-ea"/>
                <a:cs typeface="+mn-cs"/>
              </a:rPr>
              <a:t>quelques</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uns</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peuvent</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en</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bloquer</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certains</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mais</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ils</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compte</a:t>
            </a:r>
            <a:r>
              <a:rPr lang="en-US" sz="1200" b="0" i="0" kern="1200" baseline="0" dirty="0" smtClean="0">
                <a:solidFill>
                  <a:schemeClr val="tx1"/>
                </a:solidFill>
                <a:latin typeface="+mn-lt"/>
                <a:ea typeface="+mn-ea"/>
                <a:cs typeface="+mn-cs"/>
              </a:rPr>
              <a:t> sur </a:t>
            </a:r>
            <a:r>
              <a:rPr lang="en-US" sz="1200" b="0" i="0" kern="1200" baseline="0" dirty="0" err="1" smtClean="0">
                <a:solidFill>
                  <a:schemeClr val="tx1"/>
                </a:solidFill>
                <a:latin typeface="+mn-lt"/>
                <a:ea typeface="+mn-ea"/>
                <a:cs typeface="+mn-cs"/>
              </a:rPr>
              <a:t>l’entreprise</a:t>
            </a:r>
            <a:r>
              <a:rPr lang="en-US" sz="1200" b="0" i="0" kern="1200" baseline="0" dirty="0" smtClean="0">
                <a:solidFill>
                  <a:schemeClr val="tx1"/>
                </a:solidFill>
                <a:latin typeface="+mn-lt"/>
                <a:ea typeface="+mn-ea"/>
                <a:cs typeface="+mn-cs"/>
              </a:rPr>
              <a:t> pour essayer de les </a:t>
            </a:r>
            <a:r>
              <a:rPr lang="en-US" sz="1200" b="0" i="0" kern="1200" baseline="0" dirty="0" err="1" smtClean="0">
                <a:solidFill>
                  <a:schemeClr val="tx1"/>
                </a:solidFill>
                <a:latin typeface="+mn-lt"/>
                <a:ea typeface="+mn-ea"/>
                <a:cs typeface="+mn-cs"/>
              </a:rPr>
              <a:t>intégrer</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dans</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une</a:t>
            </a:r>
            <a:r>
              <a:rPr lang="en-US" sz="1200" b="0" i="0" kern="1200" baseline="0" dirty="0" smtClean="0">
                <a:solidFill>
                  <a:schemeClr val="tx1"/>
                </a:solidFill>
                <a:latin typeface="+mn-lt"/>
                <a:ea typeface="+mn-ea"/>
                <a:cs typeface="+mn-cs"/>
              </a:rPr>
              <a:t> architecture </a:t>
            </a:r>
            <a:r>
              <a:rPr lang="en-US" sz="1200" b="0" i="0" kern="1200" baseline="0" dirty="0" err="1" smtClean="0">
                <a:solidFill>
                  <a:schemeClr val="tx1"/>
                </a:solidFill>
                <a:latin typeface="+mn-lt"/>
                <a:ea typeface="+mn-ea"/>
                <a:cs typeface="+mn-cs"/>
              </a:rPr>
              <a:t>transparente</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C’est</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particulièrement</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complexe</a:t>
            </a:r>
            <a:r>
              <a:rPr lang="en-US" sz="1200" b="0" i="0" kern="1200" dirty="0" smtClean="0">
                <a:solidFill>
                  <a:schemeClr val="tx1"/>
                </a:solidFill>
                <a:latin typeface="+mn-lt"/>
                <a:ea typeface="+mn-ea"/>
                <a:cs typeface="+mn-cs"/>
              </a:rPr>
              <a:t> et </a:t>
            </a:r>
            <a:r>
              <a:rPr lang="en-US" sz="1200" b="0" i="0" kern="1200" dirty="0" err="1" smtClean="0">
                <a:solidFill>
                  <a:schemeClr val="tx1"/>
                </a:solidFill>
                <a:latin typeface="+mn-lt"/>
                <a:ea typeface="+mn-ea"/>
                <a:cs typeface="+mn-cs"/>
              </a:rPr>
              <a:t>ça</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alourdit</a:t>
            </a:r>
            <a:r>
              <a:rPr lang="en-US" sz="1200" b="0" i="0" kern="1200" baseline="0" dirty="0" smtClean="0">
                <a:solidFill>
                  <a:schemeClr val="tx1"/>
                </a:solidFill>
                <a:latin typeface="+mn-lt"/>
                <a:ea typeface="+mn-ea"/>
                <a:cs typeface="+mn-cs"/>
              </a:rPr>
              <a:t> les </a:t>
            </a:r>
            <a:r>
              <a:rPr lang="en-US" sz="1200" b="0" i="0" kern="1200" baseline="0" dirty="0" err="1" smtClean="0">
                <a:solidFill>
                  <a:schemeClr val="tx1"/>
                </a:solidFill>
                <a:latin typeface="+mn-lt"/>
                <a:ea typeface="+mn-ea"/>
                <a:cs typeface="+mn-cs"/>
              </a:rPr>
              <a:t>ressources</a:t>
            </a:r>
            <a:r>
              <a:rPr lang="en-US" sz="1200" b="0" i="0" kern="1200" baseline="0" dirty="0" smtClean="0">
                <a:solidFill>
                  <a:schemeClr val="tx1"/>
                </a:solidFill>
                <a:latin typeface="+mn-lt"/>
                <a:ea typeface="+mn-ea"/>
                <a:cs typeface="+mn-cs"/>
              </a:rPr>
              <a:t> necessaires resources.</a:t>
            </a:r>
            <a:endParaRPr lang="en-US" sz="1200" b="0" i="0" kern="1200" dirty="0" smtClean="0">
              <a:solidFill>
                <a:schemeClr val="tx1"/>
              </a:solidFill>
              <a:latin typeface="+mn-lt"/>
              <a:ea typeface="+mn-ea"/>
              <a:cs typeface="+mn-cs"/>
            </a:endParaRPr>
          </a:p>
          <a:p>
            <a:endParaRPr lang="en-US" sz="1200" b="0" i="0" kern="1200" dirty="0" smtClean="0">
              <a:solidFill>
                <a:schemeClr val="tx1"/>
              </a:solidFill>
              <a:latin typeface="+mn-lt"/>
              <a:ea typeface="+mn-ea"/>
              <a:cs typeface="+mn-cs"/>
            </a:endParaRPr>
          </a:p>
          <a:p>
            <a:r>
              <a:rPr lang="en-US" sz="1200" b="0" i="0" kern="1200" dirty="0" smtClean="0">
                <a:solidFill>
                  <a:schemeClr val="tx1"/>
                </a:solidFill>
                <a:latin typeface="+mn-lt"/>
                <a:ea typeface="+mn-ea"/>
                <a:cs typeface="+mn-cs"/>
              </a:rPr>
              <a:t>La</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plateforme</a:t>
            </a:r>
            <a:r>
              <a:rPr lang="en-US" sz="1200" b="0" i="0" kern="1200" dirty="0" smtClean="0">
                <a:solidFill>
                  <a:schemeClr val="tx1"/>
                </a:solidFill>
                <a:latin typeface="+mn-lt"/>
                <a:ea typeface="+mn-ea"/>
                <a:cs typeface="+mn-cs"/>
              </a:rPr>
              <a:t> Palo Alto Networks fait </a:t>
            </a:r>
            <a:r>
              <a:rPr lang="en-US" sz="1200" b="0" i="0" kern="1200" dirty="0" err="1" smtClean="0">
                <a:solidFill>
                  <a:schemeClr val="tx1"/>
                </a:solidFill>
                <a:latin typeface="+mn-lt"/>
                <a:ea typeface="+mn-ea"/>
                <a:cs typeface="+mn-cs"/>
              </a:rPr>
              <a:t>cette</a:t>
            </a:r>
            <a:r>
              <a:rPr lang="en-US" sz="1200" b="0" i="0" kern="1200" dirty="0" smtClean="0">
                <a:solidFill>
                  <a:schemeClr val="tx1"/>
                </a:solidFill>
                <a:latin typeface="+mn-lt"/>
                <a:ea typeface="+mn-ea"/>
                <a:cs typeface="+mn-cs"/>
              </a:rPr>
              <a:t> </a:t>
            </a:r>
            <a:r>
              <a:rPr lang="en-US" sz="1200" b="0" i="0" kern="1200" dirty="0" err="1" smtClean="0">
                <a:solidFill>
                  <a:schemeClr val="tx1"/>
                </a:solidFill>
                <a:latin typeface="+mn-lt"/>
                <a:ea typeface="+mn-ea"/>
                <a:cs typeface="+mn-cs"/>
              </a:rPr>
              <a:t>integrationn</a:t>
            </a:r>
            <a:r>
              <a:rPr lang="en-US" sz="1200" b="0" i="0" kern="1200" dirty="0" smtClean="0">
                <a:solidFill>
                  <a:schemeClr val="tx1"/>
                </a:solidFill>
                <a:latin typeface="+mn-lt"/>
                <a:ea typeface="+mn-ea"/>
                <a:cs typeface="+mn-cs"/>
              </a:rPr>
              <a:t>,</a:t>
            </a:r>
            <a:r>
              <a:rPr lang="en-US" sz="1200" b="0" i="0" kern="1200" baseline="0" dirty="0" smtClean="0">
                <a:solidFill>
                  <a:schemeClr val="tx1"/>
                </a:solidFill>
                <a:latin typeface="+mn-lt"/>
                <a:ea typeface="+mn-ea"/>
                <a:cs typeface="+mn-cs"/>
              </a:rPr>
              <a:t> </a:t>
            </a:r>
            <a:r>
              <a:rPr lang="en-US" sz="1200" b="0" i="0" kern="1200" baseline="0" dirty="0" err="1" smtClean="0">
                <a:solidFill>
                  <a:schemeClr val="tx1"/>
                </a:solidFill>
                <a:latin typeface="+mn-lt"/>
                <a:ea typeface="+mn-ea"/>
                <a:cs typeface="+mn-cs"/>
              </a:rPr>
              <a:t>ce</a:t>
            </a:r>
            <a:r>
              <a:rPr lang="en-US" sz="1200" b="0" i="0" kern="1200" baseline="0" dirty="0" smtClean="0">
                <a:solidFill>
                  <a:schemeClr val="tx1"/>
                </a:solidFill>
                <a:latin typeface="+mn-lt"/>
                <a:ea typeface="+mn-ea"/>
                <a:cs typeface="+mn-cs"/>
              </a:rPr>
              <a:t> qui </a:t>
            </a:r>
            <a:r>
              <a:rPr lang="en-US" sz="1200" b="0" i="0" kern="1200" baseline="0" dirty="0" err="1" smtClean="0">
                <a:solidFill>
                  <a:schemeClr val="tx1"/>
                </a:solidFill>
                <a:latin typeface="+mn-lt"/>
                <a:ea typeface="+mn-ea"/>
                <a:cs typeface="+mn-cs"/>
              </a:rPr>
              <a:t>est</a:t>
            </a:r>
            <a:r>
              <a:rPr lang="en-US" sz="1200" b="0" i="0" kern="1200" baseline="0" dirty="0" smtClean="0">
                <a:solidFill>
                  <a:schemeClr val="tx1"/>
                </a:solidFill>
                <a:latin typeface="+mn-lt"/>
                <a:ea typeface="+mn-ea"/>
                <a:cs typeface="+mn-cs"/>
              </a:rPr>
              <a:t> </a:t>
            </a:r>
            <a:r>
              <a:rPr lang="en-US" sz="1200" b="1" i="0" kern="1200" baseline="0" dirty="0" err="1" smtClean="0">
                <a:solidFill>
                  <a:schemeClr val="tx1"/>
                </a:solidFill>
                <a:latin typeface="+mn-lt"/>
                <a:ea typeface="+mn-ea"/>
                <a:cs typeface="+mn-cs"/>
              </a:rPr>
              <a:t>exponentiellement</a:t>
            </a:r>
            <a:r>
              <a:rPr lang="en-US" sz="1200" b="0" i="0" kern="1200" baseline="0" dirty="0" smtClean="0">
                <a:solidFill>
                  <a:schemeClr val="tx1"/>
                </a:solidFill>
                <a:latin typeface="+mn-lt"/>
                <a:ea typeface="+mn-ea"/>
                <a:cs typeface="+mn-cs"/>
              </a:rPr>
              <a:t> plus </a:t>
            </a:r>
            <a:r>
              <a:rPr lang="en-US" sz="1200" b="0" i="0" kern="1200" baseline="0" dirty="0" err="1" smtClean="0">
                <a:solidFill>
                  <a:schemeClr val="tx1"/>
                </a:solidFill>
                <a:latin typeface="+mn-lt"/>
                <a:ea typeface="+mn-ea"/>
                <a:cs typeface="+mn-cs"/>
              </a:rPr>
              <a:t>efficace</a:t>
            </a:r>
            <a:r>
              <a:rPr lang="en-US" sz="1200" b="0" i="0" kern="1200" baseline="0" dirty="0" smtClean="0">
                <a:solidFill>
                  <a:schemeClr val="tx1"/>
                </a:solidFill>
                <a:latin typeface="+mn-lt"/>
                <a:ea typeface="+mn-ea"/>
                <a:cs typeface="+mn-cs"/>
              </a:rPr>
              <a:t> que de le faire </a:t>
            </a:r>
            <a:r>
              <a:rPr lang="en-US" sz="1200" b="0" i="0" kern="1200" baseline="0" dirty="0" err="1" smtClean="0">
                <a:solidFill>
                  <a:schemeClr val="tx1"/>
                </a:solidFill>
                <a:latin typeface="+mn-lt"/>
                <a:ea typeface="+mn-ea"/>
                <a:cs typeface="+mn-cs"/>
              </a:rPr>
              <a:t>soi-même</a:t>
            </a:r>
            <a:r>
              <a:rPr lang="en-US" sz="1200" b="0" i="0" kern="1200" dirty="0" smtClean="0">
                <a:solidFill>
                  <a:schemeClr val="tx1"/>
                </a:solidFill>
                <a:latin typeface="+mn-lt"/>
                <a:ea typeface="+mn-ea"/>
                <a:cs typeface="+mn-cs"/>
              </a:rPr>
              <a:t>.</a:t>
            </a:r>
          </a:p>
          <a:p>
            <a:endParaRPr lang="en-US" sz="1200" b="0" i="0"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1868A37-018F-8B43-8C0C-36107DAB25CC}" type="slidenum">
              <a:rPr lang="en-US" smtClean="0"/>
              <a:t>12</a:t>
            </a:fld>
            <a:endParaRPr lang="en-US"/>
          </a:p>
        </p:txBody>
      </p:sp>
    </p:spTree>
    <p:extLst>
      <p:ext uri="{BB962C8B-B14F-4D97-AF65-F5344CB8AC3E}">
        <p14:creationId xmlns:p14="http://schemas.microsoft.com/office/powerpoint/2010/main" val="2899387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31217"/>
            <a:ext cx="7772400" cy="1869160"/>
          </a:xfrm>
        </p:spPr>
        <p:txBody>
          <a:bodyPr>
            <a:normAutofit/>
          </a:bodyPr>
          <a:lstStyle>
            <a:lvl1pPr algn="r">
              <a:defRPr sz="4200">
                <a:solidFill>
                  <a:schemeClr val="tx2"/>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725865" y="3238500"/>
            <a:ext cx="7729978" cy="1460500"/>
          </a:xfrm>
        </p:spPr>
        <p:txBody>
          <a:bodyPr>
            <a:normAutofit/>
          </a:bodyPr>
          <a:lstStyle>
            <a:lvl1pPr marL="0" indent="0" algn="r">
              <a:spcBef>
                <a:spcPts val="300"/>
              </a:spcBef>
              <a:spcAft>
                <a:spcPts val="0"/>
              </a:spcAft>
              <a:buNone/>
              <a:defRPr sz="3200" i="1">
                <a:solidFill>
                  <a:schemeClr val="bg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grpSp>
        <p:nvGrpSpPr>
          <p:cNvPr id="5" name="Group 4"/>
          <p:cNvGrpSpPr/>
          <p:nvPr userDrawn="1"/>
        </p:nvGrpSpPr>
        <p:grpSpPr>
          <a:xfrm>
            <a:off x="0" y="3665271"/>
            <a:ext cx="9144000" cy="2011838"/>
            <a:chOff x="0" y="3665271"/>
            <a:chExt cx="9144000" cy="2011838"/>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665271"/>
              <a:ext cx="9107001" cy="1987379"/>
            </a:xfrm>
            <a:prstGeom prst="rect">
              <a:avLst/>
            </a:prstGeom>
            <a:noFill/>
            <a:ln>
              <a:noFill/>
            </a:ln>
          </p:spPr>
        </p:pic>
        <p:cxnSp>
          <p:nvCxnSpPr>
            <p:cNvPr id="9" name="Straight Connector 8"/>
            <p:cNvCxnSpPr/>
            <p:nvPr userDrawn="1"/>
          </p:nvCxnSpPr>
          <p:spPr>
            <a:xfrm>
              <a:off x="0" y="5677109"/>
              <a:ext cx="9144000" cy="0"/>
            </a:xfrm>
            <a:prstGeom prst="line">
              <a:avLst/>
            </a:prstGeom>
            <a:ln w="76200">
              <a:solidFill>
                <a:schemeClr val="bg2"/>
              </a:solidFill>
              <a:tailEnd type="none"/>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02732369"/>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150070"/>
            <a:ext cx="4038600" cy="3955066"/>
          </a:xfrm>
        </p:spPr>
        <p:txBody>
          <a:bodyPr/>
          <a:lstStyle>
            <a:lvl1pPr>
              <a:defRPr sz="1600"/>
            </a:lvl1pPr>
            <a:lvl2pPr>
              <a:defRPr sz="1100"/>
            </a:lvl2pPr>
            <a:lvl3pPr>
              <a:defRPr sz="1100"/>
            </a:lvl3pPr>
            <a:lvl4pPr>
              <a:defRPr sz="1100"/>
            </a:lvl4pPr>
            <a:lvl5pPr>
              <a:defRPr sz="11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150070"/>
            <a:ext cx="4038600" cy="3955066"/>
          </a:xfrm>
        </p:spPr>
        <p:txBody>
          <a:bodyPr/>
          <a:lstStyle>
            <a:lvl1pPr>
              <a:defRPr sz="1600"/>
            </a:lvl1pPr>
            <a:lvl2pPr>
              <a:defRPr sz="1100"/>
            </a:lvl2pPr>
            <a:lvl3pPr>
              <a:defRPr sz="1100"/>
            </a:lvl3pPr>
            <a:lvl4pPr>
              <a:defRPr sz="1100"/>
            </a:lvl4pPr>
            <a:lvl5pPr>
              <a:defRPr sz="11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59249855"/>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019172"/>
            <a:ext cx="4040188" cy="442765"/>
          </a:xfrm>
        </p:spPr>
        <p:txBody>
          <a:bodyPr anchor="b">
            <a:normAutofit/>
          </a:bodyPr>
          <a:lstStyle>
            <a:lvl1pPr marL="0" indent="0">
              <a:buNone/>
              <a:defRPr sz="18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02557"/>
            <a:ext cx="4040188" cy="3502579"/>
          </a:xfrm>
        </p:spPr>
        <p:txBody>
          <a:bodyPr/>
          <a:lstStyle>
            <a:lvl1pPr>
              <a:spcBef>
                <a:spcPts val="800"/>
              </a:spcBef>
              <a:defRPr sz="1600"/>
            </a:lvl1pPr>
            <a:lvl2pPr>
              <a:defRPr sz="1400"/>
            </a:lvl2pPr>
            <a:lvl3pPr>
              <a:defRPr sz="1100"/>
            </a:lvl3pPr>
            <a:lvl4pPr>
              <a:defRPr sz="1100"/>
            </a:lvl4pPr>
            <a:lvl5pPr>
              <a:defRPr sz="11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6" y="1019172"/>
            <a:ext cx="4041775" cy="442765"/>
          </a:xfrm>
        </p:spPr>
        <p:txBody>
          <a:bodyPr anchor="b">
            <a:normAutofit/>
          </a:bodyPr>
          <a:lstStyle>
            <a:lvl1pPr marL="0" indent="0">
              <a:buNone/>
              <a:defRPr sz="18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6" y="1602557"/>
            <a:ext cx="4041775" cy="3502579"/>
          </a:xfrm>
        </p:spPr>
        <p:txBody>
          <a:bodyPr/>
          <a:lstStyle>
            <a:lvl1pPr>
              <a:spcBef>
                <a:spcPts val="800"/>
              </a:spcBef>
              <a:defRPr sz="1600"/>
            </a:lvl1pPr>
            <a:lvl2pPr>
              <a:defRPr sz="1400"/>
            </a:lvl2pPr>
            <a:lvl3pPr>
              <a:defRPr sz="1100"/>
            </a:lvl3pPr>
            <a:lvl4pPr>
              <a:defRPr sz="1100"/>
            </a:lvl4pPr>
            <a:lvl5pPr>
              <a:defRPr sz="11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2722099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US" dirty="0"/>
          </a:p>
        </p:txBody>
      </p:sp>
      <p:sp>
        <p:nvSpPr>
          <p:cNvPr id="6" name="Slide Number Placeholder 5"/>
          <p:cNvSpPr>
            <a:spLocks noGrp="1"/>
          </p:cNvSpPr>
          <p:nvPr>
            <p:ph type="sldNum" sz="quarter" idx="12"/>
          </p:nvPr>
        </p:nvSpPr>
        <p:spPr bwMode="gray">
          <a:xfrm>
            <a:off x="342779" y="5352823"/>
            <a:ext cx="2696079" cy="304271"/>
          </a:xfrm>
          <a:prstGeom prst="rect">
            <a:avLst/>
          </a:prstGeom>
        </p:spPr>
        <p:txBody>
          <a:bodyPr/>
          <a:lstStyle/>
          <a:p>
            <a:fld id="{9C554286-7533-EE42-97A4-CEB8D6639D11}" type="slidenum">
              <a:rPr lang="en-US" smtClean="0"/>
              <a:pPr/>
              <a:t>‹N°›</a:t>
            </a:fld>
            <a:r>
              <a:rPr lang="en-US" dirty="0" smtClean="0"/>
              <a:t>  |  ©2014, Palo Alto Networks. Confidential and Proprietary. </a:t>
            </a:r>
            <a:endParaRPr lang="en-US" dirty="0"/>
          </a:p>
        </p:txBody>
      </p:sp>
      <p:sp>
        <p:nvSpPr>
          <p:cNvPr id="5" name="Text Placeholder 4"/>
          <p:cNvSpPr>
            <a:spLocks noGrp="1"/>
          </p:cNvSpPr>
          <p:nvPr>
            <p:ph type="body" sz="quarter" idx="13" hasCustomPrompt="1"/>
          </p:nvPr>
        </p:nvSpPr>
        <p:spPr bwMode="gray">
          <a:xfrm>
            <a:off x="342901" y="792428"/>
            <a:ext cx="8440061" cy="410104"/>
          </a:xfrm>
        </p:spPr>
        <p:txBody>
          <a:bodyPr tIns="0">
            <a:normAutofit/>
          </a:bodyPr>
          <a:lstStyle>
            <a:lvl1pPr marL="0" indent="0">
              <a:buNone/>
              <a:defRPr sz="2400">
                <a:solidFill>
                  <a:schemeClr val="bg2"/>
                </a:solidFill>
              </a:defRPr>
            </a:lvl1pPr>
          </a:lstStyle>
          <a:p>
            <a:pPr lvl="0"/>
            <a:r>
              <a:rPr lang="en-US" dirty="0" smtClean="0"/>
              <a:t>Click to edit Master subtitle</a:t>
            </a:r>
          </a:p>
        </p:txBody>
      </p:sp>
    </p:spTree>
    <p:extLst>
      <p:ext uri="{BB962C8B-B14F-4D97-AF65-F5344CB8AC3E}">
        <p14:creationId xmlns:p14="http://schemas.microsoft.com/office/powerpoint/2010/main" val="3094751484"/>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smtClean="0"/>
              <a:t>Click to edit Master title style</a:t>
            </a:r>
            <a:endParaRPr lang="en-US"/>
          </a:p>
        </p:txBody>
      </p:sp>
      <p:sp>
        <p:nvSpPr>
          <p:cNvPr id="3" name="Slide Number Placeholder 2"/>
          <p:cNvSpPr>
            <a:spLocks noGrp="1"/>
          </p:cNvSpPr>
          <p:nvPr>
            <p:ph type="sldNum" sz="quarter" idx="10"/>
          </p:nvPr>
        </p:nvSpPr>
        <p:spPr bwMode="gray">
          <a:xfrm>
            <a:off x="342778" y="5352823"/>
            <a:ext cx="2696079" cy="304271"/>
          </a:xfrm>
          <a:prstGeom prst="rect">
            <a:avLst/>
          </a:prstGeom>
        </p:spPr>
        <p:txBody>
          <a:bodyPr/>
          <a:lstStyle/>
          <a:p>
            <a:fld id="{9C554286-7533-EE42-97A4-CEB8D6639D11}" type="slidenum">
              <a:rPr lang="en-US" smtClean="0"/>
              <a:pPr/>
              <a:t>‹N°›</a:t>
            </a:fld>
            <a:r>
              <a:rPr lang="en-US" smtClean="0"/>
              <a:t>  |  ©2012, Palo Alto Networks. Confidential and Proprietary. </a:t>
            </a:r>
            <a:endParaRPr lang="en-US" dirty="0"/>
          </a:p>
        </p:txBody>
      </p:sp>
      <p:sp>
        <p:nvSpPr>
          <p:cNvPr id="5" name="Content Placeholder 4"/>
          <p:cNvSpPr>
            <a:spLocks noGrp="1"/>
          </p:cNvSpPr>
          <p:nvPr>
            <p:ph sz="quarter" idx="11"/>
          </p:nvPr>
        </p:nvSpPr>
        <p:spPr bwMode="gray">
          <a:xfrm>
            <a:off x="338921" y="1435274"/>
            <a:ext cx="8110537" cy="3387048"/>
          </a:xfrm>
        </p:spPr>
        <p:txBody>
          <a:bodyPr/>
          <a:lstStyle/>
          <a:p>
            <a:pPr lvl="0"/>
            <a:r>
              <a:rPr lang="en-US" smtClean="0"/>
              <a:t>Click to edit Master text styles</a:t>
            </a:r>
          </a:p>
          <a:p>
            <a:pPr lvl="1"/>
            <a:r>
              <a:rPr lang="en-US" smtClean="0"/>
              <a:t>Second level</a:t>
            </a:r>
          </a:p>
          <a:p>
            <a:pPr lvl="2"/>
            <a:r>
              <a:rPr lang="en-US" smtClean="0"/>
              <a:t>Third level</a:t>
            </a:r>
          </a:p>
        </p:txBody>
      </p:sp>
      <p:sp>
        <p:nvSpPr>
          <p:cNvPr id="6" name="Text Placeholder 4"/>
          <p:cNvSpPr>
            <a:spLocks noGrp="1"/>
          </p:cNvSpPr>
          <p:nvPr>
            <p:ph type="body" sz="quarter" idx="13" hasCustomPrompt="1"/>
          </p:nvPr>
        </p:nvSpPr>
        <p:spPr bwMode="gray">
          <a:xfrm>
            <a:off x="342900" y="792428"/>
            <a:ext cx="8440061" cy="410104"/>
          </a:xfrm>
        </p:spPr>
        <p:txBody>
          <a:bodyPr tIns="0">
            <a:normAutofit/>
          </a:bodyPr>
          <a:lstStyle>
            <a:lvl1pPr marL="0" indent="0">
              <a:buNone/>
              <a:defRPr sz="2400">
                <a:solidFill>
                  <a:schemeClr val="bg2"/>
                </a:solidFill>
              </a:defRPr>
            </a:lvl1pPr>
          </a:lstStyle>
          <a:p>
            <a:pPr lvl="0"/>
            <a:r>
              <a:rPr lang="en-US" dirty="0" smtClean="0"/>
              <a:t>Click to edit Master subtitle</a:t>
            </a:r>
          </a:p>
        </p:txBody>
      </p:sp>
    </p:spTree>
    <p:extLst>
      <p:ext uri="{BB962C8B-B14F-4D97-AF65-F5344CB8AC3E}">
        <p14:creationId xmlns:p14="http://schemas.microsoft.com/office/powerpoint/2010/main" val="219834580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Headline">
    <p:spTree>
      <p:nvGrpSpPr>
        <p:cNvPr id="1" name=""/>
        <p:cNvGrpSpPr/>
        <p:nvPr/>
      </p:nvGrpSpPr>
      <p:grpSpPr>
        <a:xfrm>
          <a:off x="0" y="0"/>
          <a:ext cx="0" cy="0"/>
          <a:chOff x="0" y="0"/>
          <a:chExt cx="0" cy="0"/>
        </a:xfrm>
      </p:grpSpPr>
      <p:sp>
        <p:nvSpPr>
          <p:cNvPr id="4" name="Title"/>
          <p:cNvSpPr>
            <a:spLocks noGrp="1"/>
          </p:cNvSpPr>
          <p:nvPr>
            <p:ph type="title"/>
          </p:nvPr>
        </p:nvSpPr>
        <p:spPr>
          <a:xfrm>
            <a:off x="411589" y="457213"/>
            <a:ext cx="8320921" cy="459528"/>
          </a:xfrm>
          <a:noFill/>
          <a:ln w="9525">
            <a:noFill/>
            <a:miter lim="800000"/>
            <a:headEnd/>
            <a:tailEnd/>
          </a:ln>
        </p:spPr>
        <p:txBody>
          <a:bodyPr/>
          <a:lstStyle>
            <a:lvl1pPr algn="l" rtl="0" eaLnBrk="1" fontAlgn="base" hangingPunct="1">
              <a:lnSpc>
                <a:spcPts val="3229"/>
              </a:lnSpc>
              <a:spcBef>
                <a:spcPct val="0"/>
              </a:spcBef>
              <a:spcAft>
                <a:spcPct val="0"/>
              </a:spcAft>
              <a:defRPr lang="en-US" sz="2800" b="0" baseline="0" dirty="0">
                <a:solidFill>
                  <a:schemeClr val="tx1">
                    <a:lumMod val="50000"/>
                    <a:lumOff val="50000"/>
                  </a:schemeClr>
                </a:solidFill>
                <a:latin typeface="IvanBecker"/>
                <a:ea typeface="+mj-ea"/>
                <a:cs typeface="IvanBecker"/>
              </a:defRPr>
            </a:lvl1pPr>
          </a:lstStyle>
          <a:p>
            <a:pPr lvl="0"/>
            <a:endParaRPr lang="en-US" dirty="0"/>
          </a:p>
        </p:txBody>
      </p:sp>
    </p:spTree>
    <p:extLst>
      <p:ext uri="{BB962C8B-B14F-4D97-AF65-F5344CB8AC3E}">
        <p14:creationId xmlns:p14="http://schemas.microsoft.com/office/powerpoint/2010/main" val="265857914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8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6"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068237" y="171450"/>
            <a:ext cx="1499501" cy="331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7657751"/>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800"/>
            </a:lvl1pPr>
          </a:lstStyle>
          <a:p>
            <a:r>
              <a:rPr lang="en-US" dirty="0" smtClean="0"/>
              <a:t>Click to edit Master title style</a:t>
            </a:r>
            <a:endParaRPr lang="en-US" dirty="0"/>
          </a:p>
        </p:txBody>
      </p:sp>
      <p:sp>
        <p:nvSpPr>
          <p:cNvPr id="3" name="Content Placeholder 2"/>
          <p:cNvSpPr>
            <a:spLocks noGrp="1"/>
          </p:cNvSpPr>
          <p:nvPr>
            <p:ph idx="1"/>
          </p:nvPr>
        </p:nvSpPr>
        <p:spPr>
          <a:xfrm>
            <a:off x="457200" y="1392249"/>
            <a:ext cx="8229600" cy="37128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10"/>
          </p:nvPr>
        </p:nvSpPr>
        <p:spPr>
          <a:xfrm>
            <a:off x="471488" y="790575"/>
            <a:ext cx="8078787" cy="471488"/>
          </a:xfrm>
        </p:spPr>
        <p:txBody>
          <a:bodyPr>
            <a:noAutofit/>
          </a:bodyPr>
          <a:lstStyle>
            <a:lvl1pPr marL="0" indent="0">
              <a:buNone/>
              <a:defRPr sz="2200">
                <a:solidFill>
                  <a:schemeClr val="bg2"/>
                </a:solidFill>
              </a:defRPr>
            </a:lvl1pPr>
          </a:lstStyle>
          <a:p>
            <a:pPr lvl="0"/>
            <a:r>
              <a:rPr lang="en-US" dirty="0" smtClean="0"/>
              <a:t>Click to edit Master text styles</a:t>
            </a:r>
          </a:p>
        </p:txBody>
      </p:sp>
    </p:spTree>
    <p:extLst>
      <p:ext uri="{BB962C8B-B14F-4D97-AF65-F5344CB8AC3E}">
        <p14:creationId xmlns:p14="http://schemas.microsoft.com/office/powerpoint/2010/main" val="398854388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620211"/>
            <a:ext cx="7772400" cy="1135063"/>
          </a:xfrm>
        </p:spPr>
        <p:txBody>
          <a:bodyPr anchor="b" anchorCtr="0">
            <a:noAutofit/>
          </a:bodyPr>
          <a:lstStyle>
            <a:lvl1pPr algn="l">
              <a:defRPr sz="24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759965"/>
            <a:ext cx="7772400" cy="1250156"/>
          </a:xfrm>
        </p:spPr>
        <p:txBody>
          <a:bodyPr anchor="t" anchorCtr="0"/>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grpSp>
        <p:nvGrpSpPr>
          <p:cNvPr id="5" name="Group 4"/>
          <p:cNvGrpSpPr/>
          <p:nvPr userDrawn="1"/>
        </p:nvGrpSpPr>
        <p:grpSpPr>
          <a:xfrm>
            <a:off x="0" y="3665271"/>
            <a:ext cx="9144000" cy="2011838"/>
            <a:chOff x="0" y="3665271"/>
            <a:chExt cx="9144000" cy="2011838"/>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665271"/>
              <a:ext cx="9107001" cy="1987379"/>
            </a:xfrm>
            <a:prstGeom prst="rect">
              <a:avLst/>
            </a:prstGeom>
            <a:noFill/>
            <a:ln>
              <a:noFill/>
            </a:ln>
          </p:spPr>
        </p:pic>
        <p:cxnSp>
          <p:nvCxnSpPr>
            <p:cNvPr id="8" name="Straight Connector 7"/>
            <p:cNvCxnSpPr/>
            <p:nvPr userDrawn="1"/>
          </p:nvCxnSpPr>
          <p:spPr>
            <a:xfrm>
              <a:off x="0" y="5677109"/>
              <a:ext cx="9144000" cy="0"/>
            </a:xfrm>
            <a:prstGeom prst="line">
              <a:avLst/>
            </a:prstGeom>
            <a:ln w="76200">
              <a:solidFill>
                <a:schemeClr val="bg2"/>
              </a:solidFill>
              <a:tailEnd type="none"/>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00203454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307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068237" y="171450"/>
            <a:ext cx="1499501" cy="331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51455810"/>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4"/>
          <p:cNvSpPr>
            <a:spLocks noGrp="1"/>
          </p:cNvSpPr>
          <p:nvPr>
            <p:ph type="body" sz="quarter" idx="10"/>
          </p:nvPr>
        </p:nvSpPr>
        <p:spPr>
          <a:xfrm>
            <a:off x="471488" y="790575"/>
            <a:ext cx="8078787" cy="471488"/>
          </a:xfrm>
        </p:spPr>
        <p:txBody>
          <a:bodyPr>
            <a:noAutofit/>
          </a:bodyPr>
          <a:lstStyle>
            <a:lvl1pPr marL="0" indent="0">
              <a:buNone/>
              <a:defRPr sz="2200">
                <a:solidFill>
                  <a:schemeClr val="bg2"/>
                </a:solidFill>
              </a:defRPr>
            </a:lvl1pPr>
          </a:lstStyle>
          <a:p>
            <a:pPr lvl="0"/>
            <a:r>
              <a:rPr lang="en-US" dirty="0" smtClean="0"/>
              <a:t>Click to edit Master text styles</a:t>
            </a:r>
          </a:p>
        </p:txBody>
      </p:sp>
    </p:spTree>
    <p:extLst>
      <p:ext uri="{BB962C8B-B14F-4D97-AF65-F5344CB8AC3E}">
        <p14:creationId xmlns:p14="http://schemas.microsoft.com/office/powerpoint/2010/main" val="1583748345"/>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068237" y="171450"/>
            <a:ext cx="1499501" cy="3317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5171889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grpSp>
        <p:nvGrpSpPr>
          <p:cNvPr id="11" name="Group 10"/>
          <p:cNvGrpSpPr/>
          <p:nvPr userDrawn="1"/>
        </p:nvGrpSpPr>
        <p:grpSpPr>
          <a:xfrm>
            <a:off x="0" y="0"/>
            <a:ext cx="9144000" cy="5715000"/>
            <a:chOff x="0" y="0"/>
            <a:chExt cx="9144000" cy="5715000"/>
          </a:xfrm>
        </p:grpSpPr>
        <p:sp>
          <p:nvSpPr>
            <p:cNvPr id="10" name="Rectangle 9"/>
            <p:cNvSpPr/>
            <p:nvPr userDrawn="1"/>
          </p:nvSpPr>
          <p:spPr>
            <a:xfrm>
              <a:off x="0" y="0"/>
              <a:ext cx="9144000" cy="5715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userDrawn="1"/>
          </p:nvGrpSpPr>
          <p:grpSpPr>
            <a:xfrm>
              <a:off x="0" y="3665271"/>
              <a:ext cx="9144000" cy="2011838"/>
              <a:chOff x="0" y="3665271"/>
              <a:chExt cx="9144000" cy="2011838"/>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665271"/>
                <a:ext cx="9107001" cy="1987379"/>
              </a:xfrm>
              <a:prstGeom prst="rect">
                <a:avLst/>
              </a:prstGeom>
              <a:noFill/>
              <a:ln>
                <a:noFill/>
              </a:ln>
            </p:spPr>
          </p:pic>
          <p:cxnSp>
            <p:nvCxnSpPr>
              <p:cNvPr id="8" name="Straight Connector 7"/>
              <p:cNvCxnSpPr/>
              <p:nvPr userDrawn="1"/>
            </p:nvCxnSpPr>
            <p:spPr>
              <a:xfrm>
                <a:off x="0" y="5677109"/>
                <a:ext cx="9144000" cy="0"/>
              </a:xfrm>
              <a:prstGeom prst="line">
                <a:avLst/>
              </a:prstGeom>
              <a:ln w="76200">
                <a:solidFill>
                  <a:schemeClr val="bg2"/>
                </a:solidFill>
                <a:tailEnd type="none"/>
              </a:ln>
              <a:effectLst/>
            </p:spPr>
            <p:style>
              <a:lnRef idx="2">
                <a:schemeClr val="accent1"/>
              </a:lnRef>
              <a:fillRef idx="0">
                <a:schemeClr val="accent1"/>
              </a:fillRef>
              <a:effectRef idx="1">
                <a:schemeClr val="accent1"/>
              </a:effectRef>
              <a:fontRef idx="minor">
                <a:schemeClr val="tx1"/>
              </a:fontRef>
            </p:style>
          </p:cxnSp>
        </p:grpSp>
        <p:pic>
          <p:nvPicPr>
            <p:cNvPr id="9" name="Picture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508990" y="1610432"/>
              <a:ext cx="6150825" cy="2322527"/>
            </a:xfrm>
            <a:prstGeom prst="rect">
              <a:avLst/>
            </a:prstGeom>
          </p:spPr>
        </p:pic>
      </p:grpSp>
    </p:spTree>
    <p:extLst>
      <p:ext uri="{BB962C8B-B14F-4D97-AF65-F5344CB8AC3E}">
        <p14:creationId xmlns:p14="http://schemas.microsoft.com/office/powerpoint/2010/main" val="1383623464"/>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41164866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TextBox 11"/>
          <p:cNvSpPr txBox="1"/>
          <p:nvPr userDrawn="1"/>
        </p:nvSpPr>
        <p:spPr>
          <a:xfrm>
            <a:off x="569913" y="5468194"/>
            <a:ext cx="1999688" cy="76944"/>
          </a:xfrm>
          <a:prstGeom prst="rect">
            <a:avLst/>
          </a:prstGeom>
          <a:noFill/>
        </p:spPr>
        <p:txBody>
          <a:bodyPr wrap="square" lIns="0" tIns="0" rIns="0" bIns="0" rtlCol="0">
            <a:spAutoFit/>
          </a:bodyPr>
          <a:lstStyle/>
          <a:p>
            <a:r>
              <a:rPr lang="en-US" sz="500" dirty="0" smtClean="0">
                <a:solidFill>
                  <a:schemeClr val="bg1">
                    <a:lumMod val="50000"/>
                  </a:schemeClr>
                </a:solidFill>
              </a:rPr>
              <a:t>|  ©2014, Palo Alto Networks. Confidential and Proprietary.</a:t>
            </a:r>
            <a:endParaRPr lang="en-US" sz="500" dirty="0" smtClean="0">
              <a:solidFill>
                <a:schemeClr val="bg1">
                  <a:lumMod val="50000"/>
                </a:schemeClr>
              </a:solidFill>
              <a:latin typeface="Arial" pitchFamily="34" charset="0"/>
              <a:cs typeface="Arial" pitchFamily="34" charset="0"/>
            </a:endParaRPr>
          </a:p>
        </p:txBody>
      </p:sp>
      <p:sp>
        <p:nvSpPr>
          <p:cNvPr id="13" name="TextBox 12"/>
          <p:cNvSpPr txBox="1"/>
          <p:nvPr userDrawn="1"/>
        </p:nvSpPr>
        <p:spPr>
          <a:xfrm>
            <a:off x="297180" y="5468194"/>
            <a:ext cx="228600" cy="76944"/>
          </a:xfrm>
          <a:prstGeom prst="rect">
            <a:avLst/>
          </a:prstGeom>
          <a:noFill/>
        </p:spPr>
        <p:txBody>
          <a:bodyPr wrap="square" lIns="0" tIns="0" rIns="0" bIns="0" rtlCol="0">
            <a:spAutoFit/>
          </a:bodyPr>
          <a:lstStyle/>
          <a:p>
            <a:pPr algn="r"/>
            <a:fld id="{EBEAA592-4728-4812-9904-A8F5DDC07B03}" type="slidenum">
              <a:rPr lang="en-US" sz="500" smtClean="0">
                <a:solidFill>
                  <a:schemeClr val="tx1">
                    <a:lumMod val="65000"/>
                    <a:lumOff val="35000"/>
                  </a:schemeClr>
                </a:solidFill>
                <a:latin typeface="Arial" pitchFamily="34" charset="0"/>
                <a:cs typeface="Arial" pitchFamily="34" charset="0"/>
              </a:rPr>
              <a:pPr algn="r"/>
              <a:t>‹N°›</a:t>
            </a:fld>
            <a:endParaRPr lang="en-US" sz="500" dirty="0" smtClean="0">
              <a:solidFill>
                <a:schemeClr val="tx1">
                  <a:lumMod val="65000"/>
                  <a:lumOff val="35000"/>
                </a:schemeClr>
              </a:solidFill>
              <a:latin typeface="Arial" pitchFamily="34" charset="0"/>
              <a:cs typeface="Arial" pitchFamily="34" charset="0"/>
            </a:endParaRPr>
          </a:p>
        </p:txBody>
      </p:sp>
      <p:sp>
        <p:nvSpPr>
          <p:cNvPr id="2" name="Title Placeholder 1"/>
          <p:cNvSpPr>
            <a:spLocks noGrp="1"/>
          </p:cNvSpPr>
          <p:nvPr>
            <p:ph type="title"/>
          </p:nvPr>
        </p:nvSpPr>
        <p:spPr>
          <a:xfrm>
            <a:off x="457200" y="16286"/>
            <a:ext cx="8536132" cy="709335"/>
          </a:xfrm>
          <a:prstGeom prst="rect">
            <a:avLst/>
          </a:prstGeom>
        </p:spPr>
        <p:txBody>
          <a:bodyPr vert="horz" lIns="0" tIns="0" rIns="0" bIns="0" rtlCol="0" anchor="b"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008791"/>
            <a:ext cx="8229600" cy="4096346"/>
          </a:xfrm>
          <a:prstGeom prst="rect">
            <a:avLst/>
          </a:prstGeom>
        </p:spPr>
        <p:txBody>
          <a:bodyPr vert="horz" lIns="0" tIns="0" rIns="0" bIns="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grpSp>
        <p:nvGrpSpPr>
          <p:cNvPr id="5" name="Group 4"/>
          <p:cNvGrpSpPr/>
          <p:nvPr userDrawn="1"/>
        </p:nvGrpSpPr>
        <p:grpSpPr>
          <a:xfrm>
            <a:off x="0" y="5055177"/>
            <a:ext cx="9144000" cy="621932"/>
            <a:chOff x="0" y="5055177"/>
            <a:chExt cx="9144000" cy="621932"/>
          </a:xfrm>
        </p:grpSpPr>
        <p:pic>
          <p:nvPicPr>
            <p:cNvPr id="7" name="Picture 6"/>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7122969" y="5055177"/>
              <a:ext cx="1561725" cy="407783"/>
            </a:xfrm>
            <a:prstGeom prst="rect">
              <a:avLst/>
            </a:prstGeom>
          </p:spPr>
        </p:pic>
        <p:cxnSp>
          <p:nvCxnSpPr>
            <p:cNvPr id="8" name="Straight Connector 7"/>
            <p:cNvCxnSpPr/>
            <p:nvPr userDrawn="1"/>
          </p:nvCxnSpPr>
          <p:spPr>
            <a:xfrm>
              <a:off x="0" y="5677109"/>
              <a:ext cx="9144000" cy="0"/>
            </a:xfrm>
            <a:prstGeom prst="line">
              <a:avLst/>
            </a:prstGeom>
            <a:ln w="76200">
              <a:solidFill>
                <a:schemeClr val="bg2"/>
              </a:solidFill>
              <a:tailEnd type="none"/>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5819855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4" r:id="rId5"/>
    <p:sldLayoutId id="2147483661" r:id="rId6"/>
    <p:sldLayoutId id="2147483655" r:id="rId7"/>
    <p:sldLayoutId id="2147483659" r:id="rId8"/>
    <p:sldLayoutId id="2147483658" r:id="rId9"/>
    <p:sldLayoutId id="2147483652" r:id="rId10"/>
    <p:sldLayoutId id="2147483653" r:id="rId11"/>
    <p:sldLayoutId id="2147483662" r:id="rId12"/>
    <p:sldLayoutId id="2147483663" r:id="rId13"/>
    <p:sldLayoutId id="2147483664" r:id="rId14"/>
  </p:sldLayoutIdLst>
  <p:transition>
    <p:fade/>
  </p:transition>
  <p:timing>
    <p:tnLst>
      <p:par>
        <p:cTn id="1" dur="indefinite" restart="never" nodeType="tmRoot"/>
      </p:par>
    </p:tnLst>
  </p:timing>
  <p:txStyles>
    <p:titleStyle>
      <a:lvl1pPr algn="l" defTabSz="914400" rtl="0" eaLnBrk="1" latinLnBrk="0" hangingPunct="1">
        <a:spcBef>
          <a:spcPct val="0"/>
        </a:spcBef>
        <a:buNone/>
        <a:defRPr lang="en-US" sz="2800" b="0" kern="1200" cap="none" baseline="0" dirty="0">
          <a:solidFill>
            <a:schemeClr val="tx2"/>
          </a:solidFill>
          <a:latin typeface="Arial"/>
          <a:ea typeface="+mj-ea"/>
          <a:cs typeface="Arial"/>
        </a:defRPr>
      </a:lvl1pPr>
    </p:titleStyle>
    <p:bodyStyle>
      <a:lvl1pPr marL="231775" indent="-231775" algn="l" defTabSz="914400" rtl="0" eaLnBrk="1" latinLnBrk="0" hangingPunct="1">
        <a:spcBef>
          <a:spcPts val="1500"/>
        </a:spcBef>
        <a:spcAft>
          <a:spcPts val="100"/>
        </a:spcAft>
        <a:buClr>
          <a:schemeClr val="tx2"/>
        </a:buClr>
        <a:buSzPct val="90000"/>
        <a:buFont typeface="Wingdings" panose="05000000000000000000" pitchFamily="2" charset="2"/>
        <a:buChar char="§"/>
        <a:defRPr sz="1800" kern="1200">
          <a:solidFill>
            <a:schemeClr val="tx1"/>
          </a:solidFill>
          <a:latin typeface="+mn-lt"/>
          <a:ea typeface="+mn-ea"/>
          <a:cs typeface="+mn-cs"/>
        </a:defRPr>
      </a:lvl1pPr>
      <a:lvl2pPr marL="628650" indent="-227013" algn="l" defTabSz="914400" rtl="0" eaLnBrk="1" latinLnBrk="0" hangingPunct="1">
        <a:spcBef>
          <a:spcPts val="200"/>
        </a:spcBef>
        <a:spcAft>
          <a:spcPts val="300"/>
        </a:spcAft>
        <a:buClrTx/>
        <a:buSzPct val="90000"/>
        <a:buFont typeface="Arial" panose="020B0604020202020204" pitchFamily="34" charset="0"/>
        <a:buChar char="–"/>
        <a:tabLst/>
        <a:defRPr sz="1600" kern="1200">
          <a:solidFill>
            <a:schemeClr val="tx1"/>
          </a:solidFill>
          <a:latin typeface="+mn-lt"/>
          <a:ea typeface="+mn-ea"/>
          <a:cs typeface="+mn-cs"/>
        </a:defRPr>
      </a:lvl2pPr>
      <a:lvl3pPr marL="974725" indent="-228600" algn="l" defTabSz="914400" rtl="0" eaLnBrk="1" latinLnBrk="0" hangingPunct="1">
        <a:spcBef>
          <a:spcPts val="0"/>
        </a:spcBef>
        <a:buClrTx/>
        <a:buSzPct val="90000"/>
        <a:buFont typeface="Arial" panose="020B0604020202020204" pitchFamily="34" charset="0"/>
        <a:buChar char="–"/>
        <a:defRPr sz="1400" kern="1200">
          <a:solidFill>
            <a:schemeClr val="tx1"/>
          </a:solidFill>
          <a:latin typeface="+mn-lt"/>
          <a:ea typeface="+mn-ea"/>
          <a:cs typeface="+mn-cs"/>
        </a:defRPr>
      </a:lvl3pPr>
      <a:lvl4pPr marL="1255712" indent="-228600" algn="l" defTabSz="914400" rtl="0" eaLnBrk="1" latinLnBrk="0" hangingPunct="1">
        <a:spcBef>
          <a:spcPts val="0"/>
        </a:spcBef>
        <a:buClrTx/>
        <a:buSzPct val="90000"/>
        <a:buFont typeface="Arial" panose="020B0604020202020204" pitchFamily="34" charset="0"/>
        <a:buChar char="–"/>
        <a:defRPr sz="1100" kern="1200">
          <a:solidFill>
            <a:schemeClr val="tx1"/>
          </a:solidFill>
          <a:latin typeface="+mn-lt"/>
          <a:ea typeface="+mn-ea"/>
          <a:cs typeface="+mn-cs"/>
        </a:defRPr>
      </a:lvl4pPr>
      <a:lvl5pPr marL="1544638" indent="-228600" algn="l" defTabSz="914400" rtl="0" eaLnBrk="1" latinLnBrk="0" hangingPunct="1">
        <a:spcBef>
          <a:spcPts val="0"/>
        </a:spcBef>
        <a:buClrTx/>
        <a:buSzPct val="90000"/>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56.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11.png"/><Relationship Id="rId11" Type="http://schemas.openxmlformats.org/officeDocument/2006/relationships/image" Target="../media/image55.png"/><Relationship Id="rId5" Type="http://schemas.openxmlformats.org/officeDocument/2006/relationships/image" Target="../media/image10.png"/><Relationship Id="rId10" Type="http://schemas.openxmlformats.org/officeDocument/2006/relationships/image" Target="../media/image54.png"/><Relationship Id="rId4" Type="http://schemas.openxmlformats.org/officeDocument/2006/relationships/image" Target="../media/image9.png"/><Relationship Id="rId9" Type="http://schemas.openxmlformats.org/officeDocument/2006/relationships/image" Target="../media/image14.png"/></Relationships>
</file>

<file path=ppt/slides/_rels/slide12.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wmf"/><Relationship Id="rId14" Type="http://schemas.openxmlformats.org/officeDocument/2006/relationships/image" Target="../media/image46.png"/></Relationships>
</file>

<file path=ppt/slides/_rels/slide1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59.png"/><Relationship Id="rId5" Type="http://schemas.microsoft.com/office/2007/relationships/hdphoto" Target="../media/hdphoto1.wdp"/><Relationship Id="rId4" Type="http://schemas.openxmlformats.org/officeDocument/2006/relationships/image" Target="../media/image58.png"/></Relationships>
</file>

<file path=ppt/slides/_rels/slide1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4.xml"/><Relationship Id="rId4" Type="http://schemas.openxmlformats.org/officeDocument/2006/relationships/image" Target="../media/image6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chart" Target="../charts/chart2.xml"/><Relationship Id="rId4" Type="http://schemas.openxmlformats.org/officeDocument/2006/relationships/chart" Target="../charts/chart1.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 Id="rId6" Type="http://schemas.openxmlformats.org/officeDocument/2006/relationships/image" Target="../media/image21.png"/><Relationship Id="rId5" Type="http://schemas.openxmlformats.org/officeDocument/2006/relationships/image" Target="../media/image20.emf"/><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pn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image" Target="../media/image44.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38.png"/><Relationship Id="rId11" Type="http://schemas.openxmlformats.org/officeDocument/2006/relationships/image" Target="../media/image43.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wmf"/><Relationship Id="rId14" Type="http://schemas.openxmlformats.org/officeDocument/2006/relationships/image" Target="../media/image46.png"/></Relationships>
</file>

<file path=ppt/slides/_rels/slide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 Id="rId9" Type="http://schemas.openxmlformats.org/officeDocument/2006/relationships/image" Target="../media/image5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Palo Alto Networks</a:t>
            </a:r>
            <a:endParaRPr lang="en-US" dirty="0"/>
          </a:p>
        </p:txBody>
      </p:sp>
      <p:sp>
        <p:nvSpPr>
          <p:cNvPr id="3" name="Subtitle 2"/>
          <p:cNvSpPr>
            <a:spLocks noGrp="1"/>
          </p:cNvSpPr>
          <p:nvPr>
            <p:ph type="subTitle" idx="1"/>
          </p:nvPr>
        </p:nvSpPr>
        <p:spPr/>
        <p:txBody>
          <a:bodyPr/>
          <a:lstStyle/>
          <a:p>
            <a:r>
              <a:rPr lang="fr-FR" dirty="0"/>
              <a:t>Briser La Chaine De Frappe  </a:t>
            </a:r>
          </a:p>
          <a:p>
            <a:r>
              <a:rPr lang="fr-FR" dirty="0"/>
              <a:t>Des Cyber-Attaques </a:t>
            </a:r>
            <a:endParaRPr lang="en-US" dirty="0"/>
          </a:p>
        </p:txBody>
      </p:sp>
      <p:pic>
        <p:nvPicPr>
          <p:cNvPr id="2056"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975" y="176213"/>
            <a:ext cx="3238500" cy="904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23756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5480" y="-174214"/>
            <a:ext cx="8536132" cy="709335"/>
          </a:xfrm>
        </p:spPr>
        <p:txBody>
          <a:bodyPr/>
          <a:lstStyle/>
          <a:p>
            <a:r>
              <a:rPr lang="en-US" sz="2400" dirty="0" smtClean="0"/>
              <a:t>La </a:t>
            </a:r>
            <a:r>
              <a:rPr lang="en-US" sz="2400" dirty="0" err="1" smtClean="0"/>
              <a:t>necessité</a:t>
            </a:r>
            <a:r>
              <a:rPr lang="en-US" sz="2400" dirty="0" smtClean="0"/>
              <a:t> </a:t>
            </a:r>
            <a:r>
              <a:rPr lang="en-US" sz="2400" dirty="0" err="1" smtClean="0"/>
              <a:t>d’une</a:t>
            </a:r>
            <a:r>
              <a:rPr lang="en-US" sz="2400" dirty="0" smtClean="0"/>
              <a:t> nouvelle </a:t>
            </a:r>
            <a:r>
              <a:rPr lang="en-US" sz="2400" dirty="0" err="1" smtClean="0"/>
              <a:t>approche</a:t>
            </a:r>
            <a:endParaRPr lang="en-US" sz="2400" dirty="0"/>
          </a:p>
        </p:txBody>
      </p:sp>
      <p:sp>
        <p:nvSpPr>
          <p:cNvPr id="21" name="Rounded Rectangle 20"/>
          <p:cNvSpPr/>
          <p:nvPr/>
        </p:nvSpPr>
        <p:spPr bwMode="gray">
          <a:xfrm>
            <a:off x="448349" y="3611816"/>
            <a:ext cx="8103636" cy="1159564"/>
          </a:xfrm>
          <a:prstGeom prst="roundRect">
            <a:avLst>
              <a:gd name="adj" fmla="val 0"/>
            </a:avLst>
          </a:prstGeom>
          <a:no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err="1" smtClean="0">
                <a:ln>
                  <a:noFill/>
                </a:ln>
                <a:solidFill>
                  <a:srgbClr val="95A73A"/>
                </a:solidFill>
                <a:effectLst/>
                <a:uLnTx/>
                <a:uFillTx/>
                <a:latin typeface="Arial" pitchFamily="34" charset="0"/>
                <a:ea typeface="+mn-ea"/>
                <a:cs typeface="Arial" pitchFamily="34" charset="0"/>
              </a:rPr>
              <a:t>Besoin</a:t>
            </a:r>
            <a:r>
              <a:rPr kumimoji="0" lang="en-US" sz="2800" b="0" i="0" u="none" strike="noStrike" kern="0" cap="none" spc="0" normalizeH="0" baseline="0" noProof="0" dirty="0" smtClean="0">
                <a:ln>
                  <a:noFill/>
                </a:ln>
                <a:solidFill>
                  <a:srgbClr val="95A73A"/>
                </a:solidFill>
                <a:effectLst/>
                <a:uLnTx/>
                <a:uFillTx/>
                <a:latin typeface="Arial" pitchFamily="34" charset="0"/>
                <a:ea typeface="+mn-ea"/>
                <a:cs typeface="Arial" pitchFamily="34" charset="0"/>
              </a:rPr>
              <a:t> de</a:t>
            </a:r>
            <a:r>
              <a:rPr kumimoji="0" lang="en-US" sz="2800" b="0" i="0" u="none" strike="noStrike" kern="0" cap="none" spc="0" normalizeH="0" noProof="0" dirty="0" smtClean="0">
                <a:ln>
                  <a:noFill/>
                </a:ln>
                <a:solidFill>
                  <a:srgbClr val="95A73A"/>
                </a:solidFill>
                <a:effectLst/>
                <a:uLnTx/>
                <a:uFillTx/>
                <a:latin typeface="Arial" pitchFamily="34" charset="0"/>
                <a:ea typeface="+mn-ea"/>
                <a:cs typeface="Arial" pitchFamily="34" charset="0"/>
              </a:rPr>
              <a:t> </a:t>
            </a:r>
            <a:r>
              <a:rPr kumimoji="0" lang="en-US" sz="2800" b="0" i="0" u="none" strike="noStrike" kern="0" cap="none" spc="0" normalizeH="0" noProof="0" dirty="0" err="1" smtClean="0">
                <a:ln>
                  <a:noFill/>
                </a:ln>
                <a:solidFill>
                  <a:srgbClr val="95A73A"/>
                </a:solidFill>
                <a:effectLst/>
                <a:uLnTx/>
                <a:uFillTx/>
                <a:latin typeface="Arial" pitchFamily="34" charset="0"/>
                <a:ea typeface="+mn-ea"/>
                <a:cs typeface="Arial" pitchFamily="34" charset="0"/>
              </a:rPr>
              <a:t>fonctions</a:t>
            </a:r>
            <a:r>
              <a:rPr kumimoji="0" lang="en-US" sz="2800" b="0" i="0" u="none" strike="noStrike" kern="0" cap="none" spc="0" normalizeH="0" baseline="0" noProof="0" dirty="0" smtClean="0">
                <a:ln>
                  <a:noFill/>
                </a:ln>
                <a:solidFill>
                  <a:srgbClr val="95A73A"/>
                </a:solidFill>
                <a:effectLst/>
                <a:uLnTx/>
                <a:uFillTx/>
                <a:latin typeface="Arial" pitchFamily="34" charset="0"/>
                <a:ea typeface="+mn-ea"/>
                <a:cs typeface="Arial" pitchFamily="34" charset="0"/>
              </a:rPr>
              <a:t> nouvelle </a:t>
            </a:r>
            <a:r>
              <a:rPr kumimoji="0" lang="en-US" sz="2800" b="0" i="0" u="none" strike="noStrike" kern="0" cap="none" spc="0" normalizeH="0" baseline="0" noProof="0" dirty="0" err="1" smtClean="0">
                <a:ln>
                  <a:noFill/>
                </a:ln>
                <a:solidFill>
                  <a:srgbClr val="95A73A"/>
                </a:solidFill>
                <a:effectLst/>
                <a:uLnTx/>
                <a:uFillTx/>
                <a:latin typeface="Arial" pitchFamily="34" charset="0"/>
                <a:ea typeface="+mn-ea"/>
                <a:cs typeface="Arial" pitchFamily="34" charset="0"/>
              </a:rPr>
              <a:t>génération</a:t>
            </a:r>
            <a:r>
              <a:rPr kumimoji="0" lang="en-US" sz="2800" b="0" i="0" u="none" strike="noStrike" kern="0" cap="none" spc="0" normalizeH="0" baseline="0" noProof="0" dirty="0" smtClean="0">
                <a:ln>
                  <a:noFill/>
                </a:ln>
                <a:solidFill>
                  <a:srgbClr val="95A73A"/>
                </a:solidFill>
                <a:effectLst/>
                <a:uLnTx/>
                <a:uFillTx/>
                <a:latin typeface="Arial" pitchFamily="34" charset="0"/>
                <a:ea typeface="+mn-ea"/>
                <a:cs typeface="Arial" pitchFamily="34" charset="0"/>
              </a:rPr>
              <a:t> </a:t>
            </a:r>
            <a:r>
              <a:rPr kumimoji="0" lang="en-US" sz="2800" b="0" i="0" u="none" strike="noStrike" kern="0" cap="none" spc="0" normalizeH="0" baseline="0" noProof="0" dirty="0" err="1" smtClean="0">
                <a:ln>
                  <a:noFill/>
                </a:ln>
                <a:solidFill>
                  <a:srgbClr val="95A73A"/>
                </a:solidFill>
                <a:effectLst/>
                <a:uLnTx/>
                <a:uFillTx/>
                <a:latin typeface="Arial" pitchFamily="34" charset="0"/>
                <a:ea typeface="+mn-ea"/>
                <a:cs typeface="Arial" pitchFamily="34" charset="0"/>
              </a:rPr>
              <a:t>dans</a:t>
            </a:r>
            <a:r>
              <a:rPr kumimoji="0" lang="en-US" sz="2800" b="0" i="0" u="none" strike="noStrike" kern="0" cap="none" spc="0" normalizeH="0" baseline="0" noProof="0" dirty="0" smtClean="0">
                <a:ln>
                  <a:noFill/>
                </a:ln>
                <a:solidFill>
                  <a:srgbClr val="95A73A"/>
                </a:solidFill>
                <a:effectLst/>
                <a:uLnTx/>
                <a:uFillTx/>
                <a:latin typeface="Arial" pitchFamily="34" charset="0"/>
                <a:ea typeface="+mn-ea"/>
                <a:cs typeface="Arial" pitchFamily="34" charset="0"/>
              </a:rPr>
              <a:t> le </a:t>
            </a:r>
            <a:r>
              <a:rPr kumimoji="0" lang="en-US" sz="2800" b="1" i="0" u="none" strike="noStrike" kern="0" cap="none" spc="0" normalizeH="0" baseline="0" noProof="0" dirty="0" err="1" smtClean="0">
                <a:ln>
                  <a:noFill/>
                </a:ln>
                <a:solidFill>
                  <a:srgbClr val="95A73A"/>
                </a:solidFill>
                <a:effectLst/>
                <a:uLnTx/>
                <a:uFillTx/>
                <a:latin typeface="Arial" pitchFamily="34" charset="0"/>
                <a:ea typeface="+mn-ea"/>
                <a:cs typeface="Arial" pitchFamily="34" charset="0"/>
              </a:rPr>
              <a:t>réseau</a:t>
            </a:r>
            <a:r>
              <a:rPr kumimoji="0" lang="en-US" sz="2800" b="0" i="0" u="none" strike="noStrike" kern="0" cap="none" spc="0" normalizeH="0" baseline="0" noProof="0" dirty="0" smtClean="0">
                <a:ln>
                  <a:noFill/>
                </a:ln>
                <a:solidFill>
                  <a:srgbClr val="95A73A"/>
                </a:solidFill>
                <a:effectLst/>
                <a:uLnTx/>
                <a:uFillTx/>
                <a:latin typeface="Arial" pitchFamily="34" charset="0"/>
                <a:ea typeface="+mn-ea"/>
                <a:cs typeface="Arial" pitchFamily="34" charset="0"/>
              </a:rPr>
              <a:t>, sur le </a:t>
            </a:r>
            <a:r>
              <a:rPr kumimoji="0" lang="en-US" sz="2800" b="1" i="0" u="none" strike="noStrike" kern="0" cap="none" spc="0" normalizeH="0" baseline="0" noProof="0" dirty="0" smtClean="0">
                <a:ln>
                  <a:noFill/>
                </a:ln>
                <a:solidFill>
                  <a:srgbClr val="95A73A"/>
                </a:solidFill>
                <a:effectLst/>
                <a:uLnTx/>
                <a:uFillTx/>
                <a:latin typeface="Arial" pitchFamily="34" charset="0"/>
                <a:ea typeface="+mn-ea"/>
                <a:cs typeface="Arial" pitchFamily="34" charset="0"/>
              </a:rPr>
              <a:t>poste clie</a:t>
            </a:r>
            <a:r>
              <a:rPr kumimoji="0" lang="en-US" sz="2800" b="0" i="0" u="none" strike="noStrike" kern="0" cap="none" spc="0" normalizeH="0" baseline="0" noProof="0" dirty="0" smtClean="0">
                <a:ln>
                  <a:noFill/>
                </a:ln>
                <a:solidFill>
                  <a:srgbClr val="95A73A"/>
                </a:solidFill>
                <a:effectLst/>
                <a:uLnTx/>
                <a:uFillTx/>
                <a:latin typeface="Arial" pitchFamily="34" charset="0"/>
                <a:ea typeface="+mn-ea"/>
                <a:cs typeface="Arial" pitchFamily="34" charset="0"/>
              </a:rPr>
              <a:t>nt et de </a:t>
            </a:r>
            <a:r>
              <a:rPr kumimoji="0" lang="en-US" sz="2800" b="1" i="0" u="none" strike="noStrike" kern="0" cap="none" spc="0" normalizeH="0" baseline="0" noProof="0" dirty="0" err="1" smtClean="0">
                <a:ln>
                  <a:noFill/>
                </a:ln>
                <a:solidFill>
                  <a:srgbClr val="95A73A"/>
                </a:solidFill>
                <a:effectLst/>
                <a:uLnTx/>
                <a:uFillTx/>
                <a:latin typeface="Arial" pitchFamily="34" charset="0"/>
                <a:ea typeface="+mn-ea"/>
                <a:cs typeface="Arial" pitchFamily="34" charset="0"/>
              </a:rPr>
              <a:t>renseignement</a:t>
            </a:r>
            <a:r>
              <a:rPr kumimoji="0" lang="en-US" sz="2800" b="1" i="0" u="none" strike="noStrike" kern="0" cap="none" spc="0" normalizeH="0" baseline="0" noProof="0" dirty="0" smtClean="0">
                <a:ln>
                  <a:noFill/>
                </a:ln>
                <a:solidFill>
                  <a:srgbClr val="95A73A"/>
                </a:solidFill>
                <a:effectLst/>
                <a:uLnTx/>
                <a:uFillTx/>
                <a:latin typeface="Arial" pitchFamily="34" charset="0"/>
                <a:ea typeface="+mn-ea"/>
                <a:cs typeface="Arial" pitchFamily="34" charset="0"/>
              </a:rPr>
              <a:t> cloud sur les menaces</a:t>
            </a:r>
          </a:p>
        </p:txBody>
      </p:sp>
      <p:grpSp>
        <p:nvGrpSpPr>
          <p:cNvPr id="22" name="Group 21"/>
          <p:cNvGrpSpPr/>
          <p:nvPr/>
        </p:nvGrpSpPr>
        <p:grpSpPr bwMode="gray">
          <a:xfrm>
            <a:off x="445490" y="1126741"/>
            <a:ext cx="8165125" cy="427894"/>
            <a:chOff x="416172" y="1009508"/>
            <a:chExt cx="8165125" cy="427894"/>
          </a:xfrm>
        </p:grpSpPr>
        <p:sp>
          <p:nvSpPr>
            <p:cNvPr id="23" name="Round Same Side Corner Rectangle 22"/>
            <p:cNvSpPr/>
            <p:nvPr/>
          </p:nvSpPr>
          <p:spPr bwMode="gray">
            <a:xfrm rot="16200000">
              <a:off x="4284788" y="-2859108"/>
              <a:ext cx="427894" cy="8165125"/>
            </a:xfrm>
            <a:prstGeom prst="round2SameRect">
              <a:avLst>
                <a:gd name="adj1" fmla="val 49014"/>
                <a:gd name="adj2" fmla="val 0"/>
              </a:avLst>
            </a:prstGeom>
            <a:solidFill>
              <a:srgbClr val="FFFFFF">
                <a:lumMod val="9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Arial"/>
                <a:ea typeface="+mn-ea"/>
                <a:cs typeface="+mn-cs"/>
              </a:endParaRPr>
            </a:p>
          </p:txBody>
        </p:sp>
        <p:sp>
          <p:nvSpPr>
            <p:cNvPr id="24" name="Oval 23"/>
            <p:cNvSpPr/>
            <p:nvPr/>
          </p:nvSpPr>
          <p:spPr bwMode="gray">
            <a:xfrm>
              <a:off x="508433" y="1093389"/>
              <a:ext cx="260131" cy="260131"/>
            </a:xfrm>
            <a:prstGeom prst="ellipse">
              <a:avLst/>
            </a:prstGeom>
            <a:solidFill>
              <a:srgbClr val="CE410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FFFF"/>
                  </a:solidFill>
                  <a:effectLst/>
                  <a:uLnTx/>
                  <a:uFillTx/>
                  <a:latin typeface="Arial"/>
                  <a:ea typeface="+mn-ea"/>
                  <a:cs typeface="+mn-cs"/>
                </a:rPr>
                <a:t>1</a:t>
              </a:r>
            </a:p>
          </p:txBody>
        </p:sp>
        <p:sp>
          <p:nvSpPr>
            <p:cNvPr id="25" name="Content Placeholder 35"/>
            <p:cNvSpPr txBox="1">
              <a:spLocks/>
            </p:cNvSpPr>
            <p:nvPr/>
          </p:nvSpPr>
          <p:spPr bwMode="gray">
            <a:xfrm>
              <a:off x="901658" y="1100344"/>
              <a:ext cx="6498524" cy="246221"/>
            </a:xfrm>
            <a:prstGeom prst="rect">
              <a:avLst/>
            </a:prstGeom>
          </p:spPr>
          <p:txBody>
            <a:bodyPr vert="horz" wrap="square" lIns="0" tIns="0" rIns="0" bIns="0" rtlCol="0" anchor="ctr" anchorCtr="0">
              <a:spAutoFit/>
            </a:bodyPr>
            <a:lstStyle>
              <a:lvl1pPr marL="231775" indent="-231775" algn="l" defTabSz="914400" rtl="0" eaLnBrk="1" latinLnBrk="0" hangingPunct="1">
                <a:spcBef>
                  <a:spcPts val="1400"/>
                </a:spcBef>
                <a:buClr>
                  <a:schemeClr val="accent1"/>
                </a:buClr>
                <a:buSzPct val="90000"/>
                <a:buFont typeface="Wingdings" panose="05000000000000000000" pitchFamily="2" charset="2"/>
                <a:buChar char="§"/>
                <a:defRPr sz="1800" kern="1200">
                  <a:solidFill>
                    <a:schemeClr val="tx1"/>
                  </a:solidFill>
                  <a:latin typeface="+mn-lt"/>
                  <a:ea typeface="+mn-ea"/>
                  <a:cs typeface="+mn-cs"/>
                </a:defRPr>
              </a:lvl1pPr>
              <a:lvl2pPr marL="569913" indent="-168275" algn="l" defTabSz="914400" rtl="0" eaLnBrk="1" latinLnBrk="0" hangingPunct="1">
                <a:spcBef>
                  <a:spcPts val="300"/>
                </a:spcBef>
                <a:buClr>
                  <a:schemeClr val="accent1"/>
                </a:buClr>
                <a:buSzPct val="90000"/>
                <a:buFont typeface="Wingdings" panose="05000000000000000000" pitchFamily="2" charset="2"/>
                <a:buChar char="§"/>
                <a:defRPr sz="1600" kern="1200">
                  <a:solidFill>
                    <a:schemeClr val="tx1"/>
                  </a:solidFill>
                  <a:latin typeface="+mn-lt"/>
                  <a:ea typeface="+mn-ea"/>
                  <a:cs typeface="+mn-cs"/>
                </a:defRPr>
              </a:lvl2pPr>
              <a:lvl3pPr marL="858838" indent="-112713" algn="l" defTabSz="914400" rtl="0" eaLnBrk="1" latinLnBrk="0" hangingPunct="1">
                <a:spcBef>
                  <a:spcPts val="0"/>
                </a:spcBef>
                <a:buClr>
                  <a:schemeClr val="accent1"/>
                </a:buClr>
                <a:buSzPct val="90000"/>
                <a:buFont typeface="Wingdings" panose="05000000000000000000" pitchFamily="2" charset="2"/>
                <a:buChar char="§"/>
                <a:defRPr sz="1200" kern="1200">
                  <a:solidFill>
                    <a:schemeClr val="tx1"/>
                  </a:solidFill>
                  <a:latin typeface="+mn-lt"/>
                  <a:ea typeface="+mn-ea"/>
                  <a:cs typeface="+mn-cs"/>
                </a:defRPr>
              </a:lvl3pPr>
              <a:lvl4pPr marL="1146175" indent="-119063" algn="l" defTabSz="914400" rtl="0" eaLnBrk="1" latinLnBrk="0" hangingPunct="1">
                <a:spcBef>
                  <a:spcPts val="0"/>
                </a:spcBef>
                <a:buClr>
                  <a:schemeClr val="accent1"/>
                </a:buClr>
                <a:buSzPct val="90000"/>
                <a:buFont typeface="Wingdings" panose="05000000000000000000" pitchFamily="2" charset="2"/>
                <a:buChar char="§"/>
                <a:defRPr sz="1100" kern="1200">
                  <a:solidFill>
                    <a:schemeClr val="tx1"/>
                  </a:solidFill>
                  <a:latin typeface="+mn-lt"/>
                  <a:ea typeface="+mn-ea"/>
                  <a:cs typeface="+mn-cs"/>
                </a:defRPr>
              </a:lvl4pPr>
              <a:lvl5pPr marL="1484313" indent="-168275" algn="l" defTabSz="914400" rtl="0" eaLnBrk="1" latinLnBrk="0" hangingPunct="1">
                <a:spcBef>
                  <a:spcPts val="0"/>
                </a:spcBef>
                <a:buClr>
                  <a:schemeClr val="accent1"/>
                </a:buClr>
                <a:buSzPct val="90000"/>
                <a:buFont typeface="Wingdings" panose="05000000000000000000" pitchFamily="2" charset="2"/>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400"/>
                </a:spcBef>
                <a:spcAft>
                  <a:spcPts val="0"/>
                </a:spcAft>
                <a:buClr>
                  <a:srgbClr val="4F91AB"/>
                </a:buClr>
                <a:buSzPct val="90000"/>
                <a:buFont typeface="Wingdings" panose="05000000000000000000" pitchFamily="2" charset="2"/>
                <a:buNone/>
                <a:tabLst/>
                <a:defRPr/>
              </a:pPr>
              <a:r>
                <a:rPr kumimoji="0" lang="en-US" sz="1600" b="0" i="0" u="none" strike="noStrike" kern="1200" cap="none" spc="0" normalizeH="0" baseline="0" noProof="0" dirty="0" err="1" smtClean="0">
                  <a:ln>
                    <a:noFill/>
                  </a:ln>
                  <a:solidFill>
                    <a:srgbClr val="565656"/>
                  </a:solidFill>
                  <a:effectLst/>
                  <a:uLnTx/>
                  <a:uFillTx/>
                  <a:latin typeface="Arial"/>
                  <a:ea typeface="+mn-ea"/>
                  <a:cs typeface="+mn-cs"/>
                </a:rPr>
                <a:t>Bloquer</a:t>
              </a:r>
              <a:r>
                <a:rPr kumimoji="0" lang="en-US" sz="1600" b="0" i="0" u="none" strike="noStrike" kern="1200" cap="none" spc="0" normalizeH="0" baseline="0" noProof="0" dirty="0" smtClean="0">
                  <a:ln>
                    <a:noFill/>
                  </a:ln>
                  <a:solidFill>
                    <a:srgbClr val="565656"/>
                  </a:solidFill>
                  <a:effectLst/>
                  <a:uLnTx/>
                  <a:uFillTx/>
                  <a:latin typeface="Arial"/>
                  <a:ea typeface="+mn-ea"/>
                  <a:cs typeface="+mn-cs"/>
                </a:rPr>
                <a:t> les </a:t>
              </a:r>
              <a:r>
                <a:rPr kumimoji="0" lang="en-US" sz="1600" b="0" i="0" u="none" strike="noStrike" kern="1200" cap="none" spc="0" normalizeH="0" baseline="0" noProof="0" dirty="0" err="1" smtClean="0">
                  <a:ln>
                    <a:noFill/>
                  </a:ln>
                  <a:solidFill>
                    <a:srgbClr val="565656"/>
                  </a:solidFill>
                  <a:effectLst/>
                  <a:uLnTx/>
                  <a:uFillTx/>
                  <a:latin typeface="Arial"/>
                  <a:ea typeface="+mn-ea"/>
                  <a:cs typeface="+mn-cs"/>
                </a:rPr>
                <a:t>attaques</a:t>
              </a:r>
              <a:r>
                <a:rPr kumimoji="0" lang="en-US" sz="1600" b="0" i="0" u="none" strike="noStrike" kern="1200" cap="none" spc="0" normalizeH="0" baseline="0" noProof="0" dirty="0" smtClean="0">
                  <a:ln>
                    <a:noFill/>
                  </a:ln>
                  <a:solidFill>
                    <a:srgbClr val="565656"/>
                  </a:solidFill>
                  <a:effectLst/>
                  <a:uLnTx/>
                  <a:uFillTx/>
                  <a:latin typeface="Arial"/>
                  <a:ea typeface="+mn-ea"/>
                  <a:cs typeface="+mn-cs"/>
                </a:rPr>
                <a:t> – </a:t>
              </a:r>
              <a:r>
                <a:rPr kumimoji="0" lang="en-US" sz="1600" b="0" i="0" u="none" strike="noStrike" kern="1200" cap="none" spc="0" normalizeH="0" baseline="0" noProof="0" dirty="0" err="1" smtClean="0">
                  <a:ln>
                    <a:noFill/>
                  </a:ln>
                  <a:solidFill>
                    <a:srgbClr val="565656"/>
                  </a:solidFill>
                  <a:effectLst/>
                  <a:uLnTx/>
                  <a:uFillTx/>
                  <a:latin typeface="Arial"/>
                  <a:ea typeface="+mn-ea"/>
                  <a:cs typeface="+mn-cs"/>
                </a:rPr>
                <a:t>même</a:t>
              </a:r>
              <a:r>
                <a:rPr kumimoji="0" lang="en-US" sz="1600" b="0" i="0" u="none" strike="noStrike" kern="1200" cap="none" spc="0" normalizeH="0" baseline="0" noProof="0" dirty="0" smtClean="0">
                  <a:ln>
                    <a:noFill/>
                  </a:ln>
                  <a:solidFill>
                    <a:srgbClr val="565656"/>
                  </a:solidFill>
                  <a:effectLst/>
                  <a:uLnTx/>
                  <a:uFillTx/>
                  <a:latin typeface="Arial"/>
                  <a:ea typeface="+mn-ea"/>
                  <a:cs typeface="+mn-cs"/>
                </a:rPr>
                <a:t> </a:t>
              </a:r>
              <a:r>
                <a:rPr kumimoji="0" lang="en-US" sz="1600" b="0" i="0" u="none" strike="noStrike" kern="1200" cap="none" spc="0" normalizeH="0" baseline="0" noProof="0" dirty="0" err="1" smtClean="0">
                  <a:ln>
                    <a:noFill/>
                  </a:ln>
                  <a:solidFill>
                    <a:srgbClr val="565656"/>
                  </a:solidFill>
                  <a:effectLst/>
                  <a:uLnTx/>
                  <a:uFillTx/>
                  <a:latin typeface="Arial"/>
                  <a:ea typeface="+mn-ea"/>
                  <a:cs typeface="+mn-cs"/>
                </a:rPr>
                <a:t>celles</a:t>
              </a:r>
              <a:r>
                <a:rPr kumimoji="0" lang="en-US" sz="1600" b="0" i="0" u="none" strike="noStrike" kern="1200" cap="none" spc="0" normalizeH="0" baseline="0" noProof="0" dirty="0" smtClean="0">
                  <a:ln>
                    <a:noFill/>
                  </a:ln>
                  <a:solidFill>
                    <a:srgbClr val="565656"/>
                  </a:solidFill>
                  <a:effectLst/>
                  <a:uLnTx/>
                  <a:uFillTx/>
                  <a:latin typeface="Arial"/>
                  <a:ea typeface="+mn-ea"/>
                  <a:cs typeface="+mn-cs"/>
                </a:rPr>
                <a:t> qui </a:t>
              </a:r>
              <a:r>
                <a:rPr kumimoji="0" lang="en-US" sz="1600" b="0" i="0" u="none" strike="noStrike" kern="1200" cap="none" spc="0" normalizeH="0" baseline="0" noProof="0" dirty="0" err="1" smtClean="0">
                  <a:ln>
                    <a:noFill/>
                  </a:ln>
                  <a:solidFill>
                    <a:srgbClr val="565656"/>
                  </a:solidFill>
                  <a:effectLst/>
                  <a:uLnTx/>
                  <a:uFillTx/>
                  <a:latin typeface="Arial"/>
                  <a:ea typeface="+mn-ea"/>
                  <a:cs typeface="+mn-cs"/>
                </a:rPr>
                <a:t>sont</a:t>
              </a:r>
              <a:r>
                <a:rPr kumimoji="0" lang="en-US" sz="1600" b="0" i="0" u="none" strike="noStrike" kern="1200" cap="none" spc="0" normalizeH="0" baseline="0" noProof="0" dirty="0" smtClean="0">
                  <a:ln>
                    <a:noFill/>
                  </a:ln>
                  <a:solidFill>
                    <a:srgbClr val="565656"/>
                  </a:solidFill>
                  <a:effectLst/>
                  <a:uLnTx/>
                  <a:uFillTx/>
                  <a:latin typeface="Arial"/>
                  <a:ea typeface="+mn-ea"/>
                  <a:cs typeface="+mn-cs"/>
                </a:rPr>
                <a:t> </a:t>
              </a:r>
              <a:r>
                <a:rPr kumimoji="0" lang="en-US" sz="1600" b="0" i="0" u="none" strike="noStrike" kern="1200" cap="none" spc="0" normalizeH="0" baseline="0" noProof="0" dirty="0" err="1" smtClean="0">
                  <a:ln>
                    <a:noFill/>
                  </a:ln>
                  <a:solidFill>
                    <a:srgbClr val="565656"/>
                  </a:solidFill>
                  <a:effectLst/>
                  <a:uLnTx/>
                  <a:uFillTx/>
                  <a:latin typeface="Arial"/>
                  <a:ea typeface="+mn-ea"/>
                  <a:cs typeface="+mn-cs"/>
                </a:rPr>
                <a:t>vues</a:t>
              </a:r>
              <a:r>
                <a:rPr kumimoji="0" lang="en-US" sz="1600" b="0" i="0" u="none" strike="noStrike" kern="1200" cap="none" spc="0" normalizeH="0" baseline="0" noProof="0" dirty="0" smtClean="0">
                  <a:ln>
                    <a:noFill/>
                  </a:ln>
                  <a:solidFill>
                    <a:srgbClr val="565656"/>
                  </a:solidFill>
                  <a:effectLst/>
                  <a:uLnTx/>
                  <a:uFillTx/>
                  <a:latin typeface="Arial"/>
                  <a:ea typeface="+mn-ea"/>
                  <a:cs typeface="+mn-cs"/>
                </a:rPr>
                <a:t> pour la première </a:t>
              </a:r>
              <a:r>
                <a:rPr kumimoji="0" lang="en-US" sz="1600" b="0" i="0" u="none" strike="noStrike" kern="1200" cap="none" spc="0" normalizeH="0" baseline="0" noProof="0" dirty="0" err="1" smtClean="0">
                  <a:ln>
                    <a:noFill/>
                  </a:ln>
                  <a:solidFill>
                    <a:srgbClr val="565656"/>
                  </a:solidFill>
                  <a:effectLst/>
                  <a:uLnTx/>
                  <a:uFillTx/>
                  <a:latin typeface="Arial"/>
                  <a:ea typeface="+mn-ea"/>
                  <a:cs typeface="+mn-cs"/>
                </a:rPr>
                <a:t>fois</a:t>
              </a:r>
              <a:endParaRPr kumimoji="0" lang="en-US" sz="1600" b="0" i="0" u="none" strike="noStrike" kern="1200" cap="none" spc="0" normalizeH="0" baseline="0" noProof="0" dirty="0" smtClean="0">
                <a:ln>
                  <a:noFill/>
                </a:ln>
                <a:solidFill>
                  <a:srgbClr val="565656"/>
                </a:solidFill>
                <a:effectLst/>
                <a:uLnTx/>
                <a:uFillTx/>
                <a:latin typeface="Arial"/>
                <a:ea typeface="+mn-ea"/>
                <a:cs typeface="+mn-cs"/>
              </a:endParaRPr>
            </a:p>
          </p:txBody>
        </p:sp>
      </p:grpSp>
      <p:grpSp>
        <p:nvGrpSpPr>
          <p:cNvPr id="26" name="Group 25"/>
          <p:cNvGrpSpPr/>
          <p:nvPr/>
        </p:nvGrpSpPr>
        <p:grpSpPr bwMode="gray">
          <a:xfrm>
            <a:off x="445480" y="1716526"/>
            <a:ext cx="8165124" cy="427894"/>
            <a:chOff x="416172" y="1520654"/>
            <a:chExt cx="8165124" cy="427894"/>
          </a:xfrm>
        </p:grpSpPr>
        <p:sp>
          <p:nvSpPr>
            <p:cNvPr id="27" name="Round Same Side Corner Rectangle 26"/>
            <p:cNvSpPr/>
            <p:nvPr/>
          </p:nvSpPr>
          <p:spPr bwMode="gray">
            <a:xfrm rot="16200000">
              <a:off x="4284787" y="-2347961"/>
              <a:ext cx="427894" cy="8165124"/>
            </a:xfrm>
            <a:prstGeom prst="round2SameRect">
              <a:avLst>
                <a:gd name="adj1" fmla="val 49014"/>
                <a:gd name="adj2" fmla="val 0"/>
              </a:avLst>
            </a:prstGeom>
            <a:solidFill>
              <a:srgbClr val="FFFFFF">
                <a:lumMod val="9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Arial"/>
                <a:ea typeface="+mn-ea"/>
                <a:cs typeface="+mn-cs"/>
              </a:endParaRPr>
            </a:p>
          </p:txBody>
        </p:sp>
        <p:sp>
          <p:nvSpPr>
            <p:cNvPr id="28" name="Oval 27"/>
            <p:cNvSpPr/>
            <p:nvPr/>
          </p:nvSpPr>
          <p:spPr bwMode="gray">
            <a:xfrm>
              <a:off x="508433" y="1604535"/>
              <a:ext cx="260131" cy="260131"/>
            </a:xfrm>
            <a:prstGeom prst="ellipse">
              <a:avLst/>
            </a:prstGeom>
            <a:solidFill>
              <a:srgbClr val="CE410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FFFF"/>
                  </a:solidFill>
                  <a:effectLst/>
                  <a:uLnTx/>
                  <a:uFillTx/>
                  <a:latin typeface="Arial"/>
                  <a:ea typeface="+mn-ea"/>
                  <a:cs typeface="+mn-cs"/>
                </a:rPr>
                <a:t>2</a:t>
              </a:r>
            </a:p>
          </p:txBody>
        </p:sp>
        <p:sp>
          <p:nvSpPr>
            <p:cNvPr id="29" name="Content Placeholder 35"/>
            <p:cNvSpPr txBox="1">
              <a:spLocks/>
            </p:cNvSpPr>
            <p:nvPr/>
          </p:nvSpPr>
          <p:spPr bwMode="gray">
            <a:xfrm>
              <a:off x="901658" y="1611490"/>
              <a:ext cx="7184334" cy="246221"/>
            </a:xfrm>
            <a:prstGeom prst="rect">
              <a:avLst/>
            </a:prstGeom>
          </p:spPr>
          <p:txBody>
            <a:bodyPr vert="horz" wrap="square" lIns="0" tIns="0" rIns="0" bIns="0" rtlCol="0" anchor="ctr" anchorCtr="0">
              <a:spAutoFit/>
            </a:bodyPr>
            <a:lstStyle>
              <a:lvl1pPr marL="231775" indent="-231775" algn="l" defTabSz="914400" rtl="0" eaLnBrk="1" latinLnBrk="0" hangingPunct="1">
                <a:spcBef>
                  <a:spcPts val="1400"/>
                </a:spcBef>
                <a:buClr>
                  <a:schemeClr val="accent1"/>
                </a:buClr>
                <a:buSzPct val="90000"/>
                <a:buFont typeface="Wingdings" panose="05000000000000000000" pitchFamily="2" charset="2"/>
                <a:buChar char="§"/>
                <a:defRPr sz="1800" kern="1200">
                  <a:solidFill>
                    <a:schemeClr val="tx1"/>
                  </a:solidFill>
                  <a:latin typeface="+mn-lt"/>
                  <a:ea typeface="+mn-ea"/>
                  <a:cs typeface="+mn-cs"/>
                </a:defRPr>
              </a:lvl1pPr>
              <a:lvl2pPr marL="569913" indent="-168275" algn="l" defTabSz="914400" rtl="0" eaLnBrk="1" latinLnBrk="0" hangingPunct="1">
                <a:spcBef>
                  <a:spcPts val="300"/>
                </a:spcBef>
                <a:buClr>
                  <a:schemeClr val="accent1"/>
                </a:buClr>
                <a:buSzPct val="90000"/>
                <a:buFont typeface="Wingdings" panose="05000000000000000000" pitchFamily="2" charset="2"/>
                <a:buChar char="§"/>
                <a:defRPr sz="1600" kern="1200">
                  <a:solidFill>
                    <a:schemeClr val="tx1"/>
                  </a:solidFill>
                  <a:latin typeface="+mn-lt"/>
                  <a:ea typeface="+mn-ea"/>
                  <a:cs typeface="+mn-cs"/>
                </a:defRPr>
              </a:lvl2pPr>
              <a:lvl3pPr marL="858838" indent="-112713" algn="l" defTabSz="914400" rtl="0" eaLnBrk="1" latinLnBrk="0" hangingPunct="1">
                <a:spcBef>
                  <a:spcPts val="0"/>
                </a:spcBef>
                <a:buClr>
                  <a:schemeClr val="accent1"/>
                </a:buClr>
                <a:buSzPct val="90000"/>
                <a:buFont typeface="Wingdings" panose="05000000000000000000" pitchFamily="2" charset="2"/>
                <a:buChar char="§"/>
                <a:defRPr sz="1200" kern="1200">
                  <a:solidFill>
                    <a:schemeClr val="tx1"/>
                  </a:solidFill>
                  <a:latin typeface="+mn-lt"/>
                  <a:ea typeface="+mn-ea"/>
                  <a:cs typeface="+mn-cs"/>
                </a:defRPr>
              </a:lvl3pPr>
              <a:lvl4pPr marL="1146175" indent="-119063" algn="l" defTabSz="914400" rtl="0" eaLnBrk="1" latinLnBrk="0" hangingPunct="1">
                <a:spcBef>
                  <a:spcPts val="0"/>
                </a:spcBef>
                <a:buClr>
                  <a:schemeClr val="accent1"/>
                </a:buClr>
                <a:buSzPct val="90000"/>
                <a:buFont typeface="Wingdings" panose="05000000000000000000" pitchFamily="2" charset="2"/>
                <a:buChar char="§"/>
                <a:defRPr sz="1100" kern="1200">
                  <a:solidFill>
                    <a:schemeClr val="tx1"/>
                  </a:solidFill>
                  <a:latin typeface="+mn-lt"/>
                  <a:ea typeface="+mn-ea"/>
                  <a:cs typeface="+mn-cs"/>
                </a:defRPr>
              </a:lvl4pPr>
              <a:lvl5pPr marL="1484313" indent="-168275" algn="l" defTabSz="914400" rtl="0" eaLnBrk="1" latinLnBrk="0" hangingPunct="1">
                <a:spcBef>
                  <a:spcPts val="0"/>
                </a:spcBef>
                <a:buClr>
                  <a:schemeClr val="accent1"/>
                </a:buClr>
                <a:buSzPct val="90000"/>
                <a:buFont typeface="Wingdings" panose="05000000000000000000" pitchFamily="2" charset="2"/>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400"/>
                </a:spcBef>
                <a:spcAft>
                  <a:spcPts val="0"/>
                </a:spcAft>
                <a:buClr>
                  <a:srgbClr val="4F91AB"/>
                </a:buClr>
                <a:buSzPct val="90000"/>
                <a:buFont typeface="Wingdings" panose="05000000000000000000" pitchFamily="2" charset="2"/>
                <a:buNone/>
                <a:tabLst/>
                <a:defRPr/>
              </a:pPr>
              <a:r>
                <a:rPr kumimoji="0" lang="en-US" sz="1600" b="0" i="0" u="none" strike="noStrike" kern="1200" cap="none" spc="0" normalizeH="0" baseline="0" noProof="0" dirty="0" err="1" smtClean="0">
                  <a:ln>
                    <a:noFill/>
                  </a:ln>
                  <a:solidFill>
                    <a:srgbClr val="565656"/>
                  </a:solidFill>
                  <a:effectLst/>
                  <a:uLnTx/>
                  <a:uFillTx/>
                  <a:latin typeface="Arial"/>
                  <a:ea typeface="+mn-ea"/>
                  <a:cs typeface="+mn-cs"/>
                </a:rPr>
                <a:t>Protéger</a:t>
              </a:r>
              <a:r>
                <a:rPr kumimoji="0" lang="en-US" sz="1600" b="0" i="0" u="none" strike="noStrike" kern="1200" cap="none" spc="0" normalizeH="0" noProof="0" dirty="0" smtClean="0">
                  <a:ln>
                    <a:noFill/>
                  </a:ln>
                  <a:solidFill>
                    <a:srgbClr val="565656"/>
                  </a:solidFill>
                  <a:effectLst/>
                  <a:uLnTx/>
                  <a:uFillTx/>
                  <a:latin typeface="Arial"/>
                  <a:ea typeface="+mn-ea"/>
                  <a:cs typeface="+mn-cs"/>
                </a:rPr>
                <a:t> </a:t>
              </a:r>
              <a:r>
                <a:rPr kumimoji="0" lang="en-US" sz="1600" b="0" i="0" u="none" strike="noStrike" kern="1200" cap="none" spc="0" normalizeH="0" noProof="0" dirty="0" err="1" smtClean="0">
                  <a:ln>
                    <a:noFill/>
                  </a:ln>
                  <a:solidFill>
                    <a:srgbClr val="565656"/>
                  </a:solidFill>
                  <a:effectLst/>
                  <a:uLnTx/>
                  <a:uFillTx/>
                  <a:latin typeface="Arial"/>
                  <a:ea typeface="+mn-ea"/>
                  <a:cs typeface="+mn-cs"/>
                </a:rPr>
                <a:t>tous</a:t>
              </a:r>
              <a:r>
                <a:rPr kumimoji="0" lang="en-US" sz="1600" b="0" i="0" u="none" strike="noStrike" kern="1200" cap="none" spc="0" normalizeH="0" noProof="0" dirty="0" smtClean="0">
                  <a:ln>
                    <a:noFill/>
                  </a:ln>
                  <a:solidFill>
                    <a:srgbClr val="565656"/>
                  </a:solidFill>
                  <a:effectLst/>
                  <a:uLnTx/>
                  <a:uFillTx/>
                  <a:latin typeface="Arial"/>
                  <a:ea typeface="+mn-ea"/>
                  <a:cs typeface="+mn-cs"/>
                </a:rPr>
                <a:t> les users et les </a:t>
              </a:r>
              <a:r>
                <a:rPr lang="en-US" sz="1600" dirty="0" smtClean="0">
                  <a:solidFill>
                    <a:srgbClr val="565656"/>
                  </a:solidFill>
                  <a:latin typeface="Arial"/>
                </a:rPr>
                <a:t>applications</a:t>
              </a:r>
              <a:r>
                <a:rPr kumimoji="0" lang="en-US" sz="1600" b="0" i="0" u="none" strike="noStrike" kern="1200" cap="none" spc="0" normalizeH="0" baseline="0" noProof="0" dirty="0" smtClean="0">
                  <a:ln>
                    <a:noFill/>
                  </a:ln>
                  <a:solidFill>
                    <a:srgbClr val="565656"/>
                  </a:solidFill>
                  <a:effectLst/>
                  <a:uLnTx/>
                  <a:uFillTx/>
                  <a:latin typeface="Arial"/>
                  <a:ea typeface="+mn-ea"/>
                  <a:cs typeface="+mn-cs"/>
                </a:rPr>
                <a:t> – y </a:t>
              </a:r>
              <a:r>
                <a:rPr kumimoji="0" lang="en-US" sz="1600" b="0" i="0" u="none" strike="noStrike" kern="1200" cap="none" spc="0" normalizeH="0" baseline="0" noProof="0" dirty="0" err="1" smtClean="0">
                  <a:ln>
                    <a:noFill/>
                  </a:ln>
                  <a:solidFill>
                    <a:srgbClr val="565656"/>
                  </a:solidFill>
                  <a:effectLst/>
                  <a:uLnTx/>
                  <a:uFillTx/>
                  <a:latin typeface="Arial"/>
                  <a:ea typeface="+mn-ea"/>
                  <a:cs typeface="+mn-cs"/>
                </a:rPr>
                <a:t>compris</a:t>
              </a:r>
              <a:r>
                <a:rPr kumimoji="0" lang="en-US" sz="1600" b="0" i="0" u="none" strike="noStrike" kern="1200" cap="none" spc="0" normalizeH="0" baseline="0" noProof="0" dirty="0" smtClean="0">
                  <a:ln>
                    <a:noFill/>
                  </a:ln>
                  <a:solidFill>
                    <a:srgbClr val="565656"/>
                  </a:solidFill>
                  <a:effectLst/>
                  <a:uLnTx/>
                  <a:uFillTx/>
                  <a:latin typeface="Arial"/>
                  <a:ea typeface="+mn-ea"/>
                  <a:cs typeface="+mn-cs"/>
                </a:rPr>
                <a:t> mobiles et </a:t>
              </a:r>
              <a:r>
                <a:rPr kumimoji="0" lang="en-US" sz="1600" b="0" i="0" u="none" strike="noStrike" kern="1200" cap="none" spc="0" normalizeH="0" baseline="0" noProof="0" dirty="0" err="1" smtClean="0">
                  <a:ln>
                    <a:noFill/>
                  </a:ln>
                  <a:solidFill>
                    <a:srgbClr val="565656"/>
                  </a:solidFill>
                  <a:effectLst/>
                  <a:uLnTx/>
                  <a:uFillTx/>
                  <a:latin typeface="Arial"/>
                  <a:ea typeface="+mn-ea"/>
                  <a:cs typeface="+mn-cs"/>
                </a:rPr>
                <a:t>virtuelles</a:t>
              </a:r>
              <a:endParaRPr kumimoji="0" lang="en-US" sz="1600" b="0" i="0" u="none" strike="noStrike" kern="1200" cap="none" spc="0" normalizeH="0" baseline="0" noProof="0" dirty="0" smtClean="0">
                <a:ln>
                  <a:noFill/>
                </a:ln>
                <a:solidFill>
                  <a:srgbClr val="565656"/>
                </a:solidFill>
                <a:effectLst/>
                <a:uLnTx/>
                <a:uFillTx/>
                <a:latin typeface="Arial"/>
                <a:ea typeface="+mn-ea"/>
                <a:cs typeface="+mn-cs"/>
              </a:endParaRPr>
            </a:p>
          </p:txBody>
        </p:sp>
      </p:grpSp>
      <p:grpSp>
        <p:nvGrpSpPr>
          <p:cNvPr id="30" name="Group 29"/>
          <p:cNvGrpSpPr/>
          <p:nvPr/>
        </p:nvGrpSpPr>
        <p:grpSpPr bwMode="gray">
          <a:xfrm>
            <a:off x="445489" y="2274039"/>
            <a:ext cx="8188567" cy="492443"/>
            <a:chOff x="416171" y="2078168"/>
            <a:chExt cx="8188567" cy="492443"/>
          </a:xfrm>
        </p:grpSpPr>
        <p:sp>
          <p:nvSpPr>
            <p:cNvPr id="31" name="Round Same Side Corner Rectangle 30"/>
            <p:cNvSpPr/>
            <p:nvPr/>
          </p:nvSpPr>
          <p:spPr bwMode="gray">
            <a:xfrm rot="16200000">
              <a:off x="4284787" y="-1758176"/>
              <a:ext cx="427894" cy="8165125"/>
            </a:xfrm>
            <a:prstGeom prst="round2SameRect">
              <a:avLst>
                <a:gd name="adj1" fmla="val 49014"/>
                <a:gd name="adj2" fmla="val 0"/>
              </a:avLst>
            </a:prstGeom>
            <a:solidFill>
              <a:srgbClr val="FFFFFF">
                <a:lumMod val="9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Arial"/>
                <a:ea typeface="+mn-ea"/>
                <a:cs typeface="+mn-cs"/>
              </a:endParaRPr>
            </a:p>
          </p:txBody>
        </p:sp>
        <p:sp>
          <p:nvSpPr>
            <p:cNvPr id="32" name="Oval 31"/>
            <p:cNvSpPr/>
            <p:nvPr/>
          </p:nvSpPr>
          <p:spPr bwMode="gray">
            <a:xfrm>
              <a:off x="508433" y="2194321"/>
              <a:ext cx="260131" cy="260131"/>
            </a:xfrm>
            <a:prstGeom prst="ellipse">
              <a:avLst/>
            </a:prstGeom>
            <a:solidFill>
              <a:srgbClr val="CE410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FFFF"/>
                  </a:solidFill>
                  <a:effectLst/>
                  <a:uLnTx/>
                  <a:uFillTx/>
                  <a:latin typeface="Arial"/>
                  <a:ea typeface="+mn-ea"/>
                  <a:cs typeface="+mn-cs"/>
                </a:rPr>
                <a:t>3</a:t>
              </a:r>
            </a:p>
          </p:txBody>
        </p:sp>
        <p:sp>
          <p:nvSpPr>
            <p:cNvPr id="33" name="Content Placeholder 35"/>
            <p:cNvSpPr txBox="1">
              <a:spLocks/>
            </p:cNvSpPr>
            <p:nvPr/>
          </p:nvSpPr>
          <p:spPr bwMode="gray">
            <a:xfrm>
              <a:off x="901658" y="2078168"/>
              <a:ext cx="7703080" cy="492443"/>
            </a:xfrm>
            <a:prstGeom prst="rect">
              <a:avLst/>
            </a:prstGeom>
          </p:spPr>
          <p:txBody>
            <a:bodyPr vert="horz" wrap="square" lIns="0" tIns="0" rIns="0" bIns="0" rtlCol="0" anchor="ctr" anchorCtr="0">
              <a:spAutoFit/>
            </a:bodyPr>
            <a:lstStyle>
              <a:lvl1pPr marL="231775" indent="-231775" algn="l" defTabSz="914400" rtl="0" eaLnBrk="1" latinLnBrk="0" hangingPunct="1">
                <a:spcBef>
                  <a:spcPts val="1400"/>
                </a:spcBef>
                <a:buClr>
                  <a:schemeClr val="accent1"/>
                </a:buClr>
                <a:buSzPct val="90000"/>
                <a:buFont typeface="Wingdings" panose="05000000000000000000" pitchFamily="2" charset="2"/>
                <a:buChar char="§"/>
                <a:defRPr sz="1800" kern="1200">
                  <a:solidFill>
                    <a:schemeClr val="tx1"/>
                  </a:solidFill>
                  <a:latin typeface="+mn-lt"/>
                  <a:ea typeface="+mn-ea"/>
                  <a:cs typeface="+mn-cs"/>
                </a:defRPr>
              </a:lvl1pPr>
              <a:lvl2pPr marL="569913" indent="-168275" algn="l" defTabSz="914400" rtl="0" eaLnBrk="1" latinLnBrk="0" hangingPunct="1">
                <a:spcBef>
                  <a:spcPts val="300"/>
                </a:spcBef>
                <a:buClr>
                  <a:schemeClr val="accent1"/>
                </a:buClr>
                <a:buSzPct val="90000"/>
                <a:buFont typeface="Wingdings" panose="05000000000000000000" pitchFamily="2" charset="2"/>
                <a:buChar char="§"/>
                <a:defRPr sz="1600" kern="1200">
                  <a:solidFill>
                    <a:schemeClr val="tx1"/>
                  </a:solidFill>
                  <a:latin typeface="+mn-lt"/>
                  <a:ea typeface="+mn-ea"/>
                  <a:cs typeface="+mn-cs"/>
                </a:defRPr>
              </a:lvl2pPr>
              <a:lvl3pPr marL="858838" indent="-112713" algn="l" defTabSz="914400" rtl="0" eaLnBrk="1" latinLnBrk="0" hangingPunct="1">
                <a:spcBef>
                  <a:spcPts val="0"/>
                </a:spcBef>
                <a:buClr>
                  <a:schemeClr val="accent1"/>
                </a:buClr>
                <a:buSzPct val="90000"/>
                <a:buFont typeface="Wingdings" panose="05000000000000000000" pitchFamily="2" charset="2"/>
                <a:buChar char="§"/>
                <a:defRPr sz="1200" kern="1200">
                  <a:solidFill>
                    <a:schemeClr val="tx1"/>
                  </a:solidFill>
                  <a:latin typeface="+mn-lt"/>
                  <a:ea typeface="+mn-ea"/>
                  <a:cs typeface="+mn-cs"/>
                </a:defRPr>
              </a:lvl3pPr>
              <a:lvl4pPr marL="1146175" indent="-119063" algn="l" defTabSz="914400" rtl="0" eaLnBrk="1" latinLnBrk="0" hangingPunct="1">
                <a:spcBef>
                  <a:spcPts val="0"/>
                </a:spcBef>
                <a:buClr>
                  <a:schemeClr val="accent1"/>
                </a:buClr>
                <a:buSzPct val="90000"/>
                <a:buFont typeface="Wingdings" panose="05000000000000000000" pitchFamily="2" charset="2"/>
                <a:buChar char="§"/>
                <a:defRPr sz="1100" kern="1200">
                  <a:solidFill>
                    <a:schemeClr val="tx1"/>
                  </a:solidFill>
                  <a:latin typeface="+mn-lt"/>
                  <a:ea typeface="+mn-ea"/>
                  <a:cs typeface="+mn-cs"/>
                </a:defRPr>
              </a:lvl4pPr>
              <a:lvl5pPr marL="1484313" indent="-168275" algn="l" defTabSz="914400" rtl="0" eaLnBrk="1" latinLnBrk="0" hangingPunct="1">
                <a:spcBef>
                  <a:spcPts val="0"/>
                </a:spcBef>
                <a:buClr>
                  <a:schemeClr val="accent1"/>
                </a:buClr>
                <a:buSzPct val="90000"/>
                <a:buFont typeface="Wingdings" panose="05000000000000000000" pitchFamily="2" charset="2"/>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400"/>
                </a:spcBef>
                <a:spcAft>
                  <a:spcPts val="0"/>
                </a:spcAft>
                <a:buClr>
                  <a:srgbClr val="4F91AB"/>
                </a:buClr>
                <a:buSzPct val="90000"/>
                <a:buFont typeface="Wingdings" panose="05000000000000000000" pitchFamily="2" charset="2"/>
                <a:buNone/>
                <a:tabLst/>
                <a:defRPr/>
              </a:pPr>
              <a:r>
                <a:rPr kumimoji="0" lang="en-US" sz="1600" b="0" i="0" u="none" strike="noStrike" kern="1200" cap="none" spc="0" normalizeH="0" baseline="0" noProof="0" dirty="0" smtClean="0">
                  <a:ln>
                    <a:noFill/>
                  </a:ln>
                  <a:solidFill>
                    <a:srgbClr val="565656"/>
                  </a:solidFill>
                  <a:effectLst/>
                  <a:uLnTx/>
                  <a:uFillTx/>
                  <a:latin typeface="Arial"/>
                  <a:ea typeface="+mn-ea"/>
                  <a:cs typeface="+mn-cs"/>
                </a:rPr>
                <a:t>Combiner de </a:t>
              </a:r>
              <a:r>
                <a:rPr kumimoji="0" lang="en-US" sz="1600" b="0" i="0" u="none" strike="noStrike" kern="1200" cap="none" spc="0" normalizeH="0" baseline="0" noProof="0" dirty="0" err="1" smtClean="0">
                  <a:ln>
                    <a:noFill/>
                  </a:ln>
                  <a:solidFill>
                    <a:srgbClr val="565656"/>
                  </a:solidFill>
                  <a:effectLst/>
                  <a:uLnTx/>
                  <a:uFillTx/>
                  <a:latin typeface="Arial"/>
                  <a:ea typeface="+mn-ea"/>
                  <a:cs typeface="+mn-cs"/>
                </a:rPr>
                <a:t>façon</a:t>
              </a:r>
              <a:r>
                <a:rPr kumimoji="0" lang="en-US" sz="1600" b="0" i="0" u="none" strike="noStrike" kern="1200" cap="none" spc="0" normalizeH="0" baseline="0" noProof="0" dirty="0" smtClean="0">
                  <a:ln>
                    <a:noFill/>
                  </a:ln>
                  <a:solidFill>
                    <a:srgbClr val="565656"/>
                  </a:solidFill>
                  <a:effectLst/>
                  <a:uLnTx/>
                  <a:uFillTx/>
                  <a:latin typeface="Arial"/>
                  <a:ea typeface="+mn-ea"/>
                  <a:cs typeface="+mn-cs"/>
                </a:rPr>
                <a:t> </a:t>
              </a:r>
              <a:r>
                <a:rPr kumimoji="0" lang="en-US" sz="1600" b="0" i="0" u="none" strike="noStrike" kern="1200" cap="none" spc="0" normalizeH="0" baseline="0" noProof="0" dirty="0" err="1" smtClean="0">
                  <a:ln>
                    <a:noFill/>
                  </a:ln>
                  <a:solidFill>
                    <a:srgbClr val="565656"/>
                  </a:solidFill>
                  <a:effectLst/>
                  <a:uLnTx/>
                  <a:uFillTx/>
                  <a:latin typeface="Arial"/>
                  <a:ea typeface="+mn-ea"/>
                  <a:cs typeface="+mn-cs"/>
                </a:rPr>
                <a:t>homogène</a:t>
              </a:r>
              <a:r>
                <a:rPr kumimoji="0" lang="en-US" sz="1600" b="0" i="0" u="none" strike="noStrike" kern="1200" cap="none" spc="0" normalizeH="0" noProof="0" dirty="0" smtClean="0">
                  <a:ln>
                    <a:noFill/>
                  </a:ln>
                  <a:solidFill>
                    <a:srgbClr val="565656"/>
                  </a:solidFill>
                  <a:effectLst/>
                  <a:uLnTx/>
                  <a:uFillTx/>
                  <a:latin typeface="Arial"/>
                  <a:ea typeface="+mn-ea"/>
                  <a:cs typeface="+mn-cs"/>
                </a:rPr>
                <a:t> la </a:t>
              </a:r>
              <a:r>
                <a:rPr kumimoji="0" lang="en-US" sz="1600" b="0" i="0" u="none" strike="noStrike" kern="1200" cap="none" spc="0" normalizeH="0" noProof="0" dirty="0" err="1" smtClean="0">
                  <a:ln>
                    <a:noFill/>
                  </a:ln>
                  <a:solidFill>
                    <a:srgbClr val="565656"/>
                  </a:solidFill>
                  <a:effectLst/>
                  <a:uLnTx/>
                  <a:uFillTx/>
                  <a:latin typeface="Arial"/>
                  <a:ea typeface="+mn-ea"/>
                  <a:cs typeface="+mn-cs"/>
                </a:rPr>
                <a:t>sécurité</a:t>
              </a:r>
              <a:r>
                <a:rPr kumimoji="0" lang="en-US" sz="1600" b="0" i="0" u="none" strike="noStrike" kern="1200" cap="none" spc="0" normalizeH="0" noProof="0" dirty="0" smtClean="0">
                  <a:ln>
                    <a:noFill/>
                  </a:ln>
                  <a:solidFill>
                    <a:srgbClr val="565656"/>
                  </a:solidFill>
                  <a:effectLst/>
                  <a:uLnTx/>
                  <a:uFillTx/>
                  <a:latin typeface="Arial"/>
                  <a:ea typeface="+mn-ea"/>
                  <a:cs typeface="+mn-cs"/>
                </a:rPr>
                <a:t> </a:t>
              </a:r>
              <a:r>
                <a:rPr kumimoji="0" lang="en-US" sz="1600" b="0" i="0" u="none" strike="noStrike" kern="1200" cap="none" spc="0" normalizeH="0" noProof="0" dirty="0" err="1" smtClean="0">
                  <a:ln>
                    <a:noFill/>
                  </a:ln>
                  <a:solidFill>
                    <a:srgbClr val="565656"/>
                  </a:solidFill>
                  <a:effectLst/>
                  <a:uLnTx/>
                  <a:uFillTx/>
                  <a:latin typeface="Arial"/>
                  <a:ea typeface="+mn-ea"/>
                  <a:cs typeface="+mn-cs"/>
                </a:rPr>
                <a:t>réseau</a:t>
              </a:r>
              <a:r>
                <a:rPr kumimoji="0" lang="en-US" sz="1600" b="0" i="0" u="none" strike="noStrike" kern="1200" cap="none" spc="0" normalizeH="0" noProof="0" dirty="0" smtClean="0">
                  <a:ln>
                    <a:noFill/>
                  </a:ln>
                  <a:solidFill>
                    <a:srgbClr val="565656"/>
                  </a:solidFill>
                  <a:effectLst/>
                  <a:uLnTx/>
                  <a:uFillTx/>
                  <a:latin typeface="Arial"/>
                  <a:ea typeface="+mn-ea"/>
                  <a:cs typeface="+mn-cs"/>
                </a:rPr>
                <a:t> et la </a:t>
              </a:r>
              <a:r>
                <a:rPr kumimoji="0" lang="en-US" sz="1600" b="0" i="0" u="none" strike="noStrike" kern="1200" cap="none" spc="0" normalizeH="0" noProof="0" dirty="0" err="1" smtClean="0">
                  <a:ln>
                    <a:noFill/>
                  </a:ln>
                  <a:solidFill>
                    <a:srgbClr val="565656"/>
                  </a:solidFill>
                  <a:effectLst/>
                  <a:uLnTx/>
                  <a:uFillTx/>
                  <a:latin typeface="Arial"/>
                  <a:ea typeface="+mn-ea"/>
                  <a:cs typeface="+mn-cs"/>
                </a:rPr>
                <a:t>sécurité</a:t>
              </a:r>
              <a:r>
                <a:rPr kumimoji="0" lang="en-US" sz="1600" b="0" i="0" u="none" strike="noStrike" kern="1200" cap="none" spc="0" normalizeH="0" noProof="0" dirty="0" smtClean="0">
                  <a:ln>
                    <a:noFill/>
                  </a:ln>
                  <a:solidFill>
                    <a:srgbClr val="565656"/>
                  </a:solidFill>
                  <a:effectLst/>
                  <a:uLnTx/>
                  <a:uFillTx/>
                  <a:latin typeface="Arial"/>
                  <a:ea typeface="+mn-ea"/>
                  <a:cs typeface="+mn-cs"/>
                </a:rPr>
                <a:t> endpoint, </a:t>
              </a:r>
              <a:r>
                <a:rPr kumimoji="0" lang="en-US" sz="1600" b="0" i="0" u="none" strike="noStrike" kern="1200" cap="none" spc="0" normalizeH="0" noProof="0" dirty="0" err="1" smtClean="0">
                  <a:ln>
                    <a:noFill/>
                  </a:ln>
                  <a:solidFill>
                    <a:srgbClr val="565656"/>
                  </a:solidFill>
                  <a:effectLst/>
                  <a:uLnTx/>
                  <a:uFillTx/>
                  <a:latin typeface="Arial"/>
                  <a:ea typeface="+mn-ea"/>
                  <a:cs typeface="+mn-cs"/>
                </a:rPr>
                <a:t>chacun</a:t>
              </a:r>
              <a:r>
                <a:rPr kumimoji="0" lang="en-US" sz="1600" b="0" i="0" u="none" strike="noStrike" kern="1200" cap="none" spc="0" normalizeH="0" noProof="0" dirty="0" smtClean="0">
                  <a:ln>
                    <a:noFill/>
                  </a:ln>
                  <a:solidFill>
                    <a:srgbClr val="565656"/>
                  </a:solidFill>
                  <a:effectLst/>
                  <a:uLnTx/>
                  <a:uFillTx/>
                  <a:latin typeface="Arial"/>
                  <a:ea typeface="+mn-ea"/>
                  <a:cs typeface="+mn-cs"/>
                </a:rPr>
                <a:t> </a:t>
              </a:r>
              <a:r>
                <a:rPr kumimoji="0" lang="en-US" sz="1600" b="0" i="0" u="none" strike="noStrike" kern="1200" cap="none" spc="0" normalizeH="0" noProof="0" dirty="0" err="1" smtClean="0">
                  <a:ln>
                    <a:noFill/>
                  </a:ln>
                  <a:solidFill>
                    <a:srgbClr val="565656"/>
                  </a:solidFill>
                  <a:effectLst/>
                  <a:uLnTx/>
                  <a:uFillTx/>
                  <a:latin typeface="Arial"/>
                  <a:ea typeface="+mn-ea"/>
                  <a:cs typeface="+mn-cs"/>
                </a:rPr>
                <a:t>ayant</a:t>
              </a:r>
              <a:r>
                <a:rPr kumimoji="0" lang="en-US" sz="1600" b="0" i="0" u="none" strike="noStrike" kern="1200" cap="none" spc="0" normalizeH="0" noProof="0" dirty="0" smtClean="0">
                  <a:ln>
                    <a:noFill/>
                  </a:ln>
                  <a:solidFill>
                    <a:srgbClr val="565656"/>
                  </a:solidFill>
                  <a:effectLst/>
                  <a:uLnTx/>
                  <a:uFillTx/>
                  <a:latin typeface="Arial"/>
                  <a:ea typeface="+mn-ea"/>
                  <a:cs typeface="+mn-cs"/>
                </a:rPr>
                <a:t> </a:t>
              </a:r>
              <a:r>
                <a:rPr kumimoji="0" lang="en-US" sz="1600" b="0" i="0" u="none" strike="noStrike" kern="1200" cap="none" spc="0" normalizeH="0" noProof="0" dirty="0" err="1" smtClean="0">
                  <a:ln>
                    <a:noFill/>
                  </a:ln>
                  <a:solidFill>
                    <a:srgbClr val="565656"/>
                  </a:solidFill>
                  <a:effectLst/>
                  <a:uLnTx/>
                  <a:uFillTx/>
                  <a:latin typeface="Arial"/>
                  <a:ea typeface="+mn-ea"/>
                  <a:cs typeface="+mn-cs"/>
                </a:rPr>
                <a:t>ses</a:t>
              </a:r>
              <a:r>
                <a:rPr kumimoji="0" lang="en-US" sz="1600" b="0" i="0" u="none" strike="noStrike" kern="1200" cap="none" spc="0" normalizeH="0" noProof="0" dirty="0" smtClean="0">
                  <a:ln>
                    <a:noFill/>
                  </a:ln>
                  <a:solidFill>
                    <a:srgbClr val="565656"/>
                  </a:solidFill>
                  <a:effectLst/>
                  <a:uLnTx/>
                  <a:uFillTx/>
                  <a:latin typeface="Arial"/>
                  <a:ea typeface="+mn-ea"/>
                  <a:cs typeface="+mn-cs"/>
                </a:rPr>
                <a:t> </a:t>
              </a:r>
              <a:r>
                <a:rPr kumimoji="0" lang="en-US" sz="1600" b="0" i="0" u="none" strike="noStrike" kern="1200" cap="none" spc="0" normalizeH="0" noProof="0" dirty="0" err="1" smtClean="0">
                  <a:ln>
                    <a:noFill/>
                  </a:ln>
                  <a:solidFill>
                    <a:srgbClr val="565656"/>
                  </a:solidFill>
                  <a:effectLst/>
                  <a:uLnTx/>
                  <a:uFillTx/>
                  <a:latin typeface="Arial"/>
                  <a:ea typeface="+mn-ea"/>
                  <a:cs typeface="+mn-cs"/>
                </a:rPr>
                <a:t>propres</a:t>
              </a:r>
              <a:r>
                <a:rPr kumimoji="0" lang="en-US" sz="1600" b="0" i="0" u="none" strike="noStrike" kern="1200" cap="none" spc="0" normalizeH="0" noProof="0" dirty="0" smtClean="0">
                  <a:ln>
                    <a:noFill/>
                  </a:ln>
                  <a:solidFill>
                    <a:srgbClr val="565656"/>
                  </a:solidFill>
                  <a:effectLst/>
                  <a:uLnTx/>
                  <a:uFillTx/>
                  <a:latin typeface="Arial"/>
                  <a:ea typeface="+mn-ea"/>
                  <a:cs typeface="+mn-cs"/>
                </a:rPr>
                <a:t> forces</a:t>
              </a:r>
              <a:endParaRPr kumimoji="0" lang="en-US" sz="1600" b="0" i="0" u="none" strike="noStrike" kern="1200" cap="none" spc="0" normalizeH="0" baseline="0" noProof="0" dirty="0" smtClean="0">
                <a:ln>
                  <a:noFill/>
                </a:ln>
                <a:solidFill>
                  <a:srgbClr val="565656"/>
                </a:solidFill>
                <a:effectLst/>
                <a:uLnTx/>
                <a:uFillTx/>
                <a:latin typeface="Arial"/>
                <a:ea typeface="+mn-ea"/>
                <a:cs typeface="+mn-cs"/>
              </a:endParaRPr>
            </a:p>
          </p:txBody>
        </p:sp>
      </p:grpSp>
      <p:grpSp>
        <p:nvGrpSpPr>
          <p:cNvPr id="34" name="Group 33"/>
          <p:cNvGrpSpPr/>
          <p:nvPr/>
        </p:nvGrpSpPr>
        <p:grpSpPr bwMode="gray">
          <a:xfrm>
            <a:off x="445489" y="2896096"/>
            <a:ext cx="8165125" cy="427894"/>
            <a:chOff x="416171" y="2778863"/>
            <a:chExt cx="8165125" cy="427894"/>
          </a:xfrm>
        </p:grpSpPr>
        <p:sp>
          <p:nvSpPr>
            <p:cNvPr id="35" name="Round Same Side Corner Rectangle 34"/>
            <p:cNvSpPr/>
            <p:nvPr/>
          </p:nvSpPr>
          <p:spPr bwMode="gray">
            <a:xfrm rot="16200000">
              <a:off x="4284787" y="-1089753"/>
              <a:ext cx="427894" cy="8165125"/>
            </a:xfrm>
            <a:prstGeom prst="round2SameRect">
              <a:avLst>
                <a:gd name="adj1" fmla="val 49014"/>
                <a:gd name="adj2" fmla="val 0"/>
              </a:avLst>
            </a:prstGeom>
            <a:solidFill>
              <a:srgbClr val="FFFFFF">
                <a:lumMod val="9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Arial"/>
                <a:ea typeface="+mn-ea"/>
                <a:cs typeface="+mn-cs"/>
              </a:endParaRPr>
            </a:p>
          </p:txBody>
        </p:sp>
        <p:sp>
          <p:nvSpPr>
            <p:cNvPr id="36" name="Oval 35"/>
            <p:cNvSpPr/>
            <p:nvPr/>
          </p:nvSpPr>
          <p:spPr bwMode="gray">
            <a:xfrm>
              <a:off x="508433" y="2862744"/>
              <a:ext cx="260131" cy="260131"/>
            </a:xfrm>
            <a:prstGeom prst="ellipse">
              <a:avLst/>
            </a:prstGeom>
            <a:solidFill>
              <a:srgbClr val="CE410A"/>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rgbClr val="FFFFFF"/>
                  </a:solidFill>
                  <a:effectLst/>
                  <a:uLnTx/>
                  <a:uFillTx/>
                  <a:latin typeface="Arial"/>
                  <a:ea typeface="+mn-ea"/>
                  <a:cs typeface="+mn-cs"/>
                </a:rPr>
                <a:t>4</a:t>
              </a:r>
            </a:p>
          </p:txBody>
        </p:sp>
        <p:sp>
          <p:nvSpPr>
            <p:cNvPr id="37" name="Content Placeholder 35"/>
            <p:cNvSpPr txBox="1">
              <a:spLocks/>
            </p:cNvSpPr>
            <p:nvPr/>
          </p:nvSpPr>
          <p:spPr bwMode="gray">
            <a:xfrm>
              <a:off x="901658" y="2869699"/>
              <a:ext cx="5335019" cy="246221"/>
            </a:xfrm>
            <a:prstGeom prst="rect">
              <a:avLst/>
            </a:prstGeom>
          </p:spPr>
          <p:txBody>
            <a:bodyPr vert="horz" wrap="square" lIns="0" tIns="0" rIns="0" bIns="0" rtlCol="0" anchor="ctr" anchorCtr="0">
              <a:spAutoFit/>
            </a:bodyPr>
            <a:lstStyle>
              <a:lvl1pPr marL="231775" indent="-231775" algn="l" defTabSz="914400" rtl="0" eaLnBrk="1" latinLnBrk="0" hangingPunct="1">
                <a:spcBef>
                  <a:spcPts val="1400"/>
                </a:spcBef>
                <a:buClr>
                  <a:schemeClr val="accent1"/>
                </a:buClr>
                <a:buSzPct val="90000"/>
                <a:buFont typeface="Wingdings" panose="05000000000000000000" pitchFamily="2" charset="2"/>
                <a:buChar char="§"/>
                <a:defRPr sz="1800" kern="1200">
                  <a:solidFill>
                    <a:schemeClr val="tx1"/>
                  </a:solidFill>
                  <a:latin typeface="+mn-lt"/>
                  <a:ea typeface="+mn-ea"/>
                  <a:cs typeface="+mn-cs"/>
                </a:defRPr>
              </a:lvl1pPr>
              <a:lvl2pPr marL="569913" indent="-168275" algn="l" defTabSz="914400" rtl="0" eaLnBrk="1" latinLnBrk="0" hangingPunct="1">
                <a:spcBef>
                  <a:spcPts val="300"/>
                </a:spcBef>
                <a:buClr>
                  <a:schemeClr val="accent1"/>
                </a:buClr>
                <a:buSzPct val="90000"/>
                <a:buFont typeface="Wingdings" panose="05000000000000000000" pitchFamily="2" charset="2"/>
                <a:buChar char="§"/>
                <a:defRPr sz="1600" kern="1200">
                  <a:solidFill>
                    <a:schemeClr val="tx1"/>
                  </a:solidFill>
                  <a:latin typeface="+mn-lt"/>
                  <a:ea typeface="+mn-ea"/>
                  <a:cs typeface="+mn-cs"/>
                </a:defRPr>
              </a:lvl2pPr>
              <a:lvl3pPr marL="858838" indent="-112713" algn="l" defTabSz="914400" rtl="0" eaLnBrk="1" latinLnBrk="0" hangingPunct="1">
                <a:spcBef>
                  <a:spcPts val="0"/>
                </a:spcBef>
                <a:buClr>
                  <a:schemeClr val="accent1"/>
                </a:buClr>
                <a:buSzPct val="90000"/>
                <a:buFont typeface="Wingdings" panose="05000000000000000000" pitchFamily="2" charset="2"/>
                <a:buChar char="§"/>
                <a:defRPr sz="1200" kern="1200">
                  <a:solidFill>
                    <a:schemeClr val="tx1"/>
                  </a:solidFill>
                  <a:latin typeface="+mn-lt"/>
                  <a:ea typeface="+mn-ea"/>
                  <a:cs typeface="+mn-cs"/>
                </a:defRPr>
              </a:lvl3pPr>
              <a:lvl4pPr marL="1146175" indent="-119063" algn="l" defTabSz="914400" rtl="0" eaLnBrk="1" latinLnBrk="0" hangingPunct="1">
                <a:spcBef>
                  <a:spcPts val="0"/>
                </a:spcBef>
                <a:buClr>
                  <a:schemeClr val="accent1"/>
                </a:buClr>
                <a:buSzPct val="90000"/>
                <a:buFont typeface="Wingdings" panose="05000000000000000000" pitchFamily="2" charset="2"/>
                <a:buChar char="§"/>
                <a:defRPr sz="1100" kern="1200">
                  <a:solidFill>
                    <a:schemeClr val="tx1"/>
                  </a:solidFill>
                  <a:latin typeface="+mn-lt"/>
                  <a:ea typeface="+mn-ea"/>
                  <a:cs typeface="+mn-cs"/>
                </a:defRPr>
              </a:lvl4pPr>
              <a:lvl5pPr marL="1484313" indent="-168275" algn="l" defTabSz="914400" rtl="0" eaLnBrk="1" latinLnBrk="0" hangingPunct="1">
                <a:spcBef>
                  <a:spcPts val="0"/>
                </a:spcBef>
                <a:buClr>
                  <a:schemeClr val="accent1"/>
                </a:buClr>
                <a:buSzPct val="90000"/>
                <a:buFont typeface="Wingdings" panose="05000000000000000000" pitchFamily="2" charset="2"/>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400"/>
                </a:spcBef>
                <a:spcAft>
                  <a:spcPts val="0"/>
                </a:spcAft>
                <a:buClr>
                  <a:srgbClr val="4F91AB"/>
                </a:buClr>
                <a:buSzPct val="90000"/>
                <a:buFont typeface="Wingdings" panose="05000000000000000000" pitchFamily="2" charset="2"/>
                <a:buNone/>
                <a:tabLst/>
                <a:defRPr/>
              </a:pPr>
              <a:r>
                <a:rPr kumimoji="0" lang="en-US" sz="1600" b="0" i="0" u="none" strike="noStrike" kern="1200" cap="none" spc="0" normalizeH="0" baseline="0" noProof="0" dirty="0" err="1" smtClean="0">
                  <a:ln>
                    <a:noFill/>
                  </a:ln>
                  <a:solidFill>
                    <a:srgbClr val="565656"/>
                  </a:solidFill>
                  <a:effectLst/>
                  <a:uLnTx/>
                  <a:uFillTx/>
                  <a:latin typeface="Arial"/>
                  <a:ea typeface="+mn-ea"/>
                  <a:cs typeface="+mn-cs"/>
                </a:rPr>
                <a:t>Fournir</a:t>
              </a:r>
              <a:r>
                <a:rPr kumimoji="0" lang="en-US" sz="1600" b="0" i="0" u="none" strike="noStrike" kern="1200" cap="none" spc="0" normalizeH="0" baseline="0" noProof="0" dirty="0" smtClean="0">
                  <a:ln>
                    <a:noFill/>
                  </a:ln>
                  <a:solidFill>
                    <a:srgbClr val="565656"/>
                  </a:solidFill>
                  <a:effectLst/>
                  <a:uLnTx/>
                  <a:uFillTx/>
                  <a:latin typeface="Arial"/>
                  <a:ea typeface="+mn-ea"/>
                  <a:cs typeface="+mn-cs"/>
                </a:rPr>
                <a:t> </a:t>
              </a:r>
              <a:r>
                <a:rPr kumimoji="0" lang="en-US" sz="1600" b="0" i="0" u="none" strike="noStrike" kern="1200" cap="none" spc="0" normalizeH="0" baseline="0" noProof="0" dirty="0" err="1" smtClean="0">
                  <a:ln>
                    <a:noFill/>
                  </a:ln>
                  <a:solidFill>
                    <a:srgbClr val="565656"/>
                  </a:solidFill>
                  <a:effectLst/>
                  <a:uLnTx/>
                  <a:uFillTx/>
                  <a:latin typeface="Arial"/>
                  <a:ea typeface="+mn-ea"/>
                  <a:cs typeface="+mn-cs"/>
                </a:rPr>
                <a:t>une</a:t>
              </a:r>
              <a:r>
                <a:rPr kumimoji="0" lang="en-US" sz="1600" b="0" i="0" u="none" strike="noStrike" kern="1200" cap="none" spc="0" normalizeH="0" baseline="0" noProof="0" dirty="0" smtClean="0">
                  <a:ln>
                    <a:noFill/>
                  </a:ln>
                  <a:solidFill>
                    <a:srgbClr val="565656"/>
                  </a:solidFill>
                  <a:effectLst/>
                  <a:uLnTx/>
                  <a:uFillTx/>
                  <a:latin typeface="Arial"/>
                  <a:ea typeface="+mn-ea"/>
                  <a:cs typeface="+mn-cs"/>
                </a:rPr>
                <a:t> </a:t>
              </a:r>
              <a:r>
                <a:rPr kumimoji="0" lang="en-US" sz="1600" b="0" i="0" u="none" strike="noStrike" kern="1200" cap="none" spc="0" normalizeH="0" baseline="0" noProof="0" dirty="0" err="1" smtClean="0">
                  <a:ln>
                    <a:noFill/>
                  </a:ln>
                  <a:solidFill>
                    <a:srgbClr val="565656"/>
                  </a:solidFill>
                  <a:effectLst/>
                  <a:uLnTx/>
                  <a:uFillTx/>
                  <a:latin typeface="Arial"/>
                  <a:ea typeface="+mn-ea"/>
                  <a:cs typeface="+mn-cs"/>
                </a:rPr>
                <a:t>analyse</a:t>
              </a:r>
              <a:r>
                <a:rPr kumimoji="0" lang="en-US" sz="1600" b="0" i="0" u="none" strike="noStrike" kern="1200" cap="none" spc="0" normalizeH="0" baseline="0" noProof="0" dirty="0" smtClean="0">
                  <a:ln>
                    <a:noFill/>
                  </a:ln>
                  <a:solidFill>
                    <a:srgbClr val="565656"/>
                  </a:solidFill>
                  <a:effectLst/>
                  <a:uLnTx/>
                  <a:uFillTx/>
                  <a:latin typeface="Arial"/>
                  <a:ea typeface="+mn-ea"/>
                  <a:cs typeface="+mn-cs"/>
                </a:rPr>
                <a:t> </a:t>
              </a:r>
              <a:r>
                <a:rPr kumimoji="0" lang="en-US" sz="1600" b="0" i="0" u="none" strike="noStrike" kern="1200" cap="none" spc="0" normalizeH="0" baseline="0" noProof="0" dirty="0" err="1" smtClean="0">
                  <a:ln>
                    <a:noFill/>
                  </a:ln>
                  <a:solidFill>
                    <a:srgbClr val="565656"/>
                  </a:solidFill>
                  <a:effectLst/>
                  <a:uLnTx/>
                  <a:uFillTx/>
                  <a:latin typeface="Arial"/>
                  <a:ea typeface="+mn-ea"/>
                  <a:cs typeface="+mn-cs"/>
                </a:rPr>
                <a:t>rapide</a:t>
              </a:r>
              <a:r>
                <a:rPr kumimoji="0" lang="en-US" sz="1600" b="0" i="0" u="none" strike="noStrike" kern="1200" cap="none" spc="0" normalizeH="0" baseline="0" noProof="0" dirty="0" smtClean="0">
                  <a:ln>
                    <a:noFill/>
                  </a:ln>
                  <a:solidFill>
                    <a:srgbClr val="565656"/>
                  </a:solidFill>
                  <a:effectLst/>
                  <a:uLnTx/>
                  <a:uFillTx/>
                  <a:latin typeface="Arial"/>
                  <a:ea typeface="+mn-ea"/>
                  <a:cs typeface="+mn-cs"/>
                </a:rPr>
                <a:t> des </a:t>
              </a:r>
              <a:r>
                <a:rPr kumimoji="0" lang="en-US" sz="1600" b="0" i="0" u="none" strike="noStrike" kern="1200" cap="none" spc="0" normalizeH="0" baseline="0" noProof="0" dirty="0" err="1" smtClean="0">
                  <a:ln>
                    <a:noFill/>
                  </a:ln>
                  <a:solidFill>
                    <a:srgbClr val="565656"/>
                  </a:solidFill>
                  <a:effectLst/>
                  <a:uLnTx/>
                  <a:uFillTx/>
                  <a:latin typeface="Arial"/>
                  <a:ea typeface="+mn-ea"/>
                  <a:cs typeface="+mn-cs"/>
                </a:rPr>
                <a:t>nouvelles</a:t>
              </a:r>
              <a:r>
                <a:rPr kumimoji="0" lang="en-US" sz="1600" b="0" i="0" u="none" strike="noStrike" kern="1200" cap="none" spc="0" normalizeH="0" baseline="0" noProof="0" dirty="0" smtClean="0">
                  <a:ln>
                    <a:noFill/>
                  </a:ln>
                  <a:solidFill>
                    <a:srgbClr val="565656"/>
                  </a:solidFill>
                  <a:effectLst/>
                  <a:uLnTx/>
                  <a:uFillTx/>
                  <a:latin typeface="Arial"/>
                  <a:ea typeface="+mn-ea"/>
                  <a:cs typeface="+mn-cs"/>
                </a:rPr>
                <a:t> menaces</a:t>
              </a:r>
              <a:endParaRPr kumimoji="0" lang="en-US" sz="1600" b="0" i="0" u="none" strike="noStrike" kern="1200" cap="none" spc="0" normalizeH="0" baseline="0" noProof="0" dirty="0">
                <a:ln>
                  <a:noFill/>
                </a:ln>
                <a:solidFill>
                  <a:srgbClr val="565656"/>
                </a:solidFill>
                <a:effectLst/>
                <a:uLnTx/>
                <a:uFillTx/>
                <a:latin typeface="Arial"/>
                <a:ea typeface="+mn-ea"/>
                <a:cs typeface="+mn-cs"/>
              </a:endParaRPr>
            </a:p>
          </p:txBody>
        </p:sp>
      </p:grpSp>
    </p:spTree>
    <p:extLst>
      <p:ext uri="{BB962C8B-B14F-4D97-AF65-F5344CB8AC3E}">
        <p14:creationId xmlns:p14="http://schemas.microsoft.com/office/powerpoint/2010/main" val="535019179"/>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Isosceles Triangle 51"/>
          <p:cNvSpPr/>
          <p:nvPr/>
        </p:nvSpPr>
        <p:spPr>
          <a:xfrm>
            <a:off x="2233946" y="633876"/>
            <a:ext cx="4596938" cy="3449566"/>
          </a:xfrm>
          <a:prstGeom prst="triangle">
            <a:avLst>
              <a:gd name="adj" fmla="val 50095"/>
            </a:avLst>
          </a:prstGeom>
          <a:solidFill>
            <a:srgbClr val="F2F2F2">
              <a:alpha val="30196"/>
            </a:srgbClr>
          </a:solidFill>
          <a:ln w="19050">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700" dirty="0" err="1" smtClean="0">
              <a:solidFill>
                <a:srgbClr val="FFFFFF"/>
              </a:solidFill>
              <a:latin typeface="Arial" pitchFamily="34" charset="0"/>
              <a:cs typeface="Arial" pitchFamily="34" charset="0"/>
            </a:endParaRPr>
          </a:p>
        </p:txBody>
      </p:sp>
      <p:sp>
        <p:nvSpPr>
          <p:cNvPr id="2" name="Title 1"/>
          <p:cNvSpPr>
            <a:spLocks noGrp="1"/>
          </p:cNvSpPr>
          <p:nvPr>
            <p:ph type="title"/>
          </p:nvPr>
        </p:nvSpPr>
        <p:spPr>
          <a:xfrm>
            <a:off x="386854" y="-212314"/>
            <a:ext cx="8536132" cy="709335"/>
          </a:xfrm>
        </p:spPr>
        <p:txBody>
          <a:bodyPr>
            <a:normAutofit/>
          </a:bodyPr>
          <a:lstStyle/>
          <a:p>
            <a:r>
              <a:rPr lang="en-US" sz="2400" dirty="0" smtClean="0"/>
              <a:t>La </a:t>
            </a:r>
            <a:r>
              <a:rPr lang="en-US" sz="2400" dirty="0" err="1" smtClean="0"/>
              <a:t>plateforme</a:t>
            </a:r>
            <a:r>
              <a:rPr lang="en-US" sz="2400" dirty="0" smtClean="0"/>
              <a:t> nouvelle </a:t>
            </a:r>
            <a:r>
              <a:rPr lang="en-US" sz="2400" dirty="0" err="1" smtClean="0"/>
              <a:t>génération</a:t>
            </a:r>
            <a:endParaRPr lang="en-US" sz="2400" dirty="0"/>
          </a:p>
        </p:txBody>
      </p:sp>
      <p:sp>
        <p:nvSpPr>
          <p:cNvPr id="62" name="TextBox 61"/>
          <p:cNvSpPr txBox="1"/>
          <p:nvPr/>
        </p:nvSpPr>
        <p:spPr>
          <a:xfrm>
            <a:off x="6200781" y="4631950"/>
            <a:ext cx="1736373" cy="369332"/>
          </a:xfrm>
          <a:prstGeom prst="rect">
            <a:avLst/>
          </a:prstGeom>
          <a:noFill/>
        </p:spPr>
        <p:txBody>
          <a:bodyPr wrap="none" rtlCol="0">
            <a:spAutoFit/>
          </a:bodyPr>
          <a:lstStyle/>
          <a:p>
            <a:pPr algn="ctr">
              <a:buNone/>
            </a:pPr>
            <a:r>
              <a:rPr lang="en-US" sz="900" dirty="0" smtClean="0">
                <a:solidFill>
                  <a:srgbClr val="326A88"/>
                </a:solidFill>
                <a:latin typeface="Arial"/>
                <a:cs typeface="Arial"/>
              </a:rPr>
              <a:t>Palo Alto Networks</a:t>
            </a:r>
          </a:p>
          <a:p>
            <a:pPr algn="ctr">
              <a:buNone/>
            </a:pPr>
            <a:r>
              <a:rPr lang="en-US" sz="900" i="1" dirty="0" smtClean="0">
                <a:solidFill>
                  <a:srgbClr val="326A88"/>
                </a:solidFill>
                <a:latin typeface="Arial"/>
                <a:cs typeface="Arial"/>
              </a:rPr>
              <a:t>Advanced Endpoint Protection</a:t>
            </a:r>
            <a:endParaRPr lang="en-US" sz="700" i="1" dirty="0">
              <a:solidFill>
                <a:srgbClr val="326A88"/>
              </a:solidFill>
              <a:latin typeface="Arial"/>
              <a:cs typeface="Arial"/>
            </a:endParaRPr>
          </a:p>
        </p:txBody>
      </p:sp>
      <p:sp>
        <p:nvSpPr>
          <p:cNvPr id="63" name="TextBox 62"/>
          <p:cNvSpPr txBox="1"/>
          <p:nvPr/>
        </p:nvSpPr>
        <p:spPr>
          <a:xfrm>
            <a:off x="1254492" y="4628913"/>
            <a:ext cx="1460656" cy="369332"/>
          </a:xfrm>
          <a:prstGeom prst="rect">
            <a:avLst/>
          </a:prstGeom>
          <a:noFill/>
        </p:spPr>
        <p:txBody>
          <a:bodyPr wrap="none" rtlCol="0">
            <a:spAutoFit/>
          </a:bodyPr>
          <a:lstStyle/>
          <a:p>
            <a:pPr algn="ctr">
              <a:buNone/>
            </a:pPr>
            <a:r>
              <a:rPr lang="en-US" sz="900" dirty="0" smtClean="0">
                <a:solidFill>
                  <a:srgbClr val="326A88"/>
                </a:solidFill>
                <a:latin typeface="Arial"/>
                <a:cs typeface="Arial"/>
              </a:rPr>
              <a:t>Palo Alto Networks </a:t>
            </a:r>
          </a:p>
          <a:p>
            <a:pPr algn="ctr">
              <a:buNone/>
            </a:pPr>
            <a:r>
              <a:rPr lang="en-US" sz="900" i="1" dirty="0" smtClean="0">
                <a:solidFill>
                  <a:srgbClr val="326A88"/>
                </a:solidFill>
                <a:latin typeface="Arial"/>
                <a:cs typeface="Arial"/>
              </a:rPr>
              <a:t>Next-Generation Firewall</a:t>
            </a:r>
            <a:endParaRPr lang="en-US" sz="700" dirty="0">
              <a:solidFill>
                <a:srgbClr val="326A88"/>
              </a:solidFill>
              <a:latin typeface="Arial"/>
              <a:cs typeface="Arial"/>
            </a:endParaRPr>
          </a:p>
        </p:txBody>
      </p:sp>
      <p:sp>
        <p:nvSpPr>
          <p:cNvPr id="64" name="TextBox 63"/>
          <p:cNvSpPr txBox="1"/>
          <p:nvPr/>
        </p:nvSpPr>
        <p:spPr>
          <a:xfrm>
            <a:off x="5237630" y="721071"/>
            <a:ext cx="1467068" cy="369332"/>
          </a:xfrm>
          <a:prstGeom prst="rect">
            <a:avLst/>
          </a:prstGeom>
          <a:noFill/>
        </p:spPr>
        <p:txBody>
          <a:bodyPr wrap="none" rtlCol="0">
            <a:spAutoFit/>
          </a:bodyPr>
          <a:lstStyle/>
          <a:p>
            <a:pPr algn="ctr">
              <a:buNone/>
            </a:pPr>
            <a:r>
              <a:rPr lang="en-US" sz="900" dirty="0" smtClean="0">
                <a:solidFill>
                  <a:srgbClr val="326A88"/>
                </a:solidFill>
                <a:latin typeface="Arial"/>
                <a:cs typeface="Arial"/>
              </a:rPr>
              <a:t>Palo Alto Networks </a:t>
            </a:r>
            <a:br>
              <a:rPr lang="en-US" sz="900" dirty="0" smtClean="0">
                <a:solidFill>
                  <a:srgbClr val="326A88"/>
                </a:solidFill>
                <a:latin typeface="Arial"/>
                <a:cs typeface="Arial"/>
              </a:rPr>
            </a:br>
            <a:r>
              <a:rPr lang="en-US" sz="900" i="1" dirty="0" smtClean="0">
                <a:solidFill>
                  <a:srgbClr val="326A88"/>
                </a:solidFill>
                <a:latin typeface="Arial"/>
                <a:cs typeface="Arial"/>
              </a:rPr>
              <a:t>Threat Intelligence Cloud</a:t>
            </a:r>
            <a:endParaRPr lang="en-US" sz="700" i="1" dirty="0">
              <a:solidFill>
                <a:srgbClr val="326A88"/>
              </a:solidFill>
              <a:latin typeface="Arial"/>
              <a:cs typeface="Arial"/>
            </a:endParaRPr>
          </a:p>
        </p:txBody>
      </p:sp>
      <p:grpSp>
        <p:nvGrpSpPr>
          <p:cNvPr id="68" name="Group 67"/>
          <p:cNvGrpSpPr/>
          <p:nvPr/>
        </p:nvGrpSpPr>
        <p:grpSpPr>
          <a:xfrm>
            <a:off x="1463300" y="3491183"/>
            <a:ext cx="1084591" cy="1140980"/>
            <a:chOff x="1240257" y="3067107"/>
            <a:chExt cx="1100330" cy="1100329"/>
          </a:xfrm>
        </p:grpSpPr>
        <p:sp>
          <p:nvSpPr>
            <p:cNvPr id="69" name="Oval 68"/>
            <p:cNvSpPr/>
            <p:nvPr/>
          </p:nvSpPr>
          <p:spPr>
            <a:xfrm>
              <a:off x="1240257" y="3067107"/>
              <a:ext cx="1100330" cy="1100329"/>
            </a:xfrm>
            <a:prstGeom prst="ellipse">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100" dirty="0" err="1" smtClean="0">
                <a:solidFill>
                  <a:srgbClr val="FFFFFF"/>
                </a:solidFill>
                <a:latin typeface="Arial" pitchFamily="34" charset="0"/>
                <a:cs typeface="Arial" pitchFamily="34" charset="0"/>
              </a:endParaRPr>
            </a:p>
          </p:txBody>
        </p:sp>
        <p:pic>
          <p:nvPicPr>
            <p:cNvPr id="70" name="Picture 69"/>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44591" y="3067107"/>
              <a:ext cx="1086455" cy="1090124"/>
            </a:xfrm>
            <a:prstGeom prst="rect">
              <a:avLst/>
            </a:prstGeom>
          </p:spPr>
        </p:pic>
        <p:pic>
          <p:nvPicPr>
            <p:cNvPr id="71" name="Picture 70"/>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407980" y="3510048"/>
              <a:ext cx="735510" cy="188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76" name="Group 75"/>
          <p:cNvGrpSpPr/>
          <p:nvPr/>
        </p:nvGrpSpPr>
        <p:grpSpPr>
          <a:xfrm>
            <a:off x="3840884" y="584217"/>
            <a:ext cx="1301612" cy="884141"/>
            <a:chOff x="3800104" y="664847"/>
            <a:chExt cx="1297094" cy="837528"/>
          </a:xfrm>
        </p:grpSpPr>
        <p:pic>
          <p:nvPicPr>
            <p:cNvPr id="77" name="Picture 76"/>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3800104" y="664847"/>
              <a:ext cx="1297094" cy="837528"/>
            </a:xfrm>
            <a:prstGeom prst="rect">
              <a:avLst/>
            </a:prstGeom>
            <a:effectLst>
              <a:outerShdw blurRad="50800" dist="38100" dir="2700000" algn="tl" rotWithShape="0">
                <a:prstClr val="black">
                  <a:alpha val="40000"/>
                </a:prstClr>
              </a:outerShdw>
            </a:effectLst>
          </p:spPr>
        </p:pic>
        <p:grpSp>
          <p:nvGrpSpPr>
            <p:cNvPr id="78" name="Group 77"/>
            <p:cNvGrpSpPr/>
            <p:nvPr/>
          </p:nvGrpSpPr>
          <p:grpSpPr>
            <a:xfrm>
              <a:off x="4128952" y="905144"/>
              <a:ext cx="629563" cy="378371"/>
              <a:chOff x="6209006" y="3731717"/>
              <a:chExt cx="539597" cy="333550"/>
            </a:xfrm>
          </p:grpSpPr>
          <p:pic>
            <p:nvPicPr>
              <p:cNvPr id="79" name="Picture 78"/>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6209782" y="3731717"/>
                <a:ext cx="538821" cy="7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 name="Picture 79"/>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6209588" y="3795511"/>
                <a:ext cx="538821" cy="7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 name="Picture 80"/>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6209394" y="3859305"/>
                <a:ext cx="538821" cy="7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 name="Picture 81"/>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6209200" y="3923099"/>
                <a:ext cx="538821" cy="7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 name="Picture 82"/>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6209006" y="3986893"/>
                <a:ext cx="538821" cy="7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88" name="Group 87"/>
          <p:cNvGrpSpPr/>
          <p:nvPr/>
        </p:nvGrpSpPr>
        <p:grpSpPr>
          <a:xfrm>
            <a:off x="6478441" y="3512950"/>
            <a:ext cx="1084591" cy="1140980"/>
            <a:chOff x="7819209" y="2413362"/>
            <a:chExt cx="1100330" cy="1100329"/>
          </a:xfrm>
        </p:grpSpPr>
        <p:grpSp>
          <p:nvGrpSpPr>
            <p:cNvPr id="89" name="Group 88"/>
            <p:cNvGrpSpPr/>
            <p:nvPr/>
          </p:nvGrpSpPr>
          <p:grpSpPr>
            <a:xfrm>
              <a:off x="7819209" y="2413362"/>
              <a:ext cx="1100330" cy="1100329"/>
              <a:chOff x="1240257" y="3067107"/>
              <a:chExt cx="1100330" cy="1100329"/>
            </a:xfrm>
          </p:grpSpPr>
          <p:sp>
            <p:nvSpPr>
              <p:cNvPr id="94" name="Oval 93"/>
              <p:cNvSpPr/>
              <p:nvPr/>
            </p:nvSpPr>
            <p:spPr>
              <a:xfrm>
                <a:off x="1240257" y="3067107"/>
                <a:ext cx="1100330" cy="1100329"/>
              </a:xfrm>
              <a:prstGeom prst="ellipse">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100" dirty="0" err="1" smtClean="0">
                  <a:solidFill>
                    <a:srgbClr val="FFFFFF"/>
                  </a:solidFill>
                  <a:latin typeface="Arial" pitchFamily="34" charset="0"/>
                  <a:cs typeface="Arial" pitchFamily="34" charset="0"/>
                </a:endParaRPr>
              </a:p>
            </p:txBody>
          </p:sp>
          <p:pic>
            <p:nvPicPr>
              <p:cNvPr id="95" name="Picture 9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44591" y="3067107"/>
                <a:ext cx="1086455" cy="1090124"/>
              </a:xfrm>
              <a:prstGeom prst="rect">
                <a:avLst/>
              </a:prstGeom>
            </p:spPr>
          </p:pic>
        </p:grpSp>
        <p:grpSp>
          <p:nvGrpSpPr>
            <p:cNvPr id="90" name="Group 89"/>
            <p:cNvGrpSpPr/>
            <p:nvPr/>
          </p:nvGrpSpPr>
          <p:grpSpPr>
            <a:xfrm>
              <a:off x="8169462" y="2660925"/>
              <a:ext cx="444406" cy="583475"/>
              <a:chOff x="7569779" y="4632410"/>
              <a:chExt cx="555513" cy="729352"/>
            </a:xfrm>
          </p:grpSpPr>
          <p:pic>
            <p:nvPicPr>
              <p:cNvPr id="91" name="Picture 10" descr="user.gif                                                       001623CFkristinweimers                 BB7CB7DD:"/>
              <p:cNvPicPr>
                <a:picLocks noChangeAspect="1" noChangeArrowheads="1"/>
              </p:cNvPicPr>
              <p:nvPr/>
            </p:nvPicPr>
            <p:blipFill>
              <a:blip r:embed="rId7" cstate="screen">
                <a:duotone>
                  <a:prstClr val="black"/>
                  <a:schemeClr val="accent6">
                    <a:tint val="45000"/>
                    <a:satMod val="400000"/>
                  </a:schemeClr>
                </a:duotone>
                <a:extLst>
                  <a:ext uri="{28A0092B-C50C-407E-A947-70E740481C1C}">
                    <a14:useLocalDpi xmlns:a14="http://schemas.microsoft.com/office/drawing/2010/main"/>
                  </a:ext>
                </a:extLst>
              </a:blip>
              <a:srcRect/>
              <a:stretch>
                <a:fillRect/>
              </a:stretch>
            </p:blipFill>
            <p:spPr bwMode="auto">
              <a:xfrm>
                <a:off x="7618010" y="4632410"/>
                <a:ext cx="396703" cy="409602"/>
              </a:xfrm>
              <a:prstGeom prst="rect">
                <a:avLst/>
              </a:prstGeom>
              <a:noFill/>
              <a:ln w="9525">
                <a:noFill/>
                <a:miter lim="800000"/>
                <a:headEnd/>
                <a:tailEnd/>
              </a:ln>
            </p:spPr>
          </p:pic>
          <p:pic>
            <p:nvPicPr>
              <p:cNvPr id="92" name="Picture 91" descr="unmanageddevice.png"/>
              <p:cNvPicPr>
                <a:picLocks noChangeAspect="1"/>
              </p:cNvPicPr>
              <p:nvPr/>
            </p:nvPicPr>
            <p:blipFill>
              <a:blip r:embed="rId8" cstate="print">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7569779" y="5004974"/>
                <a:ext cx="146374" cy="278862"/>
              </a:xfrm>
              <a:prstGeom prst="rect">
                <a:avLst/>
              </a:prstGeom>
              <a:effectLst>
                <a:outerShdw blurRad="50800" dist="38100" dir="5400000" algn="t" rotWithShape="0">
                  <a:prstClr val="black">
                    <a:alpha val="40000"/>
                  </a:prstClr>
                </a:outerShdw>
              </a:effectLst>
            </p:spPr>
          </p:pic>
          <p:pic>
            <p:nvPicPr>
              <p:cNvPr id="93" name="Picture 92" descr="laptop_256.png"/>
              <p:cNvPicPr>
                <a:picLocks noChangeAspect="1"/>
              </p:cNvPicPr>
              <p:nvPr/>
            </p:nvPicPr>
            <p:blipFill>
              <a:blip r:embed="rId9" cstate="print">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7742948" y="4979418"/>
                <a:ext cx="382344" cy="382344"/>
              </a:xfrm>
              <a:prstGeom prst="rect">
                <a:avLst/>
              </a:prstGeom>
            </p:spPr>
          </p:pic>
        </p:grpSp>
      </p:grpSp>
      <p:grpSp>
        <p:nvGrpSpPr>
          <p:cNvPr id="3" name="Group 2"/>
          <p:cNvGrpSpPr/>
          <p:nvPr/>
        </p:nvGrpSpPr>
        <p:grpSpPr>
          <a:xfrm>
            <a:off x="3208428" y="1585920"/>
            <a:ext cx="2762736" cy="2398054"/>
            <a:chOff x="3242418" y="1439591"/>
            <a:chExt cx="2585412" cy="2170034"/>
          </a:xfrm>
        </p:grpSpPr>
        <p:pic>
          <p:nvPicPr>
            <p:cNvPr id="47" name="Picture 46" descr="trinity.png"/>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3169159">
              <a:off x="3438743" y="1438666"/>
              <a:ext cx="2158563" cy="2168156"/>
            </a:xfrm>
            <a:prstGeom prst="rect">
              <a:avLst/>
            </a:prstGeom>
            <a:effectLst>
              <a:outerShdw blurRad="50800" dist="38100" dir="2700000" algn="tl" rotWithShape="0">
                <a:prstClr val="black">
                  <a:alpha val="40000"/>
                </a:prstClr>
              </a:outerShdw>
            </a:effectLst>
          </p:spPr>
        </p:pic>
        <p:sp>
          <p:nvSpPr>
            <p:cNvPr id="65" name="TextBox 64"/>
            <p:cNvSpPr txBox="1"/>
            <p:nvPr/>
          </p:nvSpPr>
          <p:spPr bwMode="gray">
            <a:xfrm rot="2466164">
              <a:off x="3242418" y="2002639"/>
              <a:ext cx="2002967" cy="1606986"/>
            </a:xfrm>
            <a:prstGeom prst="rect">
              <a:avLst/>
            </a:prstGeom>
            <a:noFill/>
          </p:spPr>
          <p:txBody>
            <a:bodyPr wrap="square" rtlCol="0">
              <a:prstTxWarp prst="textArchDown">
                <a:avLst>
                  <a:gd name="adj" fmla="val 1718162"/>
                </a:avLst>
              </a:prstTxWarp>
              <a:spAutoFit/>
            </a:bodyPr>
            <a:lstStyle/>
            <a:p>
              <a:r>
                <a:rPr lang="en-US" sz="1000" dirty="0" err="1" smtClean="0">
                  <a:solidFill>
                    <a:srgbClr val="F29D26"/>
                  </a:solidFill>
                  <a:latin typeface="Arial" pitchFamily="34" charset="0"/>
                  <a:cs typeface="Arial" pitchFamily="34" charset="0"/>
                </a:rPr>
                <a:t>Nativement</a:t>
              </a:r>
              <a:r>
                <a:rPr lang="en-US" sz="1000" dirty="0" smtClean="0">
                  <a:solidFill>
                    <a:srgbClr val="F29D26"/>
                  </a:solidFill>
                  <a:latin typeface="Arial" pitchFamily="34" charset="0"/>
                  <a:cs typeface="Arial" pitchFamily="34" charset="0"/>
                </a:rPr>
                <a:t> </a:t>
              </a:r>
              <a:r>
                <a:rPr lang="en-US" sz="1000" dirty="0" err="1" smtClean="0">
                  <a:solidFill>
                    <a:srgbClr val="F29D26"/>
                  </a:solidFill>
                  <a:latin typeface="Arial" pitchFamily="34" charset="0"/>
                  <a:cs typeface="Arial" pitchFamily="34" charset="0"/>
                </a:rPr>
                <a:t>intégré</a:t>
              </a:r>
              <a:endParaRPr lang="en-US" sz="1000" dirty="0" smtClean="0">
                <a:solidFill>
                  <a:srgbClr val="F29D26"/>
                </a:solidFill>
                <a:latin typeface="Arial" pitchFamily="34" charset="0"/>
                <a:cs typeface="Arial" pitchFamily="34" charset="0"/>
              </a:endParaRPr>
            </a:p>
          </p:txBody>
        </p:sp>
        <p:sp>
          <p:nvSpPr>
            <p:cNvPr id="66" name="TextBox 65"/>
            <p:cNvSpPr txBox="1"/>
            <p:nvPr/>
          </p:nvSpPr>
          <p:spPr bwMode="gray">
            <a:xfrm rot="13457192">
              <a:off x="3495707" y="1531223"/>
              <a:ext cx="2183054" cy="2077299"/>
            </a:xfrm>
            <a:prstGeom prst="rect">
              <a:avLst/>
            </a:prstGeom>
            <a:noFill/>
          </p:spPr>
          <p:txBody>
            <a:bodyPr wrap="square" rtlCol="0">
              <a:prstTxWarp prst="textArchDown">
                <a:avLst>
                  <a:gd name="adj" fmla="val 21478017"/>
                </a:avLst>
              </a:prstTxWarp>
              <a:spAutoFit/>
            </a:bodyPr>
            <a:lstStyle/>
            <a:p>
              <a:r>
                <a:rPr lang="en-US" sz="1000" dirty="0" smtClean="0">
                  <a:solidFill>
                    <a:srgbClr val="326A88"/>
                  </a:solidFill>
                  <a:latin typeface="Arial" pitchFamily="34" charset="0"/>
                  <a:cs typeface="Arial" pitchFamily="34" charset="0"/>
                </a:rPr>
                <a:t>Extensible</a:t>
              </a:r>
            </a:p>
          </p:txBody>
        </p:sp>
        <p:sp>
          <p:nvSpPr>
            <p:cNvPr id="67" name="TextBox 66"/>
            <p:cNvSpPr txBox="1"/>
            <p:nvPr/>
          </p:nvSpPr>
          <p:spPr bwMode="gray">
            <a:xfrm rot="17457263">
              <a:off x="4209492" y="1048240"/>
              <a:ext cx="1226988" cy="2009689"/>
            </a:xfrm>
            <a:prstGeom prst="rect">
              <a:avLst/>
            </a:prstGeom>
            <a:noFill/>
          </p:spPr>
          <p:txBody>
            <a:bodyPr wrap="square" rtlCol="0">
              <a:prstTxWarp prst="textCircle">
                <a:avLst>
                  <a:gd name="adj" fmla="val 18560205"/>
                </a:avLst>
              </a:prstTxWarp>
              <a:spAutoFit/>
            </a:bodyPr>
            <a:lstStyle/>
            <a:p>
              <a:r>
                <a:rPr lang="en-US" sz="1000" dirty="0" err="1" smtClean="0">
                  <a:solidFill>
                    <a:schemeClr val="bg2">
                      <a:lumMod val="75000"/>
                    </a:schemeClr>
                  </a:solidFill>
                  <a:latin typeface="Arial" pitchFamily="34" charset="0"/>
                  <a:cs typeface="Arial" pitchFamily="34" charset="0"/>
                </a:rPr>
                <a:t>Automatisé</a:t>
              </a:r>
              <a:endParaRPr lang="en-US" sz="1000" dirty="0" smtClean="0">
                <a:solidFill>
                  <a:schemeClr val="bg2">
                    <a:lumMod val="75000"/>
                  </a:schemeClr>
                </a:solidFill>
                <a:latin typeface="Arial" pitchFamily="34" charset="0"/>
                <a:cs typeface="Arial" pitchFamily="34" charset="0"/>
              </a:endParaRPr>
            </a:p>
          </p:txBody>
        </p:sp>
        <p:sp>
          <p:nvSpPr>
            <p:cNvPr id="85" name="TextBox 84"/>
            <p:cNvSpPr txBox="1"/>
            <p:nvPr/>
          </p:nvSpPr>
          <p:spPr bwMode="gray">
            <a:xfrm rot="17892318">
              <a:off x="3946609" y="1772357"/>
              <a:ext cx="1226988" cy="1227810"/>
            </a:xfrm>
            <a:prstGeom prst="rect">
              <a:avLst/>
            </a:prstGeom>
            <a:noFill/>
          </p:spPr>
          <p:txBody>
            <a:bodyPr wrap="square" rtlCol="0">
              <a:prstTxWarp prst="textCircle">
                <a:avLst>
                  <a:gd name="adj" fmla="val 18595446"/>
                </a:avLst>
              </a:prstTxWarp>
              <a:spAutoFit/>
            </a:bodyPr>
            <a:lstStyle/>
            <a:p>
              <a:r>
                <a:rPr lang="en-US" sz="1100" b="1" dirty="0" smtClean="0">
                  <a:solidFill>
                    <a:schemeClr val="bg1"/>
                  </a:solidFill>
                  <a:latin typeface="Arial" pitchFamily="34" charset="0"/>
                  <a:cs typeface="Arial" pitchFamily="34" charset="0"/>
                </a:rPr>
                <a:t>Cloud</a:t>
              </a:r>
            </a:p>
          </p:txBody>
        </p:sp>
        <p:sp>
          <p:nvSpPr>
            <p:cNvPr id="86" name="TextBox 85"/>
            <p:cNvSpPr txBox="1"/>
            <p:nvPr/>
          </p:nvSpPr>
          <p:spPr bwMode="gray">
            <a:xfrm rot="14287085">
              <a:off x="3982574" y="2016300"/>
              <a:ext cx="1226988" cy="1328098"/>
            </a:xfrm>
            <a:prstGeom prst="rect">
              <a:avLst/>
            </a:prstGeom>
            <a:noFill/>
          </p:spPr>
          <p:txBody>
            <a:bodyPr wrap="square" rtlCol="0">
              <a:prstTxWarp prst="textArchDown">
                <a:avLst/>
              </a:prstTxWarp>
              <a:spAutoFit/>
            </a:bodyPr>
            <a:lstStyle/>
            <a:p>
              <a:r>
                <a:rPr lang="en-US" sz="1100" b="1" dirty="0" smtClean="0">
                  <a:solidFill>
                    <a:schemeClr val="bg1"/>
                  </a:solidFill>
                  <a:latin typeface="Arial" pitchFamily="34" charset="0"/>
                  <a:cs typeface="Arial" pitchFamily="34" charset="0"/>
                </a:rPr>
                <a:t>Endpoint</a:t>
              </a:r>
            </a:p>
          </p:txBody>
        </p:sp>
        <p:sp>
          <p:nvSpPr>
            <p:cNvPr id="87" name="TextBox 86"/>
            <p:cNvSpPr txBox="1"/>
            <p:nvPr/>
          </p:nvSpPr>
          <p:spPr bwMode="gray">
            <a:xfrm rot="225016">
              <a:off x="3732536" y="1844690"/>
              <a:ext cx="1332907" cy="1388832"/>
            </a:xfrm>
            <a:prstGeom prst="rect">
              <a:avLst/>
            </a:prstGeom>
            <a:noFill/>
          </p:spPr>
          <p:txBody>
            <a:bodyPr wrap="square" rtlCol="0">
              <a:prstTxWarp prst="textArchDown">
                <a:avLst>
                  <a:gd name="adj" fmla="val 360130"/>
                </a:avLst>
              </a:prstTxWarp>
              <a:spAutoFit/>
            </a:bodyPr>
            <a:lstStyle/>
            <a:p>
              <a:r>
                <a:rPr lang="en-US" sz="1100" b="1" dirty="0" smtClean="0">
                  <a:solidFill>
                    <a:schemeClr val="bg1"/>
                  </a:solidFill>
                  <a:latin typeface="Arial" pitchFamily="34" charset="0"/>
                  <a:cs typeface="Arial" pitchFamily="34" charset="0"/>
                </a:rPr>
                <a:t>Network</a:t>
              </a:r>
            </a:p>
          </p:txBody>
        </p:sp>
        <p:pic>
          <p:nvPicPr>
            <p:cNvPr id="96" name="Picture 3" descr="TESC-logo-BG.png"/>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117962" y="2406975"/>
              <a:ext cx="802628" cy="210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5" name="Picture 8"/>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666937" y="3009955"/>
            <a:ext cx="2187419" cy="70038"/>
          </a:xfrm>
          <a:prstGeom prst="rect">
            <a:avLst/>
          </a:prstGeom>
          <a:noFill/>
          <a:ln w="9525">
            <a:noFill/>
            <a:miter lim="800000"/>
            <a:headEnd/>
            <a:tailEnd/>
          </a:ln>
        </p:spPr>
      </p:pic>
      <p:grpSp>
        <p:nvGrpSpPr>
          <p:cNvPr id="36" name="Group 35"/>
          <p:cNvGrpSpPr/>
          <p:nvPr/>
        </p:nvGrpSpPr>
        <p:grpSpPr>
          <a:xfrm>
            <a:off x="671745" y="1408093"/>
            <a:ext cx="2182441" cy="1608667"/>
            <a:chOff x="6584274" y="1527593"/>
            <a:chExt cx="2198687" cy="1939213"/>
          </a:xfrm>
        </p:grpSpPr>
        <p:sp>
          <p:nvSpPr>
            <p:cNvPr id="37" name="Rectangle 36"/>
            <p:cNvSpPr/>
            <p:nvPr/>
          </p:nvSpPr>
          <p:spPr bwMode="auto">
            <a:xfrm>
              <a:off x="6584274" y="1934734"/>
              <a:ext cx="2198687" cy="1532072"/>
            </a:xfrm>
            <a:prstGeom prst="rect">
              <a:avLst/>
            </a:prstGeom>
            <a:solidFill>
              <a:schemeClr val="accent4">
                <a:lumMod val="20000"/>
                <a:lumOff val="80000"/>
              </a:schemeClr>
            </a:solidFill>
            <a:ln w="25400" cap="flat" cmpd="sng" algn="ctr">
              <a:noFill/>
              <a:prstDash val="solid"/>
            </a:ln>
            <a:effectLst/>
          </p:spPr>
          <p:txBody>
            <a:bodyPr lIns="182880" tIns="91440" rIns="182880" bIns="91440" anchor="t" anchorCtr="0"/>
            <a:lstStyle/>
            <a:p>
              <a:pPr marL="171450" indent="-171450" defTabSz="457200" fontAlgn="auto">
                <a:spcBef>
                  <a:spcPts val="600"/>
                </a:spcBef>
                <a:spcAft>
                  <a:spcPts val="0"/>
                </a:spcAft>
                <a:buClr>
                  <a:srgbClr val="326A88"/>
                </a:buClr>
                <a:buFont typeface="Wingdings" charset="2"/>
                <a:buChar char="§"/>
                <a:defRPr/>
              </a:pPr>
              <a:r>
                <a:rPr lang="en-GB" sz="900" dirty="0" err="1">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Inspecte</a:t>
              </a:r>
              <a:r>
                <a:rPr lang="en-GB" sz="900" dirty="0">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 tout le </a:t>
              </a:r>
              <a:r>
                <a:rPr lang="en-GB" sz="900" dirty="0" err="1">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trafic</a:t>
              </a:r>
              <a:endParaRPr lang="en-GB" sz="900" dirty="0">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endParaRPr>
            </a:p>
            <a:p>
              <a:pPr marL="171450" indent="-171450" defTabSz="457200" fontAlgn="auto">
                <a:spcBef>
                  <a:spcPts val="600"/>
                </a:spcBef>
                <a:spcAft>
                  <a:spcPts val="0"/>
                </a:spcAft>
                <a:buClr>
                  <a:srgbClr val="326A88"/>
                </a:buClr>
                <a:buFont typeface="Wingdings" charset="2"/>
                <a:buChar char="§"/>
                <a:defRPr/>
              </a:pPr>
              <a:r>
                <a:rPr lang="en-GB" sz="900" dirty="0" err="1" smtClean="0">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Bloque</a:t>
              </a:r>
              <a:r>
                <a:rPr lang="en-GB" sz="900" dirty="0" smtClean="0">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 </a:t>
              </a:r>
              <a:r>
                <a:rPr lang="en-GB" sz="900" dirty="0">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les </a:t>
              </a:r>
              <a:r>
                <a:rPr lang="en-GB" sz="900" dirty="0" err="1">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attaques</a:t>
              </a:r>
              <a:r>
                <a:rPr lang="en-GB" sz="900" dirty="0">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 </a:t>
              </a:r>
              <a:r>
                <a:rPr lang="en-GB" sz="900" dirty="0" err="1">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connues</a:t>
              </a:r>
              <a:endParaRPr lang="en-GB" sz="900" dirty="0">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endParaRPr>
            </a:p>
            <a:p>
              <a:pPr marL="171450" indent="-171450" defTabSz="457200" fontAlgn="auto">
                <a:spcBef>
                  <a:spcPts val="600"/>
                </a:spcBef>
                <a:spcAft>
                  <a:spcPts val="0"/>
                </a:spcAft>
                <a:buClr>
                  <a:srgbClr val="326A88"/>
                </a:buClr>
                <a:buFont typeface="Wingdings" charset="2"/>
                <a:buChar char="§"/>
                <a:defRPr/>
              </a:pPr>
              <a:r>
                <a:rPr lang="en-GB" sz="900" dirty="0" err="1">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Envoie</a:t>
              </a:r>
              <a:r>
                <a:rPr lang="en-GB" sz="900" dirty="0">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 </a:t>
              </a:r>
              <a:r>
                <a:rPr lang="en-GB" sz="900" dirty="0" err="1">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l’inconnu</a:t>
              </a:r>
              <a:r>
                <a:rPr lang="en-GB" sz="900" dirty="0">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 </a:t>
              </a:r>
              <a:r>
                <a:rPr lang="en-GB" sz="900" dirty="0" err="1">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vers</a:t>
              </a:r>
              <a:r>
                <a:rPr lang="en-GB" sz="900" dirty="0">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 le Cloud</a:t>
              </a:r>
            </a:p>
            <a:p>
              <a:pPr marL="171450" indent="-171450" defTabSz="457200" fontAlgn="auto">
                <a:spcBef>
                  <a:spcPts val="600"/>
                </a:spcBef>
                <a:spcAft>
                  <a:spcPts val="0"/>
                </a:spcAft>
                <a:buClr>
                  <a:srgbClr val="326A88"/>
                </a:buClr>
                <a:buFont typeface="Wingdings" charset="2"/>
                <a:buChar char="§"/>
                <a:defRPr/>
              </a:pPr>
              <a:r>
                <a:rPr lang="en-GB" sz="900" dirty="0">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Extensible aux </a:t>
              </a:r>
              <a:r>
                <a:rPr lang="en-GB" sz="900" dirty="0" err="1">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réseaux</a:t>
              </a:r>
              <a:r>
                <a:rPr lang="en-GB" sz="900" dirty="0">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 mobiles &amp; </a:t>
              </a:r>
              <a:r>
                <a:rPr lang="en-GB" sz="900" dirty="0" err="1">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rPr>
                <a:t>virtuels</a:t>
              </a:r>
              <a:endParaRPr lang="en-GB" sz="900" dirty="0">
                <a:solidFill>
                  <a:srgbClr val="000000">
                    <a:lumMod val="65000"/>
                    <a:lumOff val="35000"/>
                  </a:srgbClr>
                </a:solidFill>
                <a:latin typeface="Arial" panose="020B0604020202020204" pitchFamily="34" charset="0"/>
                <a:ea typeface="MS PGothic" panose="020B0600070205080204" pitchFamily="34" charset="-128"/>
                <a:cs typeface="Arial" panose="020B0604020202020204" pitchFamily="34" charset="0"/>
              </a:endParaRPr>
            </a:p>
          </p:txBody>
        </p:sp>
        <p:sp>
          <p:nvSpPr>
            <p:cNvPr id="38" name="Rectangle 37"/>
            <p:cNvSpPr>
              <a:spLocks noChangeArrowheads="1"/>
            </p:cNvSpPr>
            <p:nvPr/>
          </p:nvSpPr>
          <p:spPr bwMode="auto">
            <a:xfrm>
              <a:off x="6584274" y="1527593"/>
              <a:ext cx="2198687" cy="407140"/>
            </a:xfrm>
            <a:prstGeom prst="rect">
              <a:avLst/>
            </a:prstGeom>
            <a:solidFill>
              <a:srgbClr val="F29D26"/>
            </a:solidFill>
            <a:ln>
              <a:noFill/>
            </a:ln>
            <a:extLst/>
          </p:spPr>
          <p:txBody>
            <a:bodyPr anchor="ctr"/>
            <a:lstStyle/>
            <a:p>
              <a:pPr algn="ctr">
                <a:defRPr/>
              </a:pPr>
              <a:r>
                <a:rPr lang="en-GB" sz="800" b="1" kern="0" dirty="0">
                  <a:solidFill>
                    <a:srgbClr val="FFFFFF"/>
                  </a:solidFill>
                  <a:latin typeface="Arial" panose="020B0604020202020204" pitchFamily="34" charset="0"/>
                  <a:ea typeface="MS PGothic" panose="020B0600070205080204" pitchFamily="34" charset="-128"/>
                  <a:cs typeface="Arial" panose="020B0604020202020204" pitchFamily="34" charset="0"/>
                </a:rPr>
                <a:t>Firewall nouvelle </a:t>
              </a:r>
              <a:r>
                <a:rPr lang="en-GB" sz="800" b="1" kern="0" dirty="0" err="1" smtClean="0">
                  <a:solidFill>
                    <a:srgbClr val="FFFFFF"/>
                  </a:solidFill>
                  <a:latin typeface="Arial" panose="020B0604020202020204" pitchFamily="34" charset="0"/>
                  <a:ea typeface="MS PGothic" panose="020B0600070205080204" pitchFamily="34" charset="-128"/>
                  <a:cs typeface="Arial" panose="020B0604020202020204" pitchFamily="34" charset="0"/>
                </a:rPr>
                <a:t>génération</a:t>
              </a:r>
              <a:endParaRPr lang="en-GB" sz="800" b="1" kern="0" dirty="0">
                <a:solidFill>
                  <a:srgbClr val="FFFFFF"/>
                </a:solidFill>
                <a:latin typeface="Arial" panose="020B0604020202020204" pitchFamily="34" charset="0"/>
                <a:ea typeface="MS PGothic" panose="020B0600070205080204" pitchFamily="34" charset="-128"/>
                <a:cs typeface="Arial" panose="020B0604020202020204" pitchFamily="34" charset="0"/>
              </a:endParaRPr>
            </a:p>
          </p:txBody>
        </p:sp>
      </p:grpSp>
      <p:pic>
        <p:nvPicPr>
          <p:cNvPr id="39" name="Picture 8"/>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6190800" y="3009955"/>
            <a:ext cx="2207311" cy="70038"/>
          </a:xfrm>
          <a:prstGeom prst="rect">
            <a:avLst/>
          </a:prstGeom>
          <a:noFill/>
          <a:ln w="9525">
            <a:noFill/>
            <a:miter lim="800000"/>
            <a:headEnd/>
            <a:tailEnd/>
          </a:ln>
        </p:spPr>
      </p:pic>
      <p:grpSp>
        <p:nvGrpSpPr>
          <p:cNvPr id="40" name="Group 39"/>
          <p:cNvGrpSpPr/>
          <p:nvPr/>
        </p:nvGrpSpPr>
        <p:grpSpPr>
          <a:xfrm>
            <a:off x="6190799" y="1408095"/>
            <a:ext cx="2202287" cy="1603993"/>
            <a:chOff x="507878" y="1341239"/>
            <a:chExt cx="2198687" cy="1933578"/>
          </a:xfrm>
        </p:grpSpPr>
        <p:sp>
          <p:nvSpPr>
            <p:cNvPr id="41" name="Rectangle 40"/>
            <p:cNvSpPr/>
            <p:nvPr/>
          </p:nvSpPr>
          <p:spPr bwMode="auto">
            <a:xfrm>
              <a:off x="507878" y="1748378"/>
              <a:ext cx="2198687" cy="1526439"/>
            </a:xfrm>
            <a:prstGeom prst="rect">
              <a:avLst/>
            </a:prstGeom>
            <a:solidFill>
              <a:schemeClr val="accent4">
                <a:lumMod val="20000"/>
                <a:lumOff val="80000"/>
              </a:schemeClr>
            </a:solidFill>
            <a:ln w="25400" cap="flat" cmpd="sng" algn="ctr">
              <a:noFill/>
              <a:prstDash val="solid"/>
            </a:ln>
            <a:effectLst/>
          </p:spPr>
          <p:txBody>
            <a:bodyPr lIns="182880" tIns="91440" rIns="182880" bIns="91440" anchor="t" anchorCtr="0"/>
            <a:lstStyle/>
            <a:p>
              <a:pPr marL="171450" indent="-171450" defTabSz="457200" fontAlgn="auto">
                <a:spcBef>
                  <a:spcPts val="600"/>
                </a:spcBef>
                <a:spcAft>
                  <a:spcPts val="0"/>
                </a:spcAft>
                <a:buClr>
                  <a:srgbClr val="326A88"/>
                </a:buClr>
                <a:buFont typeface="Wingdings" charset="2"/>
                <a:buChar char="§"/>
                <a:defRPr/>
              </a:pPr>
              <a:r>
                <a:rPr lang="en-GB" sz="900" kern="1000" dirty="0" err="1" smtClean="0">
                  <a:solidFill>
                    <a:srgbClr val="595959"/>
                  </a:solidFill>
                  <a:latin typeface="Arial" panose="020B0604020202020204" pitchFamily="34" charset="0"/>
                  <a:ea typeface="MS PGothic" panose="020B0600070205080204" pitchFamily="34" charset="-128"/>
                  <a:cs typeface="Arial" panose="020B0604020202020204" pitchFamily="34" charset="0"/>
                </a:rPr>
                <a:t>Regroupe</a:t>
              </a:r>
              <a:r>
                <a:rPr lang="en-GB" sz="900" kern="1000" dirty="0" smtClean="0">
                  <a:solidFill>
                    <a:srgbClr val="595959"/>
                  </a:solidFill>
                  <a:latin typeface="Arial" panose="020B0604020202020204" pitchFamily="34" charset="0"/>
                  <a:ea typeface="MS PGothic" panose="020B0600070205080204" pitchFamily="34" charset="-128"/>
                  <a:cs typeface="Arial" panose="020B0604020202020204" pitchFamily="34" charset="0"/>
                </a:rPr>
                <a:t> les menaces </a:t>
              </a:r>
              <a:r>
                <a:rPr lang="en-GB" sz="900" kern="1000" dirty="0" err="1" smtClean="0">
                  <a:solidFill>
                    <a:srgbClr val="595959"/>
                  </a:solidFill>
                  <a:latin typeface="Arial" panose="020B0604020202020204" pitchFamily="34" charset="0"/>
                  <a:ea typeface="MS PGothic" panose="020B0600070205080204" pitchFamily="34" charset="-128"/>
                  <a:cs typeface="Arial" panose="020B0604020202020204" pitchFamily="34" charset="0"/>
                </a:rPr>
                <a:t>potentiellesdu</a:t>
              </a:r>
              <a:r>
                <a:rPr lang="en-GB" sz="900" kern="1000" dirty="0" smtClean="0">
                  <a:solidFill>
                    <a:srgbClr val="595959"/>
                  </a:solidFill>
                  <a:latin typeface="Arial" panose="020B0604020202020204" pitchFamily="34" charset="0"/>
                  <a:ea typeface="MS PGothic" panose="020B0600070205080204" pitchFamily="34" charset="-128"/>
                  <a:cs typeface="Arial" panose="020B0604020202020204" pitchFamily="34" charset="0"/>
                </a:rPr>
                <a:t> </a:t>
              </a:r>
              <a:r>
                <a:rPr lang="en-GB" sz="900" kern="1000" dirty="0" err="1">
                  <a:solidFill>
                    <a:srgbClr val="595959"/>
                  </a:solidFill>
                  <a:latin typeface="Arial" panose="020B0604020202020204" pitchFamily="34" charset="0"/>
                  <a:ea typeface="MS PGothic" panose="020B0600070205080204" pitchFamily="34" charset="-128"/>
                  <a:cs typeface="Arial" panose="020B0604020202020204" pitchFamily="34" charset="0"/>
                </a:rPr>
                <a:t>réseau</a:t>
              </a:r>
              <a:r>
                <a:rPr lang="en-GB" sz="900" kern="1000" dirty="0">
                  <a:solidFill>
                    <a:srgbClr val="595959"/>
                  </a:solidFill>
                  <a:latin typeface="Arial" panose="020B0604020202020204" pitchFamily="34" charset="0"/>
                  <a:ea typeface="MS PGothic" panose="020B0600070205080204" pitchFamily="34" charset="-128"/>
                  <a:cs typeface="Arial" panose="020B0604020202020204" pitchFamily="34" charset="0"/>
                </a:rPr>
                <a:t> et des endpoints</a:t>
              </a:r>
            </a:p>
            <a:p>
              <a:pPr marL="171450" indent="-171450" defTabSz="457200" fontAlgn="auto">
                <a:spcBef>
                  <a:spcPts val="600"/>
                </a:spcBef>
                <a:spcAft>
                  <a:spcPts val="0"/>
                </a:spcAft>
                <a:buClr>
                  <a:srgbClr val="326A88"/>
                </a:buClr>
                <a:buFont typeface="Wingdings" charset="2"/>
                <a:buChar char="§"/>
                <a:defRPr/>
              </a:pPr>
              <a:r>
                <a:rPr lang="en-GB" sz="900" kern="1000" dirty="0">
                  <a:solidFill>
                    <a:srgbClr val="595959"/>
                  </a:solidFill>
                  <a:latin typeface="Arial" panose="020B0604020202020204" pitchFamily="34" charset="0"/>
                  <a:ea typeface="MS PGothic" panose="020B0600070205080204" pitchFamily="34" charset="-128"/>
                  <a:cs typeface="Arial" panose="020B0604020202020204" pitchFamily="34" charset="0"/>
                </a:rPr>
                <a:t>Analyse et </a:t>
              </a:r>
              <a:r>
                <a:rPr lang="en-GB" sz="900" kern="1000" dirty="0" err="1">
                  <a:solidFill>
                    <a:srgbClr val="595959"/>
                  </a:solidFill>
                  <a:latin typeface="Arial" panose="020B0604020202020204" pitchFamily="34" charset="0"/>
                  <a:ea typeface="MS PGothic" panose="020B0600070205080204" pitchFamily="34" charset="-128"/>
                  <a:cs typeface="Arial" panose="020B0604020202020204" pitchFamily="34" charset="0"/>
                </a:rPr>
                <a:t>corrèle</a:t>
              </a:r>
              <a:r>
                <a:rPr lang="en-GB" sz="900" kern="1000" dirty="0">
                  <a:solidFill>
                    <a:srgbClr val="595959"/>
                  </a:solidFill>
                  <a:latin typeface="Arial" panose="020B0604020202020204" pitchFamily="34" charset="0"/>
                  <a:ea typeface="MS PGothic" panose="020B0600070205080204" pitchFamily="34" charset="-128"/>
                  <a:cs typeface="Arial" panose="020B0604020202020204" pitchFamily="34" charset="0"/>
                </a:rPr>
                <a:t> </a:t>
              </a:r>
              <a:r>
                <a:rPr lang="en-GB" sz="900" kern="1000" dirty="0" err="1">
                  <a:solidFill>
                    <a:srgbClr val="595959"/>
                  </a:solidFill>
                  <a:latin typeface="Arial" panose="020B0604020202020204" pitchFamily="34" charset="0"/>
                  <a:ea typeface="MS PGothic" panose="020B0600070205080204" pitchFamily="34" charset="-128"/>
                  <a:cs typeface="Arial" panose="020B0604020202020204" pitchFamily="34" charset="0"/>
                </a:rPr>
                <a:t>l’intelligence</a:t>
              </a:r>
              <a:endParaRPr lang="en-GB" sz="900" kern="1000" dirty="0">
                <a:solidFill>
                  <a:srgbClr val="595959"/>
                </a:solidFill>
                <a:latin typeface="Arial" panose="020B0604020202020204" pitchFamily="34" charset="0"/>
                <a:ea typeface="MS PGothic" panose="020B0600070205080204" pitchFamily="34" charset="-128"/>
                <a:cs typeface="Arial" panose="020B0604020202020204" pitchFamily="34" charset="0"/>
              </a:endParaRPr>
            </a:p>
            <a:p>
              <a:pPr marL="171450" indent="-171450" defTabSz="457200" fontAlgn="auto">
                <a:spcBef>
                  <a:spcPts val="600"/>
                </a:spcBef>
                <a:spcAft>
                  <a:spcPts val="0"/>
                </a:spcAft>
                <a:buClr>
                  <a:srgbClr val="326A88"/>
                </a:buClr>
                <a:buFont typeface="Wingdings" charset="2"/>
                <a:buChar char="§"/>
                <a:defRPr/>
              </a:pPr>
              <a:r>
                <a:rPr lang="en-GB" sz="900" kern="1000" dirty="0" err="1" smtClean="0">
                  <a:solidFill>
                    <a:srgbClr val="595959"/>
                  </a:solidFill>
                  <a:latin typeface="Arial" panose="020B0604020202020204" pitchFamily="34" charset="0"/>
                  <a:ea typeface="MS PGothic" panose="020B0600070205080204" pitchFamily="34" charset="-128"/>
                  <a:cs typeface="Arial" panose="020B0604020202020204" pitchFamily="34" charset="0"/>
                </a:rPr>
                <a:t>Renvoie</a:t>
              </a:r>
              <a:r>
                <a:rPr lang="en-GB" sz="900" kern="1000" dirty="0" smtClean="0">
                  <a:solidFill>
                    <a:srgbClr val="595959"/>
                  </a:solidFill>
                  <a:latin typeface="Arial" panose="020B0604020202020204" pitchFamily="34" charset="0"/>
                  <a:ea typeface="MS PGothic" panose="020B0600070205080204" pitchFamily="34" charset="-128"/>
                  <a:cs typeface="Arial" panose="020B0604020202020204" pitchFamily="34" charset="0"/>
                </a:rPr>
                <a:t> </a:t>
              </a:r>
              <a:r>
                <a:rPr lang="en-GB" sz="900" kern="1000" dirty="0">
                  <a:solidFill>
                    <a:srgbClr val="595959"/>
                  </a:solidFill>
                  <a:latin typeface="Arial" panose="020B0604020202020204" pitchFamily="34" charset="0"/>
                  <a:ea typeface="MS PGothic" panose="020B0600070205080204" pitchFamily="34" charset="-128"/>
                  <a:cs typeface="Arial" panose="020B0604020202020204" pitchFamily="34" charset="0"/>
                </a:rPr>
                <a:t>les </a:t>
              </a:r>
              <a:r>
                <a:rPr lang="en-GB" sz="900" kern="1000" dirty="0" err="1">
                  <a:solidFill>
                    <a:srgbClr val="595959"/>
                  </a:solidFill>
                  <a:latin typeface="Arial" panose="020B0604020202020204" pitchFamily="34" charset="0"/>
                  <a:ea typeface="MS PGothic" panose="020B0600070205080204" pitchFamily="34" charset="-128"/>
                  <a:cs typeface="Arial" panose="020B0604020202020204" pitchFamily="34" charset="0"/>
                </a:rPr>
                <a:t>informations</a:t>
              </a:r>
              <a:r>
                <a:rPr lang="en-GB" sz="900" kern="1000" dirty="0">
                  <a:solidFill>
                    <a:srgbClr val="595959"/>
                  </a:solidFill>
                  <a:latin typeface="Arial" panose="020B0604020202020204" pitchFamily="34" charset="0"/>
                  <a:ea typeface="MS PGothic" panose="020B0600070205080204" pitchFamily="34" charset="-128"/>
                  <a:cs typeface="Arial" panose="020B0604020202020204" pitchFamily="34" charset="0"/>
                </a:rPr>
                <a:t> au firewall et aux endpoints</a:t>
              </a:r>
            </a:p>
          </p:txBody>
        </p:sp>
        <p:sp>
          <p:nvSpPr>
            <p:cNvPr id="42" name="Rectangle 41"/>
            <p:cNvSpPr>
              <a:spLocks noChangeArrowheads="1"/>
            </p:cNvSpPr>
            <p:nvPr/>
          </p:nvSpPr>
          <p:spPr bwMode="auto">
            <a:xfrm>
              <a:off x="507878" y="1341239"/>
              <a:ext cx="2198687" cy="407139"/>
            </a:xfrm>
            <a:prstGeom prst="rect">
              <a:avLst/>
            </a:prstGeom>
            <a:solidFill>
              <a:srgbClr val="A1B936"/>
            </a:solidFill>
            <a:ln>
              <a:noFill/>
            </a:ln>
            <a:extLst/>
          </p:spPr>
          <p:txBody>
            <a:bodyPr anchor="ctr"/>
            <a:lstStyle/>
            <a:p>
              <a:pPr algn="ctr" fontAlgn="auto">
                <a:defRPr/>
              </a:pPr>
              <a:r>
                <a:rPr lang="en-GB" sz="800" b="1" kern="0" dirty="0" smtClean="0">
                  <a:solidFill>
                    <a:srgbClr val="FFFFFF"/>
                  </a:solidFill>
                  <a:latin typeface="Arial" panose="020B0604020202020204" pitchFamily="34" charset="0"/>
                  <a:cs typeface="Arial" panose="020B0604020202020204" pitchFamily="34" charset="0"/>
                </a:rPr>
                <a:t>Cloud de </a:t>
              </a:r>
              <a:r>
                <a:rPr lang="en-GB" sz="800" b="1" kern="0" dirty="0" err="1" smtClean="0">
                  <a:solidFill>
                    <a:srgbClr val="FFFFFF"/>
                  </a:solidFill>
                  <a:latin typeface="Arial" panose="020B0604020202020204" pitchFamily="34" charset="0"/>
                  <a:cs typeface="Arial" panose="020B0604020202020204" pitchFamily="34" charset="0"/>
                </a:rPr>
                <a:t>renseignement</a:t>
              </a:r>
              <a:r>
                <a:rPr lang="en-GB" sz="800" b="1" kern="0" dirty="0" smtClean="0">
                  <a:solidFill>
                    <a:srgbClr val="FFFFFF"/>
                  </a:solidFill>
                  <a:latin typeface="Arial" panose="020B0604020202020204" pitchFamily="34" charset="0"/>
                  <a:cs typeface="Arial" panose="020B0604020202020204" pitchFamily="34" charset="0"/>
                </a:rPr>
                <a:t> sur  les menaces</a:t>
              </a:r>
              <a:endParaRPr lang="en-GB" sz="800" b="1" kern="0" dirty="0">
                <a:solidFill>
                  <a:srgbClr val="FFFFFF"/>
                </a:solidFill>
                <a:latin typeface="Arial" panose="020B0604020202020204" pitchFamily="34" charset="0"/>
                <a:cs typeface="Arial" panose="020B0604020202020204" pitchFamily="34" charset="0"/>
              </a:endParaRPr>
            </a:p>
          </p:txBody>
        </p:sp>
      </p:grpSp>
      <p:grpSp>
        <p:nvGrpSpPr>
          <p:cNvPr id="43" name="Group 42"/>
          <p:cNvGrpSpPr/>
          <p:nvPr/>
        </p:nvGrpSpPr>
        <p:grpSpPr>
          <a:xfrm>
            <a:off x="3077269" y="4340880"/>
            <a:ext cx="2910295" cy="1298851"/>
            <a:chOff x="2856201" y="5227112"/>
            <a:chExt cx="3690698" cy="1565734"/>
          </a:xfrm>
        </p:grpSpPr>
        <p:pic>
          <p:nvPicPr>
            <p:cNvPr id="44" name="Picture 8"/>
            <p:cNvPicPr>
              <a:picLocks noChangeAspect="1"/>
            </p:cNvPicPr>
            <p:nvPr/>
          </p:nvPicPr>
          <p:blipFill>
            <a:blip r:embed="rId12" cstate="print">
              <a:extLst>
                <a:ext uri="{28A0092B-C50C-407E-A947-70E740481C1C}">
                  <a14:useLocalDpi xmlns:a14="http://schemas.microsoft.com/office/drawing/2010/main"/>
                </a:ext>
              </a:extLst>
            </a:blip>
            <a:srcRect/>
            <a:stretch>
              <a:fillRect/>
            </a:stretch>
          </p:blipFill>
          <p:spPr bwMode="auto">
            <a:xfrm>
              <a:off x="2856204" y="6698539"/>
              <a:ext cx="3690605" cy="94307"/>
            </a:xfrm>
            <a:prstGeom prst="rect">
              <a:avLst/>
            </a:prstGeom>
            <a:noFill/>
            <a:ln w="9525">
              <a:noFill/>
              <a:miter lim="800000"/>
              <a:headEnd/>
              <a:tailEnd/>
            </a:ln>
          </p:spPr>
        </p:pic>
        <p:sp>
          <p:nvSpPr>
            <p:cNvPr id="45" name="Rectangle 44"/>
            <p:cNvSpPr/>
            <p:nvPr/>
          </p:nvSpPr>
          <p:spPr bwMode="auto">
            <a:xfrm>
              <a:off x="2856201" y="5631975"/>
              <a:ext cx="3690698" cy="1083380"/>
            </a:xfrm>
            <a:prstGeom prst="rect">
              <a:avLst/>
            </a:prstGeom>
            <a:solidFill>
              <a:schemeClr val="accent4">
                <a:lumMod val="20000"/>
                <a:lumOff val="80000"/>
              </a:schemeClr>
            </a:solidFill>
            <a:ln w="25400" cap="flat" cmpd="sng" algn="ctr">
              <a:noFill/>
              <a:prstDash val="solid"/>
            </a:ln>
            <a:effectLst/>
          </p:spPr>
          <p:txBody>
            <a:bodyPr lIns="182880" tIns="91440" rIns="182880" bIns="91440" anchor="ctr" anchorCtr="0"/>
            <a:lstStyle/>
            <a:p>
              <a:pPr marL="171450" indent="-171450" defTabSz="457200" fontAlgn="auto">
                <a:spcBef>
                  <a:spcPts val="600"/>
                </a:spcBef>
                <a:spcAft>
                  <a:spcPts val="0"/>
                </a:spcAft>
                <a:buClr>
                  <a:srgbClr val="326A88"/>
                </a:buClr>
                <a:buFont typeface="Wingdings" charset="2"/>
                <a:buChar char="§"/>
                <a:defRPr/>
              </a:pPr>
              <a:r>
                <a:rPr lang="en-GB" sz="900" dirty="0" err="1">
                  <a:solidFill>
                    <a:srgbClr val="595959"/>
                  </a:solidFill>
                  <a:latin typeface="Arial" panose="020B0604020202020204" pitchFamily="34" charset="0"/>
                  <a:ea typeface="MS PGothic" panose="020B0600070205080204" pitchFamily="34" charset="-128"/>
                  <a:cs typeface="Arial" panose="020B0604020202020204" pitchFamily="34" charset="0"/>
                </a:rPr>
                <a:t>Inspecte</a:t>
              </a:r>
              <a:r>
                <a:rPr lang="en-GB" sz="900" dirty="0">
                  <a:solidFill>
                    <a:srgbClr val="595959"/>
                  </a:solidFill>
                  <a:latin typeface="Arial" panose="020B0604020202020204" pitchFamily="34" charset="0"/>
                  <a:ea typeface="MS PGothic" panose="020B0600070205080204" pitchFamily="34" charset="-128"/>
                  <a:cs typeface="Arial" panose="020B0604020202020204" pitchFamily="34" charset="0"/>
                </a:rPr>
                <a:t> </a:t>
              </a:r>
              <a:r>
                <a:rPr lang="en-GB" sz="900" dirty="0" err="1">
                  <a:solidFill>
                    <a:srgbClr val="595959"/>
                  </a:solidFill>
                  <a:latin typeface="Arial" panose="020B0604020202020204" pitchFamily="34" charset="0"/>
                  <a:ea typeface="MS PGothic" panose="020B0600070205080204" pitchFamily="34" charset="-128"/>
                  <a:cs typeface="Arial" panose="020B0604020202020204" pitchFamily="34" charset="0"/>
                </a:rPr>
                <a:t>tous</a:t>
              </a:r>
              <a:r>
                <a:rPr lang="en-GB" sz="900" dirty="0">
                  <a:solidFill>
                    <a:srgbClr val="595959"/>
                  </a:solidFill>
                  <a:latin typeface="Arial" panose="020B0604020202020204" pitchFamily="34" charset="0"/>
                  <a:ea typeface="MS PGothic" panose="020B0600070205080204" pitchFamily="34" charset="-128"/>
                  <a:cs typeface="Arial" panose="020B0604020202020204" pitchFamily="34" charset="0"/>
                </a:rPr>
                <a:t> les </a:t>
              </a:r>
              <a:r>
                <a:rPr lang="en-GB" sz="900" dirty="0" err="1">
                  <a:solidFill>
                    <a:srgbClr val="595959"/>
                  </a:solidFill>
                  <a:latin typeface="Arial" panose="020B0604020202020204" pitchFamily="34" charset="0"/>
                  <a:ea typeface="MS PGothic" panose="020B0600070205080204" pitchFamily="34" charset="-128"/>
                  <a:cs typeface="Arial" panose="020B0604020202020204" pitchFamily="34" charset="0"/>
                </a:rPr>
                <a:t>processus</a:t>
              </a:r>
              <a:r>
                <a:rPr lang="en-GB" sz="900" dirty="0">
                  <a:solidFill>
                    <a:srgbClr val="595959"/>
                  </a:solidFill>
                  <a:latin typeface="Arial" panose="020B0604020202020204" pitchFamily="34" charset="0"/>
                  <a:ea typeface="MS PGothic" panose="020B0600070205080204" pitchFamily="34" charset="-128"/>
                  <a:cs typeface="Arial" panose="020B0604020202020204" pitchFamily="34" charset="0"/>
                </a:rPr>
                <a:t> et les </a:t>
              </a:r>
              <a:r>
                <a:rPr lang="en-GB" sz="900" dirty="0" err="1">
                  <a:solidFill>
                    <a:srgbClr val="595959"/>
                  </a:solidFill>
                  <a:latin typeface="Arial" panose="020B0604020202020204" pitchFamily="34" charset="0"/>
                  <a:ea typeface="MS PGothic" panose="020B0600070205080204" pitchFamily="34" charset="-128"/>
                  <a:cs typeface="Arial" panose="020B0604020202020204" pitchFamily="34" charset="0"/>
                </a:rPr>
                <a:t>fichiers</a:t>
              </a:r>
              <a:endParaRPr lang="en-GB" sz="900" dirty="0">
                <a:solidFill>
                  <a:srgbClr val="595959"/>
                </a:solidFill>
                <a:latin typeface="Arial" panose="020B0604020202020204" pitchFamily="34" charset="0"/>
                <a:ea typeface="MS PGothic" panose="020B0600070205080204" pitchFamily="34" charset="-128"/>
                <a:cs typeface="Arial" panose="020B0604020202020204" pitchFamily="34" charset="0"/>
              </a:endParaRPr>
            </a:p>
            <a:p>
              <a:pPr marL="171450" indent="-171450" defTabSz="457200" fontAlgn="auto">
                <a:spcBef>
                  <a:spcPts val="600"/>
                </a:spcBef>
                <a:spcAft>
                  <a:spcPts val="0"/>
                </a:spcAft>
                <a:buClr>
                  <a:srgbClr val="326A88"/>
                </a:buClr>
                <a:buFont typeface="Wingdings" charset="2"/>
                <a:buChar char="§"/>
                <a:defRPr/>
              </a:pPr>
              <a:r>
                <a:rPr lang="en-GB" sz="900" dirty="0" err="1" smtClean="0">
                  <a:solidFill>
                    <a:srgbClr val="595959"/>
                  </a:solidFill>
                  <a:latin typeface="Arial" panose="020B0604020202020204" pitchFamily="34" charset="0"/>
                  <a:ea typeface="MS PGothic" panose="020B0600070205080204" pitchFamily="34" charset="-128"/>
                  <a:cs typeface="Arial" panose="020B0604020202020204" pitchFamily="34" charset="0"/>
                </a:rPr>
                <a:t>Bloque</a:t>
              </a:r>
              <a:r>
                <a:rPr lang="en-GB" sz="900" dirty="0" smtClean="0">
                  <a:solidFill>
                    <a:srgbClr val="595959"/>
                  </a:solidFill>
                  <a:latin typeface="Arial" panose="020B0604020202020204" pitchFamily="34" charset="0"/>
                  <a:ea typeface="MS PGothic" panose="020B0600070205080204" pitchFamily="34" charset="-128"/>
                  <a:cs typeface="Arial" panose="020B0604020202020204" pitchFamily="34" charset="0"/>
                </a:rPr>
                <a:t> les exploit </a:t>
              </a:r>
              <a:r>
                <a:rPr lang="en-GB" sz="900" dirty="0" err="1" smtClean="0">
                  <a:solidFill>
                    <a:srgbClr val="595959"/>
                  </a:solidFill>
                  <a:latin typeface="Arial" panose="020B0604020202020204" pitchFamily="34" charset="0"/>
                  <a:ea typeface="MS PGothic" panose="020B0600070205080204" pitchFamily="34" charset="-128"/>
                  <a:cs typeface="Arial" panose="020B0604020202020204" pitchFamily="34" charset="0"/>
                </a:rPr>
                <a:t>connus</a:t>
              </a:r>
              <a:r>
                <a:rPr lang="en-GB" sz="900" dirty="0" smtClean="0">
                  <a:solidFill>
                    <a:srgbClr val="595959"/>
                  </a:solidFill>
                  <a:latin typeface="Arial" panose="020B0604020202020204" pitchFamily="34" charset="0"/>
                  <a:ea typeface="MS PGothic" panose="020B0600070205080204" pitchFamily="34" charset="-128"/>
                  <a:cs typeface="Arial" panose="020B0604020202020204" pitchFamily="34" charset="0"/>
                </a:rPr>
                <a:t> </a:t>
              </a:r>
              <a:r>
                <a:rPr lang="en-GB" sz="900" dirty="0">
                  <a:solidFill>
                    <a:srgbClr val="595959"/>
                  </a:solidFill>
                  <a:latin typeface="Arial" panose="020B0604020202020204" pitchFamily="34" charset="0"/>
                  <a:ea typeface="MS PGothic" panose="020B0600070205080204" pitchFamily="34" charset="-128"/>
                  <a:cs typeface="Arial" panose="020B0604020202020204" pitchFamily="34" charset="0"/>
                </a:rPr>
                <a:t>&amp; </a:t>
              </a:r>
              <a:r>
                <a:rPr lang="en-GB" sz="900" dirty="0" err="1" smtClean="0">
                  <a:solidFill>
                    <a:srgbClr val="595959"/>
                  </a:solidFill>
                  <a:latin typeface="Arial" panose="020B0604020202020204" pitchFamily="34" charset="0"/>
                  <a:ea typeface="MS PGothic" panose="020B0600070205080204" pitchFamily="34" charset="-128"/>
                  <a:cs typeface="Arial" panose="020B0604020202020204" pitchFamily="34" charset="0"/>
                </a:rPr>
                <a:t>inconnus</a:t>
              </a:r>
              <a:endParaRPr lang="en-GB" sz="900" dirty="0">
                <a:solidFill>
                  <a:srgbClr val="595959"/>
                </a:solidFill>
                <a:latin typeface="Arial" panose="020B0604020202020204" pitchFamily="34" charset="0"/>
                <a:ea typeface="MS PGothic" panose="020B0600070205080204" pitchFamily="34" charset="-128"/>
                <a:cs typeface="Arial" panose="020B0604020202020204" pitchFamily="34" charset="0"/>
              </a:endParaRPr>
            </a:p>
            <a:p>
              <a:pPr marL="171450" indent="-171450" defTabSz="457200" fontAlgn="auto">
                <a:spcBef>
                  <a:spcPts val="600"/>
                </a:spcBef>
                <a:spcAft>
                  <a:spcPts val="0"/>
                </a:spcAft>
                <a:buClr>
                  <a:srgbClr val="326A88"/>
                </a:buClr>
                <a:buFont typeface="Wingdings" charset="2"/>
                <a:buChar char="§"/>
                <a:defRPr/>
              </a:pPr>
              <a:r>
                <a:rPr lang="en-GB" sz="900" dirty="0" err="1">
                  <a:solidFill>
                    <a:srgbClr val="595959"/>
                  </a:solidFill>
                  <a:latin typeface="Arial" panose="020B0604020202020204" pitchFamily="34" charset="0"/>
                  <a:ea typeface="MS PGothic" panose="020B0600070205080204" pitchFamily="34" charset="-128"/>
                  <a:cs typeface="Arial" panose="020B0604020202020204" pitchFamily="34" charset="0"/>
                </a:rPr>
                <a:t>Intégrée</a:t>
              </a:r>
              <a:r>
                <a:rPr lang="en-GB" sz="900" dirty="0">
                  <a:solidFill>
                    <a:srgbClr val="595959"/>
                  </a:solidFill>
                  <a:latin typeface="Arial" panose="020B0604020202020204" pitchFamily="34" charset="0"/>
                  <a:ea typeface="MS PGothic" panose="020B0600070205080204" pitchFamily="34" charset="-128"/>
                  <a:cs typeface="Arial" panose="020B0604020202020204" pitchFamily="34" charset="0"/>
                </a:rPr>
                <a:t> avec le Cloud pour </a:t>
              </a:r>
              <a:r>
                <a:rPr lang="en-GB" sz="900" dirty="0" err="1">
                  <a:solidFill>
                    <a:srgbClr val="595959"/>
                  </a:solidFill>
                  <a:latin typeface="Arial" panose="020B0604020202020204" pitchFamily="34" charset="0"/>
                  <a:ea typeface="MS PGothic" panose="020B0600070205080204" pitchFamily="34" charset="-128"/>
                  <a:cs typeface="Arial" panose="020B0604020202020204" pitchFamily="34" charset="0"/>
                </a:rPr>
                <a:t>prévenir</a:t>
              </a:r>
              <a:r>
                <a:rPr lang="en-GB" sz="900" dirty="0">
                  <a:solidFill>
                    <a:srgbClr val="595959"/>
                  </a:solidFill>
                  <a:latin typeface="Arial" panose="020B0604020202020204" pitchFamily="34" charset="0"/>
                  <a:ea typeface="MS PGothic" panose="020B0600070205080204" pitchFamily="34" charset="-128"/>
                  <a:cs typeface="Arial" panose="020B0604020202020204" pitchFamily="34" charset="0"/>
                </a:rPr>
                <a:t> des malwares </a:t>
              </a:r>
              <a:r>
                <a:rPr lang="en-GB" sz="900" dirty="0" err="1">
                  <a:solidFill>
                    <a:srgbClr val="595959"/>
                  </a:solidFill>
                  <a:latin typeface="Arial" panose="020B0604020202020204" pitchFamily="34" charset="0"/>
                  <a:ea typeface="MS PGothic" panose="020B0600070205080204" pitchFamily="34" charset="-128"/>
                  <a:cs typeface="Arial" panose="020B0604020202020204" pitchFamily="34" charset="0"/>
                </a:rPr>
                <a:t>connus</a:t>
              </a:r>
              <a:r>
                <a:rPr lang="en-GB" sz="900" dirty="0">
                  <a:solidFill>
                    <a:srgbClr val="595959"/>
                  </a:solidFill>
                  <a:latin typeface="Arial" panose="020B0604020202020204" pitchFamily="34" charset="0"/>
                  <a:ea typeface="MS PGothic" panose="020B0600070205080204" pitchFamily="34" charset="-128"/>
                  <a:cs typeface="Arial" panose="020B0604020202020204" pitchFamily="34" charset="0"/>
                </a:rPr>
                <a:t> et </a:t>
              </a:r>
              <a:r>
                <a:rPr lang="en-GB" sz="900" dirty="0" err="1">
                  <a:solidFill>
                    <a:srgbClr val="595959"/>
                  </a:solidFill>
                  <a:latin typeface="Arial" panose="020B0604020202020204" pitchFamily="34" charset="0"/>
                  <a:ea typeface="MS PGothic" panose="020B0600070205080204" pitchFamily="34" charset="-128"/>
                  <a:cs typeface="Arial" panose="020B0604020202020204" pitchFamily="34" charset="0"/>
                </a:rPr>
                <a:t>inconnus</a:t>
              </a:r>
              <a:endParaRPr lang="en-GB" sz="900" dirty="0">
                <a:solidFill>
                  <a:srgbClr val="595959"/>
                </a:solidFill>
                <a:latin typeface="Arial" panose="020B0604020202020204" pitchFamily="34" charset="0"/>
                <a:ea typeface="MS PGothic" panose="020B0600070205080204" pitchFamily="34" charset="-128"/>
                <a:cs typeface="Arial" panose="020B0604020202020204" pitchFamily="34" charset="0"/>
              </a:endParaRPr>
            </a:p>
          </p:txBody>
        </p:sp>
        <p:sp>
          <p:nvSpPr>
            <p:cNvPr id="46" name="Rectangle 45"/>
            <p:cNvSpPr>
              <a:spLocks noChangeArrowheads="1"/>
            </p:cNvSpPr>
            <p:nvPr/>
          </p:nvSpPr>
          <p:spPr bwMode="auto">
            <a:xfrm>
              <a:off x="2856204" y="5227112"/>
              <a:ext cx="3690695" cy="404863"/>
            </a:xfrm>
            <a:prstGeom prst="rect">
              <a:avLst/>
            </a:prstGeom>
            <a:solidFill>
              <a:srgbClr val="326A88"/>
            </a:solidFill>
            <a:ln>
              <a:noFill/>
            </a:ln>
            <a:extLst/>
          </p:spPr>
          <p:txBody>
            <a:bodyPr anchor="ctr"/>
            <a:lstStyle/>
            <a:p>
              <a:pPr algn="ctr">
                <a:defRPr/>
              </a:pPr>
              <a:r>
                <a:rPr lang="en-GB" sz="800" b="1" kern="0" dirty="0" smtClean="0">
                  <a:solidFill>
                    <a:srgbClr val="FFFFFF"/>
                  </a:solidFill>
                  <a:latin typeface="Arial" panose="020B0604020202020204" pitchFamily="34" charset="0"/>
                  <a:cs typeface="Arial" panose="020B0604020202020204" pitchFamily="34" charset="0"/>
                </a:rPr>
                <a:t>Advanced</a:t>
              </a:r>
              <a:r>
                <a:rPr lang="en-GB" sz="800" b="1" kern="0" dirty="0">
                  <a:solidFill>
                    <a:srgbClr val="FFFFFF"/>
                  </a:solidFill>
                  <a:latin typeface="Arial" panose="020B0604020202020204" pitchFamily="34" charset="0"/>
                  <a:cs typeface="Arial" panose="020B0604020202020204" pitchFamily="34" charset="0"/>
                </a:rPr>
                <a:t> </a:t>
              </a:r>
              <a:r>
                <a:rPr lang="en-GB" sz="800" b="1" kern="0" dirty="0" smtClean="0">
                  <a:solidFill>
                    <a:srgbClr val="FFFFFF"/>
                  </a:solidFill>
                  <a:latin typeface="Arial" panose="020B0604020202020204" pitchFamily="34" charset="0"/>
                  <a:cs typeface="Arial" panose="020B0604020202020204" pitchFamily="34" charset="0"/>
                </a:rPr>
                <a:t>Endpoint Protection</a:t>
              </a:r>
              <a:endParaRPr lang="en-GB" sz="800" b="1" kern="0" dirty="0">
                <a:solidFill>
                  <a:srgbClr val="FFFFFF"/>
                </a:solidFill>
                <a:latin typeface="Arial" panose="020B0604020202020204" pitchFamily="34" charset="0"/>
                <a:cs typeface="Arial" panose="020B0604020202020204" pitchFamily="34" charset="0"/>
              </a:endParaRPr>
            </a:p>
          </p:txBody>
        </p:sp>
      </p:grpSp>
      <p:grpSp>
        <p:nvGrpSpPr>
          <p:cNvPr id="48" name="Group 2"/>
          <p:cNvGrpSpPr/>
          <p:nvPr/>
        </p:nvGrpSpPr>
        <p:grpSpPr>
          <a:xfrm>
            <a:off x="2353613" y="931951"/>
            <a:ext cx="4508104" cy="2946397"/>
            <a:chOff x="3547241" y="1885394"/>
            <a:chExt cx="3201876" cy="2074862"/>
          </a:xfrm>
        </p:grpSpPr>
        <p:cxnSp>
          <p:nvCxnSpPr>
            <p:cNvPr id="49" name="Straight Connector 67"/>
            <p:cNvCxnSpPr/>
            <p:nvPr/>
          </p:nvCxnSpPr>
          <p:spPr bwMode="gray">
            <a:xfrm>
              <a:off x="5364817" y="1885394"/>
              <a:ext cx="1384300" cy="2074862"/>
            </a:xfrm>
            <a:prstGeom prst="line">
              <a:avLst/>
            </a:prstGeom>
            <a:noFill/>
            <a:ln w="38100">
              <a:solidFill>
                <a:schemeClr val="bg2"/>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50" name="Straight Connector 68"/>
            <p:cNvCxnSpPr/>
            <p:nvPr/>
          </p:nvCxnSpPr>
          <p:spPr bwMode="gray">
            <a:xfrm flipH="1">
              <a:off x="3547241" y="2100434"/>
              <a:ext cx="1162935" cy="1673168"/>
            </a:xfrm>
            <a:prstGeom prst="line">
              <a:avLst/>
            </a:prstGeom>
            <a:noFill/>
            <a:ln w="38100">
              <a:solidFill>
                <a:schemeClr val="bg2"/>
              </a:solidFill>
              <a:prstDash val="sysDot"/>
            </a:ln>
          </p:spPr>
          <p:style>
            <a:lnRef idx="2">
              <a:schemeClr val="accent1">
                <a:shade val="50000"/>
              </a:schemeClr>
            </a:lnRef>
            <a:fillRef idx="1">
              <a:schemeClr val="accent1"/>
            </a:fillRef>
            <a:effectRef idx="0">
              <a:schemeClr val="accent1"/>
            </a:effectRef>
            <a:fontRef idx="minor">
              <a:schemeClr val="lt1"/>
            </a:fontRef>
          </p:style>
        </p:cxnSp>
      </p:grpSp>
      <p:grpSp>
        <p:nvGrpSpPr>
          <p:cNvPr id="51" name="Group 70"/>
          <p:cNvGrpSpPr/>
          <p:nvPr/>
        </p:nvGrpSpPr>
        <p:grpSpPr>
          <a:xfrm>
            <a:off x="2538486" y="1357305"/>
            <a:ext cx="3944227" cy="2521043"/>
            <a:chOff x="3128092" y="1794934"/>
            <a:chExt cx="3989767" cy="2031655"/>
          </a:xfrm>
        </p:grpSpPr>
        <p:cxnSp>
          <p:nvCxnSpPr>
            <p:cNvPr id="53" name="Straight Connector 71"/>
            <p:cNvCxnSpPr/>
            <p:nvPr/>
          </p:nvCxnSpPr>
          <p:spPr bwMode="gray">
            <a:xfrm>
              <a:off x="5417462" y="1794934"/>
              <a:ext cx="1700397" cy="2031655"/>
            </a:xfrm>
            <a:prstGeom prst="line">
              <a:avLst/>
            </a:prstGeom>
            <a:noFill/>
            <a:ln w="38100">
              <a:solidFill>
                <a:schemeClr val="tx2"/>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54" name="Straight Connector 72"/>
            <p:cNvCxnSpPr/>
            <p:nvPr/>
          </p:nvCxnSpPr>
          <p:spPr bwMode="gray">
            <a:xfrm flipH="1">
              <a:off x="3128092" y="1817117"/>
              <a:ext cx="1701054" cy="2009472"/>
            </a:xfrm>
            <a:prstGeom prst="line">
              <a:avLst/>
            </a:prstGeom>
            <a:noFill/>
            <a:ln w="38100">
              <a:solidFill>
                <a:schemeClr val="tx2"/>
              </a:solidFill>
              <a:prstDash val="sysDot"/>
            </a:ln>
          </p:spPr>
          <p:style>
            <a:lnRef idx="2">
              <a:schemeClr val="accent1">
                <a:shade val="50000"/>
              </a:schemeClr>
            </a:lnRef>
            <a:fillRef idx="1">
              <a:schemeClr val="accent1"/>
            </a:fillRef>
            <a:effectRef idx="0">
              <a:schemeClr val="accent1"/>
            </a:effectRef>
            <a:fontRef idx="minor">
              <a:schemeClr val="lt1"/>
            </a:fontRef>
          </p:style>
        </p:cxnSp>
      </p:grpSp>
      <p:cxnSp>
        <p:nvCxnSpPr>
          <p:cNvPr id="73" name="Straight Connector 72"/>
          <p:cNvCxnSpPr/>
          <p:nvPr/>
        </p:nvCxnSpPr>
        <p:spPr bwMode="gray">
          <a:xfrm flipH="1">
            <a:off x="2534214" y="3974196"/>
            <a:ext cx="3944227" cy="0"/>
          </a:xfrm>
          <a:prstGeom prst="line">
            <a:avLst/>
          </a:prstGeom>
          <a:noFill/>
          <a:ln w="38100">
            <a:solidFill>
              <a:srgbClr val="000000"/>
            </a:solidFill>
            <a:prstDash val="sysDot"/>
          </a:ln>
        </p:spPr>
        <p:style>
          <a:lnRef idx="2">
            <a:schemeClr val="accent1">
              <a:shade val="50000"/>
            </a:schemeClr>
          </a:lnRef>
          <a:fillRef idx="1">
            <a:schemeClr val="accent1"/>
          </a:fillRef>
          <a:effectRef idx="0">
            <a:schemeClr val="accent1"/>
          </a:effectRef>
          <a:fontRef idx="minor">
            <a:schemeClr val="lt1"/>
          </a:fontRef>
        </p:style>
      </p:cxnSp>
      <p:cxnSp>
        <p:nvCxnSpPr>
          <p:cNvPr id="74" name="Straight Connector 72"/>
          <p:cNvCxnSpPr/>
          <p:nvPr/>
        </p:nvCxnSpPr>
        <p:spPr bwMode="gray">
          <a:xfrm flipH="1">
            <a:off x="2534214" y="4194382"/>
            <a:ext cx="3944227" cy="0"/>
          </a:xfrm>
          <a:prstGeom prst="line">
            <a:avLst/>
          </a:prstGeom>
          <a:noFill/>
          <a:ln w="38100">
            <a:solidFill>
              <a:srgbClr val="000000"/>
            </a:solidFill>
            <a:prstDash val="sysDot"/>
          </a:ln>
        </p:spPr>
        <p:style>
          <a:lnRef idx="2">
            <a:schemeClr val="accent1">
              <a:shade val="50000"/>
            </a:schemeClr>
          </a:lnRef>
          <a:fillRef idx="1">
            <a:schemeClr val="accent1"/>
          </a:fillRef>
          <a:effectRef idx="0">
            <a:schemeClr val="accent1"/>
          </a:effectRef>
          <a:fontRef idx="minor">
            <a:schemeClr val="lt1"/>
          </a:fontRef>
        </p:style>
      </p:cxnSp>
    </p:spTree>
    <p:extLst>
      <p:ext uri="{BB962C8B-B14F-4D97-AF65-F5344CB8AC3E}">
        <p14:creationId xmlns:p14="http://schemas.microsoft.com/office/powerpoint/2010/main" val="14997968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4" repeatCount="indefinite" fill="remove" nodeType="click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wipe(down)">
                                      <p:cBhvr>
                                        <p:cTn id="19" dur="2000"/>
                                        <p:tgtEl>
                                          <p:spTgt spid="51"/>
                                        </p:tgtEl>
                                      </p:cBhvr>
                                    </p:animEffect>
                                  </p:childTnLst>
                                  <p:subTnLst>
                                    <p:set>
                                      <p:cBhvr override="childStyle">
                                        <p:cTn dur="1" fill="hold" display="0" masterRel="sameClick" afterEffect="1">
                                          <p:stCondLst>
                                            <p:cond evt="end" delay="0">
                                              <p:tn val="17"/>
                                            </p:cond>
                                          </p:stCondLst>
                                        </p:cTn>
                                        <p:tgtEl>
                                          <p:spTgt spid="51"/>
                                        </p:tgtEl>
                                        <p:attrNameLst>
                                          <p:attrName>style.visibility</p:attrName>
                                        </p:attrNameLst>
                                      </p:cBhvr>
                                      <p:to>
                                        <p:strVal val="hidden"/>
                                      </p:to>
                                    </p:set>
                                  </p:subTnLst>
                                </p:cTn>
                              </p:par>
                              <p:par>
                                <p:cTn id="20" presetID="22" presetClass="entr" presetSubtype="1" repeatCount="indefinite" fill="remove"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up)">
                                      <p:cBhvr>
                                        <p:cTn id="22" dur="2000"/>
                                        <p:tgtEl>
                                          <p:spTgt spid="48"/>
                                        </p:tgtEl>
                                      </p:cBhvr>
                                    </p:animEffect>
                                  </p:childTnLst>
                                  <p:subTnLst>
                                    <p:set>
                                      <p:cBhvr override="childStyle">
                                        <p:cTn dur="1" fill="hold" display="0" masterRel="sameClick" afterEffect="1">
                                          <p:stCondLst>
                                            <p:cond evt="end" delay="0">
                                              <p:tn val="20"/>
                                            </p:cond>
                                          </p:stCondLst>
                                        </p:cTn>
                                        <p:tgtEl>
                                          <p:spTgt spid="48"/>
                                        </p:tgtEl>
                                        <p:attrNameLst>
                                          <p:attrName>style.visibility</p:attrName>
                                        </p:attrNameLst>
                                      </p:cBhvr>
                                      <p:to>
                                        <p:strVal val="hidden"/>
                                      </p:to>
                                    </p:set>
                                  </p:subTnLst>
                                </p:cTn>
                              </p:par>
                              <p:par>
                                <p:cTn id="23" presetID="22" presetClass="entr" presetSubtype="8" repeatCount="indefinite" fill="hold"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left)">
                                      <p:cBhvr>
                                        <p:cTn id="25" dur="2000"/>
                                        <p:tgtEl>
                                          <p:spTgt spid="73"/>
                                        </p:tgtEl>
                                      </p:cBhvr>
                                    </p:animEffect>
                                  </p:childTnLst>
                                </p:cTn>
                              </p:par>
                              <p:par>
                                <p:cTn id="26" presetID="22" presetClass="entr" presetSubtype="2" repeatCount="indefinite" fill="hold" nodeType="with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wipe(right)">
                                      <p:cBhvr>
                                        <p:cTn id="28" dur="2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4" name="Straight Arrow Connector 163"/>
          <p:cNvCxnSpPr>
            <a:stCxn id="63" idx="0"/>
          </p:cNvCxnSpPr>
          <p:nvPr/>
        </p:nvCxnSpPr>
        <p:spPr>
          <a:xfrm>
            <a:off x="252220" y="838314"/>
            <a:ext cx="8421105" cy="0"/>
          </a:xfrm>
          <a:prstGeom prst="straightConnector1">
            <a:avLst/>
          </a:prstGeom>
          <a:ln w="28575">
            <a:solidFill>
              <a:schemeClr val="accent5"/>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89234" y="-174214"/>
            <a:ext cx="6959881" cy="709335"/>
          </a:xfrm>
        </p:spPr>
        <p:txBody>
          <a:bodyPr>
            <a:noAutofit/>
          </a:bodyPr>
          <a:lstStyle/>
          <a:p>
            <a:r>
              <a:rPr lang="fr-FR" sz="2000" dirty="0" smtClean="0"/>
              <a:t>Blocage des attaques à chaque étape de la « Kill Chain »</a:t>
            </a:r>
            <a:endParaRPr lang="fr-FR" sz="2000" dirty="0"/>
          </a:p>
        </p:txBody>
      </p:sp>
      <p:grpSp>
        <p:nvGrpSpPr>
          <p:cNvPr id="5" name="Group 4"/>
          <p:cNvGrpSpPr/>
          <p:nvPr/>
        </p:nvGrpSpPr>
        <p:grpSpPr>
          <a:xfrm>
            <a:off x="4620495" y="3347327"/>
            <a:ext cx="2831387" cy="1816820"/>
            <a:chOff x="4745813" y="1541633"/>
            <a:chExt cx="2985019" cy="2376240"/>
          </a:xfrm>
          <a:solidFill>
            <a:schemeClr val="bg1">
              <a:lumMod val="85000"/>
            </a:schemeClr>
          </a:solidFill>
        </p:grpSpPr>
        <p:sp>
          <p:nvSpPr>
            <p:cNvPr id="6" name="Oval 5"/>
            <p:cNvSpPr/>
            <p:nvPr/>
          </p:nvSpPr>
          <p:spPr>
            <a:xfrm rot="16200000">
              <a:off x="5093433" y="1280475"/>
              <a:ext cx="2289779" cy="2985018"/>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endParaRPr lang="fr-FR" sz="1500">
                <a:solidFill>
                  <a:srgbClr val="FFFFFF"/>
                </a:solidFill>
                <a:latin typeface="Arial" pitchFamily="34" charset="0"/>
                <a:cs typeface="Arial" pitchFamily="34" charset="0"/>
              </a:endParaRPr>
            </a:p>
          </p:txBody>
        </p:sp>
        <p:sp>
          <p:nvSpPr>
            <p:cNvPr id="7" name="Oval 6"/>
            <p:cNvSpPr/>
            <p:nvPr/>
          </p:nvSpPr>
          <p:spPr>
            <a:xfrm rot="16200000">
              <a:off x="5093432" y="1194014"/>
              <a:ext cx="2289779" cy="2985018"/>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endParaRPr lang="fr-FR" sz="1500">
                <a:solidFill>
                  <a:srgbClr val="FFFFFF"/>
                </a:solidFill>
                <a:latin typeface="Arial" pitchFamily="34" charset="0"/>
                <a:cs typeface="Arial" pitchFamily="34" charset="0"/>
              </a:endParaRPr>
            </a:p>
          </p:txBody>
        </p:sp>
      </p:grpSp>
      <p:grpSp>
        <p:nvGrpSpPr>
          <p:cNvPr id="8" name="Group 7"/>
          <p:cNvGrpSpPr/>
          <p:nvPr/>
        </p:nvGrpSpPr>
        <p:grpSpPr>
          <a:xfrm>
            <a:off x="5099797" y="3655554"/>
            <a:ext cx="320409" cy="271232"/>
            <a:chOff x="3111502" y="2863720"/>
            <a:chExt cx="3841750" cy="3168650"/>
          </a:xfrm>
        </p:grpSpPr>
        <p:sp>
          <p:nvSpPr>
            <p:cNvPr id="9" name="Freeform 32"/>
            <p:cNvSpPr>
              <a:spLocks/>
            </p:cNvSpPr>
            <p:nvPr/>
          </p:nvSpPr>
          <p:spPr bwMode="auto">
            <a:xfrm>
              <a:off x="4114804" y="5527546"/>
              <a:ext cx="1838325" cy="504824"/>
            </a:xfrm>
            <a:custGeom>
              <a:avLst/>
              <a:gdLst>
                <a:gd name="T0" fmla="*/ 0 w 1158"/>
                <a:gd name="T1" fmla="*/ 318 h 318"/>
                <a:gd name="T2" fmla="*/ 0 w 1158"/>
                <a:gd name="T3" fmla="*/ 318 h 318"/>
                <a:gd name="T4" fmla="*/ 1158 w 1158"/>
                <a:gd name="T5" fmla="*/ 318 h 318"/>
                <a:gd name="T6" fmla="*/ 1158 w 1158"/>
                <a:gd name="T7" fmla="*/ 186 h 318"/>
                <a:gd name="T8" fmla="*/ 948 w 1158"/>
                <a:gd name="T9" fmla="*/ 186 h 318"/>
                <a:gd name="T10" fmla="*/ 948 w 1158"/>
                <a:gd name="T11" fmla="*/ 186 h 318"/>
                <a:gd name="T12" fmla="*/ 936 w 1158"/>
                <a:gd name="T13" fmla="*/ 132 h 318"/>
                <a:gd name="T14" fmla="*/ 926 w 1158"/>
                <a:gd name="T15" fmla="*/ 106 h 318"/>
                <a:gd name="T16" fmla="*/ 918 w 1158"/>
                <a:gd name="T17" fmla="*/ 80 h 318"/>
                <a:gd name="T18" fmla="*/ 908 w 1158"/>
                <a:gd name="T19" fmla="*/ 56 h 318"/>
                <a:gd name="T20" fmla="*/ 896 w 1158"/>
                <a:gd name="T21" fmla="*/ 34 h 318"/>
                <a:gd name="T22" fmla="*/ 884 w 1158"/>
                <a:gd name="T23" fmla="*/ 16 h 318"/>
                <a:gd name="T24" fmla="*/ 870 w 1158"/>
                <a:gd name="T25" fmla="*/ 0 h 318"/>
                <a:gd name="T26" fmla="*/ 286 w 1158"/>
                <a:gd name="T27" fmla="*/ 0 h 318"/>
                <a:gd name="T28" fmla="*/ 286 w 1158"/>
                <a:gd name="T29" fmla="*/ 0 h 318"/>
                <a:gd name="T30" fmla="*/ 274 w 1158"/>
                <a:gd name="T31" fmla="*/ 16 h 318"/>
                <a:gd name="T32" fmla="*/ 262 w 1158"/>
                <a:gd name="T33" fmla="*/ 34 h 318"/>
                <a:gd name="T34" fmla="*/ 250 w 1158"/>
                <a:gd name="T35" fmla="*/ 56 h 318"/>
                <a:gd name="T36" fmla="*/ 240 w 1158"/>
                <a:gd name="T37" fmla="*/ 80 h 318"/>
                <a:gd name="T38" fmla="*/ 230 w 1158"/>
                <a:gd name="T39" fmla="*/ 106 h 318"/>
                <a:gd name="T40" fmla="*/ 222 w 1158"/>
                <a:gd name="T41" fmla="*/ 132 h 318"/>
                <a:gd name="T42" fmla="*/ 210 w 1158"/>
                <a:gd name="T43" fmla="*/ 186 h 318"/>
                <a:gd name="T44" fmla="*/ 0 w 1158"/>
                <a:gd name="T45" fmla="*/ 186 h 318"/>
                <a:gd name="T46" fmla="*/ 0 w 1158"/>
                <a:gd name="T47" fmla="*/ 318 h 318"/>
                <a:gd name="T48" fmla="*/ 0 w 1158"/>
                <a:gd name="T49" fmla="*/ 31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8" h="318">
                  <a:moveTo>
                    <a:pt x="0" y="318"/>
                  </a:moveTo>
                  <a:lnTo>
                    <a:pt x="0" y="318"/>
                  </a:lnTo>
                  <a:lnTo>
                    <a:pt x="1158" y="318"/>
                  </a:lnTo>
                  <a:lnTo>
                    <a:pt x="1158" y="186"/>
                  </a:lnTo>
                  <a:lnTo>
                    <a:pt x="948" y="186"/>
                  </a:lnTo>
                  <a:lnTo>
                    <a:pt x="948" y="186"/>
                  </a:lnTo>
                  <a:lnTo>
                    <a:pt x="936" y="132"/>
                  </a:lnTo>
                  <a:lnTo>
                    <a:pt x="926" y="106"/>
                  </a:lnTo>
                  <a:lnTo>
                    <a:pt x="918" y="80"/>
                  </a:lnTo>
                  <a:lnTo>
                    <a:pt x="908" y="56"/>
                  </a:lnTo>
                  <a:lnTo>
                    <a:pt x="896" y="34"/>
                  </a:lnTo>
                  <a:lnTo>
                    <a:pt x="884" y="16"/>
                  </a:lnTo>
                  <a:lnTo>
                    <a:pt x="870" y="0"/>
                  </a:lnTo>
                  <a:lnTo>
                    <a:pt x="286" y="0"/>
                  </a:lnTo>
                  <a:lnTo>
                    <a:pt x="286" y="0"/>
                  </a:lnTo>
                  <a:lnTo>
                    <a:pt x="274" y="16"/>
                  </a:lnTo>
                  <a:lnTo>
                    <a:pt x="262" y="34"/>
                  </a:lnTo>
                  <a:lnTo>
                    <a:pt x="250" y="56"/>
                  </a:lnTo>
                  <a:lnTo>
                    <a:pt x="240" y="80"/>
                  </a:lnTo>
                  <a:lnTo>
                    <a:pt x="230" y="106"/>
                  </a:lnTo>
                  <a:lnTo>
                    <a:pt x="222" y="132"/>
                  </a:lnTo>
                  <a:lnTo>
                    <a:pt x="210" y="186"/>
                  </a:lnTo>
                  <a:lnTo>
                    <a:pt x="0" y="186"/>
                  </a:lnTo>
                  <a:lnTo>
                    <a:pt x="0" y="318"/>
                  </a:lnTo>
                  <a:lnTo>
                    <a:pt x="0" y="318"/>
                  </a:lnTo>
                  <a:close/>
                </a:path>
              </a:pathLst>
            </a:custGeom>
            <a:solidFill>
              <a:srgbClr val="9892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10" name="Freeform 33"/>
            <p:cNvSpPr>
              <a:spLocks/>
            </p:cNvSpPr>
            <p:nvPr/>
          </p:nvSpPr>
          <p:spPr bwMode="auto">
            <a:xfrm>
              <a:off x="3111502" y="2863720"/>
              <a:ext cx="3841750" cy="2590800"/>
            </a:xfrm>
            <a:custGeom>
              <a:avLst/>
              <a:gdLst>
                <a:gd name="T0" fmla="*/ 110 w 2420"/>
                <a:gd name="T1" fmla="*/ 0 h 1632"/>
                <a:gd name="T2" fmla="*/ 2312 w 2420"/>
                <a:gd name="T3" fmla="*/ 0 h 1632"/>
                <a:gd name="T4" fmla="*/ 2312 w 2420"/>
                <a:gd name="T5" fmla="*/ 0 h 1632"/>
                <a:gd name="T6" fmla="*/ 2334 w 2420"/>
                <a:gd name="T7" fmla="*/ 2 h 1632"/>
                <a:gd name="T8" fmla="*/ 2354 w 2420"/>
                <a:gd name="T9" fmla="*/ 8 h 1632"/>
                <a:gd name="T10" fmla="*/ 2372 w 2420"/>
                <a:gd name="T11" fmla="*/ 18 h 1632"/>
                <a:gd name="T12" fmla="*/ 2388 w 2420"/>
                <a:gd name="T13" fmla="*/ 30 h 1632"/>
                <a:gd name="T14" fmla="*/ 2402 w 2420"/>
                <a:gd name="T15" fmla="*/ 46 h 1632"/>
                <a:gd name="T16" fmla="*/ 2412 w 2420"/>
                <a:gd name="T17" fmla="*/ 62 h 1632"/>
                <a:gd name="T18" fmla="*/ 2418 w 2420"/>
                <a:gd name="T19" fmla="*/ 82 h 1632"/>
                <a:gd name="T20" fmla="*/ 2420 w 2420"/>
                <a:gd name="T21" fmla="*/ 102 h 1632"/>
                <a:gd name="T22" fmla="*/ 2420 w 2420"/>
                <a:gd name="T23" fmla="*/ 1530 h 1632"/>
                <a:gd name="T24" fmla="*/ 2420 w 2420"/>
                <a:gd name="T25" fmla="*/ 1530 h 1632"/>
                <a:gd name="T26" fmla="*/ 2418 w 2420"/>
                <a:gd name="T27" fmla="*/ 1550 h 1632"/>
                <a:gd name="T28" fmla="*/ 2412 w 2420"/>
                <a:gd name="T29" fmla="*/ 1570 h 1632"/>
                <a:gd name="T30" fmla="*/ 2402 w 2420"/>
                <a:gd name="T31" fmla="*/ 1586 h 1632"/>
                <a:gd name="T32" fmla="*/ 2388 w 2420"/>
                <a:gd name="T33" fmla="*/ 1602 h 1632"/>
                <a:gd name="T34" fmla="*/ 2372 w 2420"/>
                <a:gd name="T35" fmla="*/ 1614 h 1632"/>
                <a:gd name="T36" fmla="*/ 2354 w 2420"/>
                <a:gd name="T37" fmla="*/ 1624 h 1632"/>
                <a:gd name="T38" fmla="*/ 2334 w 2420"/>
                <a:gd name="T39" fmla="*/ 1628 h 1632"/>
                <a:gd name="T40" fmla="*/ 2312 w 2420"/>
                <a:gd name="T41" fmla="*/ 1632 h 1632"/>
                <a:gd name="T42" fmla="*/ 2312 w 2420"/>
                <a:gd name="T43" fmla="*/ 1632 h 1632"/>
                <a:gd name="T44" fmla="*/ 110 w 2420"/>
                <a:gd name="T45" fmla="*/ 1632 h 1632"/>
                <a:gd name="T46" fmla="*/ 110 w 2420"/>
                <a:gd name="T47" fmla="*/ 1632 h 1632"/>
                <a:gd name="T48" fmla="*/ 88 w 2420"/>
                <a:gd name="T49" fmla="*/ 1628 h 1632"/>
                <a:gd name="T50" fmla="*/ 68 w 2420"/>
                <a:gd name="T51" fmla="*/ 1624 h 1632"/>
                <a:gd name="T52" fmla="*/ 48 w 2420"/>
                <a:gd name="T53" fmla="*/ 1614 h 1632"/>
                <a:gd name="T54" fmla="*/ 32 w 2420"/>
                <a:gd name="T55" fmla="*/ 1602 h 1632"/>
                <a:gd name="T56" fmla="*/ 20 w 2420"/>
                <a:gd name="T57" fmla="*/ 1586 h 1632"/>
                <a:gd name="T58" fmla="*/ 10 w 2420"/>
                <a:gd name="T59" fmla="*/ 1570 h 1632"/>
                <a:gd name="T60" fmla="*/ 4 w 2420"/>
                <a:gd name="T61" fmla="*/ 1550 h 1632"/>
                <a:gd name="T62" fmla="*/ 0 w 2420"/>
                <a:gd name="T63" fmla="*/ 1530 h 1632"/>
                <a:gd name="T64" fmla="*/ 0 w 2420"/>
                <a:gd name="T65" fmla="*/ 102 h 1632"/>
                <a:gd name="T66" fmla="*/ 0 w 2420"/>
                <a:gd name="T67" fmla="*/ 102 h 1632"/>
                <a:gd name="T68" fmla="*/ 4 w 2420"/>
                <a:gd name="T69" fmla="*/ 82 h 1632"/>
                <a:gd name="T70" fmla="*/ 10 w 2420"/>
                <a:gd name="T71" fmla="*/ 62 h 1632"/>
                <a:gd name="T72" fmla="*/ 20 w 2420"/>
                <a:gd name="T73" fmla="*/ 46 h 1632"/>
                <a:gd name="T74" fmla="*/ 32 w 2420"/>
                <a:gd name="T75" fmla="*/ 30 h 1632"/>
                <a:gd name="T76" fmla="*/ 48 w 2420"/>
                <a:gd name="T77" fmla="*/ 18 h 1632"/>
                <a:gd name="T78" fmla="*/ 68 w 2420"/>
                <a:gd name="T79" fmla="*/ 8 h 1632"/>
                <a:gd name="T80" fmla="*/ 88 w 2420"/>
                <a:gd name="T81" fmla="*/ 2 h 1632"/>
                <a:gd name="T82" fmla="*/ 110 w 2420"/>
                <a:gd name="T83" fmla="*/ 0 h 1632"/>
                <a:gd name="T84" fmla="*/ 110 w 2420"/>
                <a:gd name="T85" fmla="*/ 0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20" h="1632">
                  <a:moveTo>
                    <a:pt x="110" y="0"/>
                  </a:moveTo>
                  <a:lnTo>
                    <a:pt x="2312" y="0"/>
                  </a:lnTo>
                  <a:lnTo>
                    <a:pt x="2312" y="0"/>
                  </a:lnTo>
                  <a:lnTo>
                    <a:pt x="2334" y="2"/>
                  </a:lnTo>
                  <a:lnTo>
                    <a:pt x="2354" y="8"/>
                  </a:lnTo>
                  <a:lnTo>
                    <a:pt x="2372" y="18"/>
                  </a:lnTo>
                  <a:lnTo>
                    <a:pt x="2388" y="30"/>
                  </a:lnTo>
                  <a:lnTo>
                    <a:pt x="2402" y="46"/>
                  </a:lnTo>
                  <a:lnTo>
                    <a:pt x="2412" y="62"/>
                  </a:lnTo>
                  <a:lnTo>
                    <a:pt x="2418" y="82"/>
                  </a:lnTo>
                  <a:lnTo>
                    <a:pt x="2420" y="102"/>
                  </a:lnTo>
                  <a:lnTo>
                    <a:pt x="2420" y="1530"/>
                  </a:lnTo>
                  <a:lnTo>
                    <a:pt x="2420" y="1530"/>
                  </a:lnTo>
                  <a:lnTo>
                    <a:pt x="2418" y="1550"/>
                  </a:lnTo>
                  <a:lnTo>
                    <a:pt x="2412" y="1570"/>
                  </a:lnTo>
                  <a:lnTo>
                    <a:pt x="2402" y="1586"/>
                  </a:lnTo>
                  <a:lnTo>
                    <a:pt x="2388" y="1602"/>
                  </a:lnTo>
                  <a:lnTo>
                    <a:pt x="2372" y="1614"/>
                  </a:lnTo>
                  <a:lnTo>
                    <a:pt x="2354" y="1624"/>
                  </a:lnTo>
                  <a:lnTo>
                    <a:pt x="2334" y="1628"/>
                  </a:lnTo>
                  <a:lnTo>
                    <a:pt x="2312" y="1632"/>
                  </a:lnTo>
                  <a:lnTo>
                    <a:pt x="2312" y="1632"/>
                  </a:lnTo>
                  <a:lnTo>
                    <a:pt x="110" y="1632"/>
                  </a:lnTo>
                  <a:lnTo>
                    <a:pt x="110" y="1632"/>
                  </a:lnTo>
                  <a:lnTo>
                    <a:pt x="88" y="1628"/>
                  </a:lnTo>
                  <a:lnTo>
                    <a:pt x="68" y="1624"/>
                  </a:lnTo>
                  <a:lnTo>
                    <a:pt x="48" y="1614"/>
                  </a:lnTo>
                  <a:lnTo>
                    <a:pt x="32" y="1602"/>
                  </a:lnTo>
                  <a:lnTo>
                    <a:pt x="20" y="1586"/>
                  </a:lnTo>
                  <a:lnTo>
                    <a:pt x="10" y="1570"/>
                  </a:lnTo>
                  <a:lnTo>
                    <a:pt x="4" y="1550"/>
                  </a:lnTo>
                  <a:lnTo>
                    <a:pt x="0" y="1530"/>
                  </a:lnTo>
                  <a:lnTo>
                    <a:pt x="0" y="102"/>
                  </a:lnTo>
                  <a:lnTo>
                    <a:pt x="0" y="102"/>
                  </a:lnTo>
                  <a:lnTo>
                    <a:pt x="4" y="82"/>
                  </a:lnTo>
                  <a:lnTo>
                    <a:pt x="10" y="62"/>
                  </a:lnTo>
                  <a:lnTo>
                    <a:pt x="20" y="46"/>
                  </a:lnTo>
                  <a:lnTo>
                    <a:pt x="32" y="30"/>
                  </a:lnTo>
                  <a:lnTo>
                    <a:pt x="48" y="18"/>
                  </a:lnTo>
                  <a:lnTo>
                    <a:pt x="68" y="8"/>
                  </a:lnTo>
                  <a:lnTo>
                    <a:pt x="88" y="2"/>
                  </a:lnTo>
                  <a:lnTo>
                    <a:pt x="110" y="0"/>
                  </a:lnTo>
                  <a:lnTo>
                    <a:pt x="110" y="0"/>
                  </a:lnTo>
                  <a:close/>
                </a:path>
              </a:pathLst>
            </a:custGeom>
            <a:solidFill>
              <a:srgbClr val="9892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11" name="Freeform 34"/>
            <p:cNvSpPr>
              <a:spLocks/>
            </p:cNvSpPr>
            <p:nvPr/>
          </p:nvSpPr>
          <p:spPr bwMode="auto">
            <a:xfrm>
              <a:off x="3375027" y="3092321"/>
              <a:ext cx="3314700" cy="2133597"/>
            </a:xfrm>
            <a:custGeom>
              <a:avLst/>
              <a:gdLst>
                <a:gd name="T0" fmla="*/ 2088 w 2088"/>
                <a:gd name="T1" fmla="*/ 1264 h 1344"/>
                <a:gd name="T2" fmla="*/ 2088 w 2088"/>
                <a:gd name="T3" fmla="*/ 1264 h 1344"/>
                <a:gd name="T4" fmla="*/ 2088 w 2088"/>
                <a:gd name="T5" fmla="*/ 1280 h 1344"/>
                <a:gd name="T6" fmla="*/ 2082 w 2088"/>
                <a:gd name="T7" fmla="*/ 1294 h 1344"/>
                <a:gd name="T8" fmla="*/ 2076 w 2088"/>
                <a:gd name="T9" fmla="*/ 1308 h 1344"/>
                <a:gd name="T10" fmla="*/ 2066 w 2088"/>
                <a:gd name="T11" fmla="*/ 1320 h 1344"/>
                <a:gd name="T12" fmla="*/ 2056 w 2088"/>
                <a:gd name="T13" fmla="*/ 1330 h 1344"/>
                <a:gd name="T14" fmla="*/ 2042 w 2088"/>
                <a:gd name="T15" fmla="*/ 1338 h 1344"/>
                <a:gd name="T16" fmla="*/ 2028 w 2088"/>
                <a:gd name="T17" fmla="*/ 1342 h 1344"/>
                <a:gd name="T18" fmla="*/ 2012 w 2088"/>
                <a:gd name="T19" fmla="*/ 1344 h 1344"/>
                <a:gd name="T20" fmla="*/ 78 w 2088"/>
                <a:gd name="T21" fmla="*/ 1344 h 1344"/>
                <a:gd name="T22" fmla="*/ 78 w 2088"/>
                <a:gd name="T23" fmla="*/ 1344 h 1344"/>
                <a:gd name="T24" fmla="*/ 62 w 2088"/>
                <a:gd name="T25" fmla="*/ 1342 h 1344"/>
                <a:gd name="T26" fmla="*/ 48 w 2088"/>
                <a:gd name="T27" fmla="*/ 1338 h 1344"/>
                <a:gd name="T28" fmla="*/ 34 w 2088"/>
                <a:gd name="T29" fmla="*/ 1330 h 1344"/>
                <a:gd name="T30" fmla="*/ 24 w 2088"/>
                <a:gd name="T31" fmla="*/ 1320 h 1344"/>
                <a:gd name="T32" fmla="*/ 14 w 2088"/>
                <a:gd name="T33" fmla="*/ 1308 h 1344"/>
                <a:gd name="T34" fmla="*/ 6 w 2088"/>
                <a:gd name="T35" fmla="*/ 1294 h 1344"/>
                <a:gd name="T36" fmla="*/ 2 w 2088"/>
                <a:gd name="T37" fmla="*/ 1280 h 1344"/>
                <a:gd name="T38" fmla="*/ 0 w 2088"/>
                <a:gd name="T39" fmla="*/ 1264 h 1344"/>
                <a:gd name="T40" fmla="*/ 0 w 2088"/>
                <a:gd name="T41" fmla="*/ 80 h 1344"/>
                <a:gd name="T42" fmla="*/ 0 w 2088"/>
                <a:gd name="T43" fmla="*/ 80 h 1344"/>
                <a:gd name="T44" fmla="*/ 2 w 2088"/>
                <a:gd name="T45" fmla="*/ 64 h 1344"/>
                <a:gd name="T46" fmla="*/ 6 w 2088"/>
                <a:gd name="T47" fmla="*/ 50 h 1344"/>
                <a:gd name="T48" fmla="*/ 14 w 2088"/>
                <a:gd name="T49" fmla="*/ 36 h 1344"/>
                <a:gd name="T50" fmla="*/ 24 w 2088"/>
                <a:gd name="T51" fmla="*/ 24 h 1344"/>
                <a:gd name="T52" fmla="*/ 34 w 2088"/>
                <a:gd name="T53" fmla="*/ 14 h 1344"/>
                <a:gd name="T54" fmla="*/ 48 w 2088"/>
                <a:gd name="T55" fmla="*/ 6 h 1344"/>
                <a:gd name="T56" fmla="*/ 62 w 2088"/>
                <a:gd name="T57" fmla="*/ 2 h 1344"/>
                <a:gd name="T58" fmla="*/ 78 w 2088"/>
                <a:gd name="T59" fmla="*/ 0 h 1344"/>
                <a:gd name="T60" fmla="*/ 2012 w 2088"/>
                <a:gd name="T61" fmla="*/ 0 h 1344"/>
                <a:gd name="T62" fmla="*/ 2012 w 2088"/>
                <a:gd name="T63" fmla="*/ 0 h 1344"/>
                <a:gd name="T64" fmla="*/ 2028 w 2088"/>
                <a:gd name="T65" fmla="*/ 2 h 1344"/>
                <a:gd name="T66" fmla="*/ 2042 w 2088"/>
                <a:gd name="T67" fmla="*/ 6 h 1344"/>
                <a:gd name="T68" fmla="*/ 2056 w 2088"/>
                <a:gd name="T69" fmla="*/ 14 h 1344"/>
                <a:gd name="T70" fmla="*/ 2066 w 2088"/>
                <a:gd name="T71" fmla="*/ 24 h 1344"/>
                <a:gd name="T72" fmla="*/ 2076 w 2088"/>
                <a:gd name="T73" fmla="*/ 36 h 1344"/>
                <a:gd name="T74" fmla="*/ 2082 w 2088"/>
                <a:gd name="T75" fmla="*/ 50 h 1344"/>
                <a:gd name="T76" fmla="*/ 2088 w 2088"/>
                <a:gd name="T77" fmla="*/ 64 h 1344"/>
                <a:gd name="T78" fmla="*/ 2088 w 2088"/>
                <a:gd name="T79" fmla="*/ 80 h 1344"/>
                <a:gd name="T80" fmla="*/ 2088 w 2088"/>
                <a:gd name="T81" fmla="*/ 1264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88" h="1344">
                  <a:moveTo>
                    <a:pt x="2088" y="1264"/>
                  </a:moveTo>
                  <a:lnTo>
                    <a:pt x="2088" y="1264"/>
                  </a:lnTo>
                  <a:lnTo>
                    <a:pt x="2088" y="1280"/>
                  </a:lnTo>
                  <a:lnTo>
                    <a:pt x="2082" y="1294"/>
                  </a:lnTo>
                  <a:lnTo>
                    <a:pt x="2076" y="1308"/>
                  </a:lnTo>
                  <a:lnTo>
                    <a:pt x="2066" y="1320"/>
                  </a:lnTo>
                  <a:lnTo>
                    <a:pt x="2056" y="1330"/>
                  </a:lnTo>
                  <a:lnTo>
                    <a:pt x="2042" y="1338"/>
                  </a:lnTo>
                  <a:lnTo>
                    <a:pt x="2028" y="1342"/>
                  </a:lnTo>
                  <a:lnTo>
                    <a:pt x="2012" y="1344"/>
                  </a:lnTo>
                  <a:lnTo>
                    <a:pt x="78" y="1344"/>
                  </a:lnTo>
                  <a:lnTo>
                    <a:pt x="78" y="1344"/>
                  </a:lnTo>
                  <a:lnTo>
                    <a:pt x="62" y="1342"/>
                  </a:lnTo>
                  <a:lnTo>
                    <a:pt x="48" y="1338"/>
                  </a:lnTo>
                  <a:lnTo>
                    <a:pt x="34" y="1330"/>
                  </a:lnTo>
                  <a:lnTo>
                    <a:pt x="24" y="1320"/>
                  </a:lnTo>
                  <a:lnTo>
                    <a:pt x="14" y="1308"/>
                  </a:lnTo>
                  <a:lnTo>
                    <a:pt x="6" y="1294"/>
                  </a:lnTo>
                  <a:lnTo>
                    <a:pt x="2" y="1280"/>
                  </a:lnTo>
                  <a:lnTo>
                    <a:pt x="0" y="1264"/>
                  </a:lnTo>
                  <a:lnTo>
                    <a:pt x="0" y="80"/>
                  </a:lnTo>
                  <a:lnTo>
                    <a:pt x="0" y="80"/>
                  </a:lnTo>
                  <a:lnTo>
                    <a:pt x="2" y="64"/>
                  </a:lnTo>
                  <a:lnTo>
                    <a:pt x="6" y="50"/>
                  </a:lnTo>
                  <a:lnTo>
                    <a:pt x="14" y="36"/>
                  </a:lnTo>
                  <a:lnTo>
                    <a:pt x="24" y="24"/>
                  </a:lnTo>
                  <a:lnTo>
                    <a:pt x="34" y="14"/>
                  </a:lnTo>
                  <a:lnTo>
                    <a:pt x="48" y="6"/>
                  </a:lnTo>
                  <a:lnTo>
                    <a:pt x="62" y="2"/>
                  </a:lnTo>
                  <a:lnTo>
                    <a:pt x="78" y="0"/>
                  </a:lnTo>
                  <a:lnTo>
                    <a:pt x="2012" y="0"/>
                  </a:lnTo>
                  <a:lnTo>
                    <a:pt x="2012" y="0"/>
                  </a:lnTo>
                  <a:lnTo>
                    <a:pt x="2028" y="2"/>
                  </a:lnTo>
                  <a:lnTo>
                    <a:pt x="2042" y="6"/>
                  </a:lnTo>
                  <a:lnTo>
                    <a:pt x="2056" y="14"/>
                  </a:lnTo>
                  <a:lnTo>
                    <a:pt x="2066" y="24"/>
                  </a:lnTo>
                  <a:lnTo>
                    <a:pt x="2076" y="36"/>
                  </a:lnTo>
                  <a:lnTo>
                    <a:pt x="2082" y="50"/>
                  </a:lnTo>
                  <a:lnTo>
                    <a:pt x="2088" y="64"/>
                  </a:lnTo>
                  <a:lnTo>
                    <a:pt x="2088" y="80"/>
                  </a:lnTo>
                  <a:lnTo>
                    <a:pt x="2088" y="12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grpSp>
      <p:grpSp>
        <p:nvGrpSpPr>
          <p:cNvPr id="12" name="Group 11"/>
          <p:cNvGrpSpPr/>
          <p:nvPr/>
        </p:nvGrpSpPr>
        <p:grpSpPr>
          <a:xfrm>
            <a:off x="5183439" y="3684405"/>
            <a:ext cx="153124" cy="133229"/>
            <a:chOff x="7615238" y="688975"/>
            <a:chExt cx="4441825" cy="3765550"/>
          </a:xfrm>
          <a:solidFill>
            <a:schemeClr val="accent5"/>
          </a:solidFill>
        </p:grpSpPr>
        <p:sp>
          <p:nvSpPr>
            <p:cNvPr id="13" name="Freeform 38"/>
            <p:cNvSpPr>
              <a:spLocks noEditPoints="1"/>
            </p:cNvSpPr>
            <p:nvPr/>
          </p:nvSpPr>
          <p:spPr bwMode="auto">
            <a:xfrm>
              <a:off x="8418513" y="1358900"/>
              <a:ext cx="2857500" cy="2851150"/>
            </a:xfrm>
            <a:custGeom>
              <a:avLst/>
              <a:gdLst>
                <a:gd name="T0" fmla="*/ 674 w 1800"/>
                <a:gd name="T1" fmla="*/ 30 h 1796"/>
                <a:gd name="T2" fmla="*/ 396 w 1800"/>
                <a:gd name="T3" fmla="*/ 154 h 1796"/>
                <a:gd name="T4" fmla="*/ 178 w 1800"/>
                <a:gd name="T5" fmla="*/ 362 h 1796"/>
                <a:gd name="T6" fmla="*/ 40 w 1800"/>
                <a:gd name="T7" fmla="*/ 634 h 1796"/>
                <a:gd name="T8" fmla="*/ 0 w 1800"/>
                <a:gd name="T9" fmla="*/ 902 h 1796"/>
                <a:gd name="T10" fmla="*/ 34 w 1800"/>
                <a:gd name="T11" fmla="*/ 1112 h 1796"/>
                <a:gd name="T12" fmla="*/ 114 w 1800"/>
                <a:gd name="T13" fmla="*/ 1232 h 1796"/>
                <a:gd name="T14" fmla="*/ 322 w 1800"/>
                <a:gd name="T15" fmla="*/ 1330 h 1796"/>
                <a:gd name="T16" fmla="*/ 474 w 1800"/>
                <a:gd name="T17" fmla="*/ 1572 h 1796"/>
                <a:gd name="T18" fmla="*/ 498 w 1800"/>
                <a:gd name="T19" fmla="*/ 1674 h 1796"/>
                <a:gd name="T20" fmla="*/ 514 w 1800"/>
                <a:gd name="T21" fmla="*/ 1778 h 1796"/>
                <a:gd name="T22" fmla="*/ 590 w 1800"/>
                <a:gd name="T23" fmla="*/ 1794 h 1796"/>
                <a:gd name="T24" fmla="*/ 636 w 1800"/>
                <a:gd name="T25" fmla="*/ 1736 h 1796"/>
                <a:gd name="T26" fmla="*/ 674 w 1800"/>
                <a:gd name="T27" fmla="*/ 1770 h 1796"/>
                <a:gd name="T28" fmla="*/ 744 w 1800"/>
                <a:gd name="T29" fmla="*/ 1796 h 1796"/>
                <a:gd name="T30" fmla="*/ 802 w 1800"/>
                <a:gd name="T31" fmla="*/ 1748 h 1796"/>
                <a:gd name="T32" fmla="*/ 834 w 1800"/>
                <a:gd name="T33" fmla="*/ 1760 h 1796"/>
                <a:gd name="T34" fmla="*/ 910 w 1800"/>
                <a:gd name="T35" fmla="*/ 1796 h 1796"/>
                <a:gd name="T36" fmla="*/ 964 w 1800"/>
                <a:gd name="T37" fmla="*/ 1760 h 1796"/>
                <a:gd name="T38" fmla="*/ 998 w 1800"/>
                <a:gd name="T39" fmla="*/ 1748 h 1796"/>
                <a:gd name="T40" fmla="*/ 1056 w 1800"/>
                <a:gd name="T41" fmla="*/ 1796 h 1796"/>
                <a:gd name="T42" fmla="*/ 1126 w 1800"/>
                <a:gd name="T43" fmla="*/ 1770 h 1796"/>
                <a:gd name="T44" fmla="*/ 1162 w 1800"/>
                <a:gd name="T45" fmla="*/ 1736 h 1796"/>
                <a:gd name="T46" fmla="*/ 1210 w 1800"/>
                <a:gd name="T47" fmla="*/ 1794 h 1796"/>
                <a:gd name="T48" fmla="*/ 1284 w 1800"/>
                <a:gd name="T49" fmla="*/ 1778 h 1796"/>
                <a:gd name="T50" fmla="*/ 1302 w 1800"/>
                <a:gd name="T51" fmla="*/ 1674 h 1796"/>
                <a:gd name="T52" fmla="*/ 1328 w 1800"/>
                <a:gd name="T53" fmla="*/ 1558 h 1796"/>
                <a:gd name="T54" fmla="*/ 1520 w 1800"/>
                <a:gd name="T55" fmla="*/ 1320 h 1796"/>
                <a:gd name="T56" fmla="*/ 1698 w 1800"/>
                <a:gd name="T57" fmla="*/ 1218 h 1796"/>
                <a:gd name="T58" fmla="*/ 1774 w 1800"/>
                <a:gd name="T59" fmla="*/ 1090 h 1796"/>
                <a:gd name="T60" fmla="*/ 1800 w 1800"/>
                <a:gd name="T61" fmla="*/ 902 h 1796"/>
                <a:gd name="T62" fmla="*/ 1744 w 1800"/>
                <a:gd name="T63" fmla="*/ 592 h 1796"/>
                <a:gd name="T64" fmla="*/ 1594 w 1800"/>
                <a:gd name="T65" fmla="*/ 328 h 1796"/>
                <a:gd name="T66" fmla="*/ 1366 w 1800"/>
                <a:gd name="T67" fmla="*/ 132 h 1796"/>
                <a:gd name="T68" fmla="*/ 1080 w 1800"/>
                <a:gd name="T69" fmla="*/ 20 h 1796"/>
                <a:gd name="T70" fmla="*/ 346 w 1800"/>
                <a:gd name="T71" fmla="*/ 1020 h 1796"/>
                <a:gd name="T72" fmla="*/ 272 w 1800"/>
                <a:gd name="T73" fmla="*/ 956 h 1796"/>
                <a:gd name="T74" fmla="*/ 316 w 1800"/>
                <a:gd name="T75" fmla="*/ 702 h 1796"/>
                <a:gd name="T76" fmla="*/ 406 w 1800"/>
                <a:gd name="T77" fmla="*/ 556 h 1796"/>
                <a:gd name="T78" fmla="*/ 508 w 1800"/>
                <a:gd name="T79" fmla="*/ 546 h 1796"/>
                <a:gd name="T80" fmla="*/ 634 w 1800"/>
                <a:gd name="T81" fmla="*/ 638 h 1796"/>
                <a:gd name="T82" fmla="*/ 762 w 1800"/>
                <a:gd name="T83" fmla="*/ 868 h 1796"/>
                <a:gd name="T84" fmla="*/ 772 w 1800"/>
                <a:gd name="T85" fmla="*/ 970 h 1796"/>
                <a:gd name="T86" fmla="*/ 700 w 1800"/>
                <a:gd name="T87" fmla="*/ 1020 h 1796"/>
                <a:gd name="T88" fmla="*/ 826 w 1800"/>
                <a:gd name="T89" fmla="*/ 1338 h 1796"/>
                <a:gd name="T90" fmla="*/ 900 w 1800"/>
                <a:gd name="T91" fmla="*/ 1000 h 1796"/>
                <a:gd name="T92" fmla="*/ 976 w 1800"/>
                <a:gd name="T93" fmla="*/ 1330 h 1796"/>
                <a:gd name="T94" fmla="*/ 896 w 1800"/>
                <a:gd name="T95" fmla="*/ 1362 h 1796"/>
                <a:gd name="T96" fmla="*/ 1050 w 1800"/>
                <a:gd name="T97" fmla="*/ 998 h 1796"/>
                <a:gd name="T98" fmla="*/ 1020 w 1800"/>
                <a:gd name="T99" fmla="*/ 918 h 1796"/>
                <a:gd name="T100" fmla="*/ 1134 w 1800"/>
                <a:gd name="T101" fmla="*/ 680 h 1796"/>
                <a:gd name="T102" fmla="*/ 1254 w 1800"/>
                <a:gd name="T103" fmla="*/ 558 h 1796"/>
                <a:gd name="T104" fmla="*/ 1372 w 1800"/>
                <a:gd name="T105" fmla="*/ 546 h 1796"/>
                <a:gd name="T106" fmla="*/ 1456 w 1800"/>
                <a:gd name="T107" fmla="*/ 638 h 1796"/>
                <a:gd name="T108" fmla="*/ 1532 w 1800"/>
                <a:gd name="T109" fmla="*/ 918 h 1796"/>
                <a:gd name="T110" fmla="*/ 1470 w 1800"/>
                <a:gd name="T111" fmla="*/ 1016 h 1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00" h="1796">
                  <a:moveTo>
                    <a:pt x="900" y="0"/>
                  </a:moveTo>
                  <a:lnTo>
                    <a:pt x="900" y="0"/>
                  </a:lnTo>
                  <a:lnTo>
                    <a:pt x="854" y="2"/>
                  </a:lnTo>
                  <a:lnTo>
                    <a:pt x="808" y="6"/>
                  </a:lnTo>
                  <a:lnTo>
                    <a:pt x="762" y="12"/>
                  </a:lnTo>
                  <a:lnTo>
                    <a:pt x="718" y="20"/>
                  </a:lnTo>
                  <a:lnTo>
                    <a:pt x="674" y="30"/>
                  </a:lnTo>
                  <a:lnTo>
                    <a:pt x="632" y="42"/>
                  </a:lnTo>
                  <a:lnTo>
                    <a:pt x="590" y="56"/>
                  </a:lnTo>
                  <a:lnTo>
                    <a:pt x="550" y="72"/>
                  </a:lnTo>
                  <a:lnTo>
                    <a:pt x="510" y="90"/>
                  </a:lnTo>
                  <a:lnTo>
                    <a:pt x="470" y="110"/>
                  </a:lnTo>
                  <a:lnTo>
                    <a:pt x="432" y="132"/>
                  </a:lnTo>
                  <a:lnTo>
                    <a:pt x="396" y="154"/>
                  </a:lnTo>
                  <a:lnTo>
                    <a:pt x="360" y="180"/>
                  </a:lnTo>
                  <a:lnTo>
                    <a:pt x="326" y="206"/>
                  </a:lnTo>
                  <a:lnTo>
                    <a:pt x="294" y="234"/>
                  </a:lnTo>
                  <a:lnTo>
                    <a:pt x="262" y="264"/>
                  </a:lnTo>
                  <a:lnTo>
                    <a:pt x="234" y="296"/>
                  </a:lnTo>
                  <a:lnTo>
                    <a:pt x="204" y="328"/>
                  </a:lnTo>
                  <a:lnTo>
                    <a:pt x="178" y="362"/>
                  </a:lnTo>
                  <a:lnTo>
                    <a:pt x="154" y="398"/>
                  </a:lnTo>
                  <a:lnTo>
                    <a:pt x="130" y="434"/>
                  </a:lnTo>
                  <a:lnTo>
                    <a:pt x="108" y="472"/>
                  </a:lnTo>
                  <a:lnTo>
                    <a:pt x="88" y="510"/>
                  </a:lnTo>
                  <a:lnTo>
                    <a:pt x="70" y="550"/>
                  </a:lnTo>
                  <a:lnTo>
                    <a:pt x="54" y="592"/>
                  </a:lnTo>
                  <a:lnTo>
                    <a:pt x="40" y="634"/>
                  </a:lnTo>
                  <a:lnTo>
                    <a:pt x="28" y="676"/>
                  </a:lnTo>
                  <a:lnTo>
                    <a:pt x="18" y="720"/>
                  </a:lnTo>
                  <a:lnTo>
                    <a:pt x="10" y="764"/>
                  </a:lnTo>
                  <a:lnTo>
                    <a:pt x="4" y="808"/>
                  </a:lnTo>
                  <a:lnTo>
                    <a:pt x="0" y="854"/>
                  </a:lnTo>
                  <a:lnTo>
                    <a:pt x="0" y="902"/>
                  </a:lnTo>
                  <a:lnTo>
                    <a:pt x="0" y="902"/>
                  </a:lnTo>
                  <a:lnTo>
                    <a:pt x="2" y="962"/>
                  </a:lnTo>
                  <a:lnTo>
                    <a:pt x="4" y="990"/>
                  </a:lnTo>
                  <a:lnTo>
                    <a:pt x="8" y="1018"/>
                  </a:lnTo>
                  <a:lnTo>
                    <a:pt x="12" y="1044"/>
                  </a:lnTo>
                  <a:lnTo>
                    <a:pt x="18" y="1068"/>
                  </a:lnTo>
                  <a:lnTo>
                    <a:pt x="26" y="1090"/>
                  </a:lnTo>
                  <a:lnTo>
                    <a:pt x="34" y="1112"/>
                  </a:lnTo>
                  <a:lnTo>
                    <a:pt x="42" y="1134"/>
                  </a:lnTo>
                  <a:lnTo>
                    <a:pt x="52" y="1152"/>
                  </a:lnTo>
                  <a:lnTo>
                    <a:pt x="62" y="1170"/>
                  </a:lnTo>
                  <a:lnTo>
                    <a:pt x="74" y="1188"/>
                  </a:lnTo>
                  <a:lnTo>
                    <a:pt x="86" y="1204"/>
                  </a:lnTo>
                  <a:lnTo>
                    <a:pt x="100" y="1218"/>
                  </a:lnTo>
                  <a:lnTo>
                    <a:pt x="114" y="1232"/>
                  </a:lnTo>
                  <a:lnTo>
                    <a:pt x="130" y="1246"/>
                  </a:lnTo>
                  <a:lnTo>
                    <a:pt x="146" y="1258"/>
                  </a:lnTo>
                  <a:lnTo>
                    <a:pt x="162" y="1270"/>
                  </a:lnTo>
                  <a:lnTo>
                    <a:pt x="198" y="1290"/>
                  </a:lnTo>
                  <a:lnTo>
                    <a:pt x="236" y="1306"/>
                  </a:lnTo>
                  <a:lnTo>
                    <a:pt x="278" y="1320"/>
                  </a:lnTo>
                  <a:lnTo>
                    <a:pt x="322" y="1330"/>
                  </a:lnTo>
                  <a:lnTo>
                    <a:pt x="370" y="1338"/>
                  </a:lnTo>
                  <a:lnTo>
                    <a:pt x="420" y="1346"/>
                  </a:lnTo>
                  <a:lnTo>
                    <a:pt x="470" y="1350"/>
                  </a:lnTo>
                  <a:lnTo>
                    <a:pt x="470" y="1542"/>
                  </a:lnTo>
                  <a:lnTo>
                    <a:pt x="470" y="1542"/>
                  </a:lnTo>
                  <a:lnTo>
                    <a:pt x="472" y="1558"/>
                  </a:lnTo>
                  <a:lnTo>
                    <a:pt x="474" y="1572"/>
                  </a:lnTo>
                  <a:lnTo>
                    <a:pt x="476" y="1588"/>
                  </a:lnTo>
                  <a:lnTo>
                    <a:pt x="480" y="1602"/>
                  </a:lnTo>
                  <a:lnTo>
                    <a:pt x="492" y="1628"/>
                  </a:lnTo>
                  <a:lnTo>
                    <a:pt x="506" y="1652"/>
                  </a:lnTo>
                  <a:lnTo>
                    <a:pt x="506" y="1652"/>
                  </a:lnTo>
                  <a:lnTo>
                    <a:pt x="500" y="1666"/>
                  </a:lnTo>
                  <a:lnTo>
                    <a:pt x="498" y="1674"/>
                  </a:lnTo>
                  <a:lnTo>
                    <a:pt x="496" y="1684"/>
                  </a:lnTo>
                  <a:lnTo>
                    <a:pt x="496" y="1736"/>
                  </a:lnTo>
                  <a:lnTo>
                    <a:pt x="496" y="1736"/>
                  </a:lnTo>
                  <a:lnTo>
                    <a:pt x="498" y="1748"/>
                  </a:lnTo>
                  <a:lnTo>
                    <a:pt x="502" y="1760"/>
                  </a:lnTo>
                  <a:lnTo>
                    <a:pt x="508" y="1770"/>
                  </a:lnTo>
                  <a:lnTo>
                    <a:pt x="514" y="1778"/>
                  </a:lnTo>
                  <a:lnTo>
                    <a:pt x="524" y="1786"/>
                  </a:lnTo>
                  <a:lnTo>
                    <a:pt x="534" y="1792"/>
                  </a:lnTo>
                  <a:lnTo>
                    <a:pt x="544" y="1794"/>
                  </a:lnTo>
                  <a:lnTo>
                    <a:pt x="556" y="1796"/>
                  </a:lnTo>
                  <a:lnTo>
                    <a:pt x="578" y="1796"/>
                  </a:lnTo>
                  <a:lnTo>
                    <a:pt x="578" y="1796"/>
                  </a:lnTo>
                  <a:lnTo>
                    <a:pt x="590" y="1794"/>
                  </a:lnTo>
                  <a:lnTo>
                    <a:pt x="600" y="1792"/>
                  </a:lnTo>
                  <a:lnTo>
                    <a:pt x="610" y="1786"/>
                  </a:lnTo>
                  <a:lnTo>
                    <a:pt x="620" y="1778"/>
                  </a:lnTo>
                  <a:lnTo>
                    <a:pt x="626" y="1770"/>
                  </a:lnTo>
                  <a:lnTo>
                    <a:pt x="632" y="1760"/>
                  </a:lnTo>
                  <a:lnTo>
                    <a:pt x="636" y="1748"/>
                  </a:lnTo>
                  <a:lnTo>
                    <a:pt x="636" y="1736"/>
                  </a:lnTo>
                  <a:lnTo>
                    <a:pt x="636" y="1710"/>
                  </a:lnTo>
                  <a:lnTo>
                    <a:pt x="664" y="1710"/>
                  </a:lnTo>
                  <a:lnTo>
                    <a:pt x="664" y="1736"/>
                  </a:lnTo>
                  <a:lnTo>
                    <a:pt x="664" y="1736"/>
                  </a:lnTo>
                  <a:lnTo>
                    <a:pt x="664" y="1748"/>
                  </a:lnTo>
                  <a:lnTo>
                    <a:pt x="668" y="1760"/>
                  </a:lnTo>
                  <a:lnTo>
                    <a:pt x="674" y="1770"/>
                  </a:lnTo>
                  <a:lnTo>
                    <a:pt x="680" y="1778"/>
                  </a:lnTo>
                  <a:lnTo>
                    <a:pt x="690" y="1786"/>
                  </a:lnTo>
                  <a:lnTo>
                    <a:pt x="700" y="1792"/>
                  </a:lnTo>
                  <a:lnTo>
                    <a:pt x="710" y="1794"/>
                  </a:lnTo>
                  <a:lnTo>
                    <a:pt x="722" y="1796"/>
                  </a:lnTo>
                  <a:lnTo>
                    <a:pt x="744" y="1796"/>
                  </a:lnTo>
                  <a:lnTo>
                    <a:pt x="744" y="1796"/>
                  </a:lnTo>
                  <a:lnTo>
                    <a:pt x="756" y="1794"/>
                  </a:lnTo>
                  <a:lnTo>
                    <a:pt x="766" y="1792"/>
                  </a:lnTo>
                  <a:lnTo>
                    <a:pt x="776" y="1786"/>
                  </a:lnTo>
                  <a:lnTo>
                    <a:pt x="786" y="1778"/>
                  </a:lnTo>
                  <a:lnTo>
                    <a:pt x="792" y="1770"/>
                  </a:lnTo>
                  <a:lnTo>
                    <a:pt x="798" y="1760"/>
                  </a:lnTo>
                  <a:lnTo>
                    <a:pt x="802" y="1748"/>
                  </a:lnTo>
                  <a:lnTo>
                    <a:pt x="802" y="1736"/>
                  </a:lnTo>
                  <a:lnTo>
                    <a:pt x="802" y="1710"/>
                  </a:lnTo>
                  <a:lnTo>
                    <a:pt x="830" y="1710"/>
                  </a:lnTo>
                  <a:lnTo>
                    <a:pt x="830" y="1736"/>
                  </a:lnTo>
                  <a:lnTo>
                    <a:pt x="830" y="1736"/>
                  </a:lnTo>
                  <a:lnTo>
                    <a:pt x="830" y="1748"/>
                  </a:lnTo>
                  <a:lnTo>
                    <a:pt x="834" y="1760"/>
                  </a:lnTo>
                  <a:lnTo>
                    <a:pt x="840" y="1770"/>
                  </a:lnTo>
                  <a:lnTo>
                    <a:pt x="848" y="1778"/>
                  </a:lnTo>
                  <a:lnTo>
                    <a:pt x="856" y="1786"/>
                  </a:lnTo>
                  <a:lnTo>
                    <a:pt x="866" y="1792"/>
                  </a:lnTo>
                  <a:lnTo>
                    <a:pt x="878" y="1794"/>
                  </a:lnTo>
                  <a:lnTo>
                    <a:pt x="890" y="1796"/>
                  </a:lnTo>
                  <a:lnTo>
                    <a:pt x="910" y="1796"/>
                  </a:lnTo>
                  <a:lnTo>
                    <a:pt x="910" y="1796"/>
                  </a:lnTo>
                  <a:lnTo>
                    <a:pt x="922" y="1794"/>
                  </a:lnTo>
                  <a:lnTo>
                    <a:pt x="932" y="1792"/>
                  </a:lnTo>
                  <a:lnTo>
                    <a:pt x="944" y="1786"/>
                  </a:lnTo>
                  <a:lnTo>
                    <a:pt x="952" y="1778"/>
                  </a:lnTo>
                  <a:lnTo>
                    <a:pt x="960" y="1770"/>
                  </a:lnTo>
                  <a:lnTo>
                    <a:pt x="964" y="1760"/>
                  </a:lnTo>
                  <a:lnTo>
                    <a:pt x="968" y="1748"/>
                  </a:lnTo>
                  <a:lnTo>
                    <a:pt x="970" y="1736"/>
                  </a:lnTo>
                  <a:lnTo>
                    <a:pt x="970" y="1710"/>
                  </a:lnTo>
                  <a:lnTo>
                    <a:pt x="996" y="1710"/>
                  </a:lnTo>
                  <a:lnTo>
                    <a:pt x="996" y="1736"/>
                  </a:lnTo>
                  <a:lnTo>
                    <a:pt x="996" y="1736"/>
                  </a:lnTo>
                  <a:lnTo>
                    <a:pt x="998" y="1748"/>
                  </a:lnTo>
                  <a:lnTo>
                    <a:pt x="1000" y="1760"/>
                  </a:lnTo>
                  <a:lnTo>
                    <a:pt x="1006" y="1770"/>
                  </a:lnTo>
                  <a:lnTo>
                    <a:pt x="1014" y="1778"/>
                  </a:lnTo>
                  <a:lnTo>
                    <a:pt x="1022" y="1786"/>
                  </a:lnTo>
                  <a:lnTo>
                    <a:pt x="1032" y="1792"/>
                  </a:lnTo>
                  <a:lnTo>
                    <a:pt x="1044" y="1794"/>
                  </a:lnTo>
                  <a:lnTo>
                    <a:pt x="1056" y="1796"/>
                  </a:lnTo>
                  <a:lnTo>
                    <a:pt x="1076" y="1796"/>
                  </a:lnTo>
                  <a:lnTo>
                    <a:pt x="1076" y="1796"/>
                  </a:lnTo>
                  <a:lnTo>
                    <a:pt x="1088" y="1794"/>
                  </a:lnTo>
                  <a:lnTo>
                    <a:pt x="1100" y="1792"/>
                  </a:lnTo>
                  <a:lnTo>
                    <a:pt x="1110" y="1786"/>
                  </a:lnTo>
                  <a:lnTo>
                    <a:pt x="1118" y="1778"/>
                  </a:lnTo>
                  <a:lnTo>
                    <a:pt x="1126" y="1770"/>
                  </a:lnTo>
                  <a:lnTo>
                    <a:pt x="1130" y="1760"/>
                  </a:lnTo>
                  <a:lnTo>
                    <a:pt x="1134" y="1748"/>
                  </a:lnTo>
                  <a:lnTo>
                    <a:pt x="1136" y="1736"/>
                  </a:lnTo>
                  <a:lnTo>
                    <a:pt x="1136" y="1710"/>
                  </a:lnTo>
                  <a:lnTo>
                    <a:pt x="1162" y="1710"/>
                  </a:lnTo>
                  <a:lnTo>
                    <a:pt x="1162" y="1736"/>
                  </a:lnTo>
                  <a:lnTo>
                    <a:pt x="1162" y="1736"/>
                  </a:lnTo>
                  <a:lnTo>
                    <a:pt x="1164" y="1748"/>
                  </a:lnTo>
                  <a:lnTo>
                    <a:pt x="1166" y="1760"/>
                  </a:lnTo>
                  <a:lnTo>
                    <a:pt x="1172" y="1770"/>
                  </a:lnTo>
                  <a:lnTo>
                    <a:pt x="1180" y="1778"/>
                  </a:lnTo>
                  <a:lnTo>
                    <a:pt x="1188" y="1786"/>
                  </a:lnTo>
                  <a:lnTo>
                    <a:pt x="1198" y="1792"/>
                  </a:lnTo>
                  <a:lnTo>
                    <a:pt x="1210" y="1794"/>
                  </a:lnTo>
                  <a:lnTo>
                    <a:pt x="1222" y="1796"/>
                  </a:lnTo>
                  <a:lnTo>
                    <a:pt x="1242" y="1796"/>
                  </a:lnTo>
                  <a:lnTo>
                    <a:pt x="1242" y="1796"/>
                  </a:lnTo>
                  <a:lnTo>
                    <a:pt x="1254" y="1794"/>
                  </a:lnTo>
                  <a:lnTo>
                    <a:pt x="1266" y="1792"/>
                  </a:lnTo>
                  <a:lnTo>
                    <a:pt x="1276" y="1786"/>
                  </a:lnTo>
                  <a:lnTo>
                    <a:pt x="1284" y="1778"/>
                  </a:lnTo>
                  <a:lnTo>
                    <a:pt x="1292" y="1770"/>
                  </a:lnTo>
                  <a:lnTo>
                    <a:pt x="1298" y="1760"/>
                  </a:lnTo>
                  <a:lnTo>
                    <a:pt x="1300" y="1748"/>
                  </a:lnTo>
                  <a:lnTo>
                    <a:pt x="1302" y="1736"/>
                  </a:lnTo>
                  <a:lnTo>
                    <a:pt x="1302" y="1684"/>
                  </a:lnTo>
                  <a:lnTo>
                    <a:pt x="1302" y="1684"/>
                  </a:lnTo>
                  <a:lnTo>
                    <a:pt x="1302" y="1674"/>
                  </a:lnTo>
                  <a:lnTo>
                    <a:pt x="1300" y="1666"/>
                  </a:lnTo>
                  <a:lnTo>
                    <a:pt x="1292" y="1652"/>
                  </a:lnTo>
                  <a:lnTo>
                    <a:pt x="1292" y="1652"/>
                  </a:lnTo>
                  <a:lnTo>
                    <a:pt x="1308" y="1628"/>
                  </a:lnTo>
                  <a:lnTo>
                    <a:pt x="1318" y="1602"/>
                  </a:lnTo>
                  <a:lnTo>
                    <a:pt x="1326" y="1572"/>
                  </a:lnTo>
                  <a:lnTo>
                    <a:pt x="1328" y="1558"/>
                  </a:lnTo>
                  <a:lnTo>
                    <a:pt x="1328" y="1542"/>
                  </a:lnTo>
                  <a:lnTo>
                    <a:pt x="1328" y="1350"/>
                  </a:lnTo>
                  <a:lnTo>
                    <a:pt x="1328" y="1350"/>
                  </a:lnTo>
                  <a:lnTo>
                    <a:pt x="1380" y="1346"/>
                  </a:lnTo>
                  <a:lnTo>
                    <a:pt x="1430" y="1338"/>
                  </a:lnTo>
                  <a:lnTo>
                    <a:pt x="1476" y="1330"/>
                  </a:lnTo>
                  <a:lnTo>
                    <a:pt x="1520" y="1320"/>
                  </a:lnTo>
                  <a:lnTo>
                    <a:pt x="1562" y="1306"/>
                  </a:lnTo>
                  <a:lnTo>
                    <a:pt x="1600" y="1290"/>
                  </a:lnTo>
                  <a:lnTo>
                    <a:pt x="1636" y="1270"/>
                  </a:lnTo>
                  <a:lnTo>
                    <a:pt x="1654" y="1258"/>
                  </a:lnTo>
                  <a:lnTo>
                    <a:pt x="1670" y="1246"/>
                  </a:lnTo>
                  <a:lnTo>
                    <a:pt x="1684" y="1232"/>
                  </a:lnTo>
                  <a:lnTo>
                    <a:pt x="1698" y="1218"/>
                  </a:lnTo>
                  <a:lnTo>
                    <a:pt x="1712" y="1204"/>
                  </a:lnTo>
                  <a:lnTo>
                    <a:pt x="1724" y="1188"/>
                  </a:lnTo>
                  <a:lnTo>
                    <a:pt x="1736" y="1170"/>
                  </a:lnTo>
                  <a:lnTo>
                    <a:pt x="1746" y="1152"/>
                  </a:lnTo>
                  <a:lnTo>
                    <a:pt x="1756" y="1134"/>
                  </a:lnTo>
                  <a:lnTo>
                    <a:pt x="1766" y="1112"/>
                  </a:lnTo>
                  <a:lnTo>
                    <a:pt x="1774" y="1090"/>
                  </a:lnTo>
                  <a:lnTo>
                    <a:pt x="1780" y="1068"/>
                  </a:lnTo>
                  <a:lnTo>
                    <a:pt x="1786" y="1044"/>
                  </a:lnTo>
                  <a:lnTo>
                    <a:pt x="1790" y="1018"/>
                  </a:lnTo>
                  <a:lnTo>
                    <a:pt x="1794" y="990"/>
                  </a:lnTo>
                  <a:lnTo>
                    <a:pt x="1798" y="962"/>
                  </a:lnTo>
                  <a:lnTo>
                    <a:pt x="1800" y="902"/>
                  </a:lnTo>
                  <a:lnTo>
                    <a:pt x="1800" y="902"/>
                  </a:lnTo>
                  <a:lnTo>
                    <a:pt x="1798" y="854"/>
                  </a:lnTo>
                  <a:lnTo>
                    <a:pt x="1794" y="808"/>
                  </a:lnTo>
                  <a:lnTo>
                    <a:pt x="1790" y="764"/>
                  </a:lnTo>
                  <a:lnTo>
                    <a:pt x="1782" y="720"/>
                  </a:lnTo>
                  <a:lnTo>
                    <a:pt x="1772" y="676"/>
                  </a:lnTo>
                  <a:lnTo>
                    <a:pt x="1760" y="634"/>
                  </a:lnTo>
                  <a:lnTo>
                    <a:pt x="1744" y="592"/>
                  </a:lnTo>
                  <a:lnTo>
                    <a:pt x="1728" y="550"/>
                  </a:lnTo>
                  <a:lnTo>
                    <a:pt x="1710" y="510"/>
                  </a:lnTo>
                  <a:lnTo>
                    <a:pt x="1690" y="472"/>
                  </a:lnTo>
                  <a:lnTo>
                    <a:pt x="1670" y="434"/>
                  </a:lnTo>
                  <a:lnTo>
                    <a:pt x="1646" y="398"/>
                  </a:lnTo>
                  <a:lnTo>
                    <a:pt x="1620" y="362"/>
                  </a:lnTo>
                  <a:lnTo>
                    <a:pt x="1594" y="328"/>
                  </a:lnTo>
                  <a:lnTo>
                    <a:pt x="1566" y="296"/>
                  </a:lnTo>
                  <a:lnTo>
                    <a:pt x="1536" y="264"/>
                  </a:lnTo>
                  <a:lnTo>
                    <a:pt x="1504" y="234"/>
                  </a:lnTo>
                  <a:lnTo>
                    <a:pt x="1472" y="206"/>
                  </a:lnTo>
                  <a:lnTo>
                    <a:pt x="1438" y="180"/>
                  </a:lnTo>
                  <a:lnTo>
                    <a:pt x="1402" y="154"/>
                  </a:lnTo>
                  <a:lnTo>
                    <a:pt x="1366" y="132"/>
                  </a:lnTo>
                  <a:lnTo>
                    <a:pt x="1328" y="110"/>
                  </a:lnTo>
                  <a:lnTo>
                    <a:pt x="1290" y="90"/>
                  </a:lnTo>
                  <a:lnTo>
                    <a:pt x="1250" y="72"/>
                  </a:lnTo>
                  <a:lnTo>
                    <a:pt x="1208" y="56"/>
                  </a:lnTo>
                  <a:lnTo>
                    <a:pt x="1168" y="42"/>
                  </a:lnTo>
                  <a:lnTo>
                    <a:pt x="1124" y="30"/>
                  </a:lnTo>
                  <a:lnTo>
                    <a:pt x="1080" y="20"/>
                  </a:lnTo>
                  <a:lnTo>
                    <a:pt x="1036" y="12"/>
                  </a:lnTo>
                  <a:lnTo>
                    <a:pt x="992" y="6"/>
                  </a:lnTo>
                  <a:lnTo>
                    <a:pt x="946" y="2"/>
                  </a:lnTo>
                  <a:lnTo>
                    <a:pt x="900" y="0"/>
                  </a:lnTo>
                  <a:lnTo>
                    <a:pt x="900" y="0"/>
                  </a:lnTo>
                  <a:close/>
                  <a:moveTo>
                    <a:pt x="700" y="1020"/>
                  </a:moveTo>
                  <a:lnTo>
                    <a:pt x="346" y="1020"/>
                  </a:lnTo>
                  <a:lnTo>
                    <a:pt x="346" y="1020"/>
                  </a:lnTo>
                  <a:lnTo>
                    <a:pt x="330" y="1016"/>
                  </a:lnTo>
                  <a:lnTo>
                    <a:pt x="314" y="1012"/>
                  </a:lnTo>
                  <a:lnTo>
                    <a:pt x="300" y="1002"/>
                  </a:lnTo>
                  <a:lnTo>
                    <a:pt x="290" y="990"/>
                  </a:lnTo>
                  <a:lnTo>
                    <a:pt x="280" y="974"/>
                  </a:lnTo>
                  <a:lnTo>
                    <a:pt x="272" y="956"/>
                  </a:lnTo>
                  <a:lnTo>
                    <a:pt x="268" y="938"/>
                  </a:lnTo>
                  <a:lnTo>
                    <a:pt x="266" y="918"/>
                  </a:lnTo>
                  <a:lnTo>
                    <a:pt x="266" y="918"/>
                  </a:lnTo>
                  <a:lnTo>
                    <a:pt x="276" y="862"/>
                  </a:lnTo>
                  <a:lnTo>
                    <a:pt x="288" y="804"/>
                  </a:lnTo>
                  <a:lnTo>
                    <a:pt x="306" y="736"/>
                  </a:lnTo>
                  <a:lnTo>
                    <a:pt x="316" y="702"/>
                  </a:lnTo>
                  <a:lnTo>
                    <a:pt x="328" y="668"/>
                  </a:lnTo>
                  <a:lnTo>
                    <a:pt x="344" y="638"/>
                  </a:lnTo>
                  <a:lnTo>
                    <a:pt x="358" y="608"/>
                  </a:lnTo>
                  <a:lnTo>
                    <a:pt x="376" y="584"/>
                  </a:lnTo>
                  <a:lnTo>
                    <a:pt x="386" y="574"/>
                  </a:lnTo>
                  <a:lnTo>
                    <a:pt x="396" y="564"/>
                  </a:lnTo>
                  <a:lnTo>
                    <a:pt x="406" y="556"/>
                  </a:lnTo>
                  <a:lnTo>
                    <a:pt x="416" y="550"/>
                  </a:lnTo>
                  <a:lnTo>
                    <a:pt x="426" y="546"/>
                  </a:lnTo>
                  <a:lnTo>
                    <a:pt x="438" y="544"/>
                  </a:lnTo>
                  <a:lnTo>
                    <a:pt x="438" y="544"/>
                  </a:lnTo>
                  <a:lnTo>
                    <a:pt x="464" y="542"/>
                  </a:lnTo>
                  <a:lnTo>
                    <a:pt x="486" y="542"/>
                  </a:lnTo>
                  <a:lnTo>
                    <a:pt x="508" y="546"/>
                  </a:lnTo>
                  <a:lnTo>
                    <a:pt x="528" y="552"/>
                  </a:lnTo>
                  <a:lnTo>
                    <a:pt x="546" y="558"/>
                  </a:lnTo>
                  <a:lnTo>
                    <a:pt x="562" y="568"/>
                  </a:lnTo>
                  <a:lnTo>
                    <a:pt x="576" y="578"/>
                  </a:lnTo>
                  <a:lnTo>
                    <a:pt x="590" y="588"/>
                  </a:lnTo>
                  <a:lnTo>
                    <a:pt x="614" y="612"/>
                  </a:lnTo>
                  <a:lnTo>
                    <a:pt x="634" y="638"/>
                  </a:lnTo>
                  <a:lnTo>
                    <a:pt x="664" y="680"/>
                  </a:lnTo>
                  <a:lnTo>
                    <a:pt x="664" y="680"/>
                  </a:lnTo>
                  <a:lnTo>
                    <a:pt x="678" y="702"/>
                  </a:lnTo>
                  <a:lnTo>
                    <a:pt x="696" y="730"/>
                  </a:lnTo>
                  <a:lnTo>
                    <a:pt x="714" y="762"/>
                  </a:lnTo>
                  <a:lnTo>
                    <a:pt x="730" y="798"/>
                  </a:lnTo>
                  <a:lnTo>
                    <a:pt x="762" y="868"/>
                  </a:lnTo>
                  <a:lnTo>
                    <a:pt x="772" y="896"/>
                  </a:lnTo>
                  <a:lnTo>
                    <a:pt x="780" y="918"/>
                  </a:lnTo>
                  <a:lnTo>
                    <a:pt x="780" y="918"/>
                  </a:lnTo>
                  <a:lnTo>
                    <a:pt x="782" y="926"/>
                  </a:lnTo>
                  <a:lnTo>
                    <a:pt x="782" y="934"/>
                  </a:lnTo>
                  <a:lnTo>
                    <a:pt x="778" y="952"/>
                  </a:lnTo>
                  <a:lnTo>
                    <a:pt x="772" y="970"/>
                  </a:lnTo>
                  <a:lnTo>
                    <a:pt x="762" y="986"/>
                  </a:lnTo>
                  <a:lnTo>
                    <a:pt x="748" y="998"/>
                  </a:lnTo>
                  <a:lnTo>
                    <a:pt x="734" y="1010"/>
                  </a:lnTo>
                  <a:lnTo>
                    <a:pt x="718" y="1016"/>
                  </a:lnTo>
                  <a:lnTo>
                    <a:pt x="708" y="1018"/>
                  </a:lnTo>
                  <a:lnTo>
                    <a:pt x="700" y="1020"/>
                  </a:lnTo>
                  <a:lnTo>
                    <a:pt x="700" y="1020"/>
                  </a:lnTo>
                  <a:close/>
                  <a:moveTo>
                    <a:pt x="896" y="1362"/>
                  </a:moveTo>
                  <a:lnTo>
                    <a:pt x="896" y="1362"/>
                  </a:lnTo>
                  <a:lnTo>
                    <a:pt x="878" y="1360"/>
                  </a:lnTo>
                  <a:lnTo>
                    <a:pt x="862" y="1358"/>
                  </a:lnTo>
                  <a:lnTo>
                    <a:pt x="848" y="1352"/>
                  </a:lnTo>
                  <a:lnTo>
                    <a:pt x="836" y="1346"/>
                  </a:lnTo>
                  <a:lnTo>
                    <a:pt x="826" y="1338"/>
                  </a:lnTo>
                  <a:lnTo>
                    <a:pt x="816" y="1330"/>
                  </a:lnTo>
                  <a:lnTo>
                    <a:pt x="808" y="1320"/>
                  </a:lnTo>
                  <a:lnTo>
                    <a:pt x="802" y="1312"/>
                  </a:lnTo>
                  <a:lnTo>
                    <a:pt x="794" y="1294"/>
                  </a:lnTo>
                  <a:lnTo>
                    <a:pt x="788" y="1278"/>
                  </a:lnTo>
                  <a:lnTo>
                    <a:pt x="784" y="1262"/>
                  </a:lnTo>
                  <a:lnTo>
                    <a:pt x="900" y="1000"/>
                  </a:lnTo>
                  <a:lnTo>
                    <a:pt x="1014" y="1262"/>
                  </a:lnTo>
                  <a:lnTo>
                    <a:pt x="1014" y="1262"/>
                  </a:lnTo>
                  <a:lnTo>
                    <a:pt x="1010" y="1278"/>
                  </a:lnTo>
                  <a:lnTo>
                    <a:pt x="1004" y="1294"/>
                  </a:lnTo>
                  <a:lnTo>
                    <a:pt x="992" y="1312"/>
                  </a:lnTo>
                  <a:lnTo>
                    <a:pt x="984" y="1320"/>
                  </a:lnTo>
                  <a:lnTo>
                    <a:pt x="976" y="1330"/>
                  </a:lnTo>
                  <a:lnTo>
                    <a:pt x="966" y="1338"/>
                  </a:lnTo>
                  <a:lnTo>
                    <a:pt x="956" y="1346"/>
                  </a:lnTo>
                  <a:lnTo>
                    <a:pt x="944" y="1352"/>
                  </a:lnTo>
                  <a:lnTo>
                    <a:pt x="928" y="1358"/>
                  </a:lnTo>
                  <a:lnTo>
                    <a:pt x="912" y="1360"/>
                  </a:lnTo>
                  <a:lnTo>
                    <a:pt x="896" y="1362"/>
                  </a:lnTo>
                  <a:lnTo>
                    <a:pt x="896" y="1362"/>
                  </a:lnTo>
                  <a:close/>
                  <a:moveTo>
                    <a:pt x="1454" y="1020"/>
                  </a:moveTo>
                  <a:lnTo>
                    <a:pt x="1098" y="1020"/>
                  </a:lnTo>
                  <a:lnTo>
                    <a:pt x="1098" y="1020"/>
                  </a:lnTo>
                  <a:lnTo>
                    <a:pt x="1090" y="1018"/>
                  </a:lnTo>
                  <a:lnTo>
                    <a:pt x="1082" y="1016"/>
                  </a:lnTo>
                  <a:lnTo>
                    <a:pt x="1066" y="1010"/>
                  </a:lnTo>
                  <a:lnTo>
                    <a:pt x="1050" y="998"/>
                  </a:lnTo>
                  <a:lnTo>
                    <a:pt x="1038" y="986"/>
                  </a:lnTo>
                  <a:lnTo>
                    <a:pt x="1028" y="970"/>
                  </a:lnTo>
                  <a:lnTo>
                    <a:pt x="1020" y="952"/>
                  </a:lnTo>
                  <a:lnTo>
                    <a:pt x="1018" y="934"/>
                  </a:lnTo>
                  <a:lnTo>
                    <a:pt x="1018" y="926"/>
                  </a:lnTo>
                  <a:lnTo>
                    <a:pt x="1020" y="918"/>
                  </a:lnTo>
                  <a:lnTo>
                    <a:pt x="1020" y="918"/>
                  </a:lnTo>
                  <a:lnTo>
                    <a:pt x="1026" y="896"/>
                  </a:lnTo>
                  <a:lnTo>
                    <a:pt x="1038" y="868"/>
                  </a:lnTo>
                  <a:lnTo>
                    <a:pt x="1068" y="798"/>
                  </a:lnTo>
                  <a:lnTo>
                    <a:pt x="1086" y="762"/>
                  </a:lnTo>
                  <a:lnTo>
                    <a:pt x="1104" y="730"/>
                  </a:lnTo>
                  <a:lnTo>
                    <a:pt x="1120" y="702"/>
                  </a:lnTo>
                  <a:lnTo>
                    <a:pt x="1134" y="680"/>
                  </a:lnTo>
                  <a:lnTo>
                    <a:pt x="1134" y="680"/>
                  </a:lnTo>
                  <a:lnTo>
                    <a:pt x="1166" y="638"/>
                  </a:lnTo>
                  <a:lnTo>
                    <a:pt x="1186" y="612"/>
                  </a:lnTo>
                  <a:lnTo>
                    <a:pt x="1208" y="588"/>
                  </a:lnTo>
                  <a:lnTo>
                    <a:pt x="1222" y="578"/>
                  </a:lnTo>
                  <a:lnTo>
                    <a:pt x="1238" y="568"/>
                  </a:lnTo>
                  <a:lnTo>
                    <a:pt x="1254" y="558"/>
                  </a:lnTo>
                  <a:lnTo>
                    <a:pt x="1272" y="552"/>
                  </a:lnTo>
                  <a:lnTo>
                    <a:pt x="1290" y="546"/>
                  </a:lnTo>
                  <a:lnTo>
                    <a:pt x="1312" y="542"/>
                  </a:lnTo>
                  <a:lnTo>
                    <a:pt x="1336" y="542"/>
                  </a:lnTo>
                  <a:lnTo>
                    <a:pt x="1360" y="544"/>
                  </a:lnTo>
                  <a:lnTo>
                    <a:pt x="1360" y="544"/>
                  </a:lnTo>
                  <a:lnTo>
                    <a:pt x="1372" y="546"/>
                  </a:lnTo>
                  <a:lnTo>
                    <a:pt x="1384" y="550"/>
                  </a:lnTo>
                  <a:lnTo>
                    <a:pt x="1394" y="556"/>
                  </a:lnTo>
                  <a:lnTo>
                    <a:pt x="1404" y="564"/>
                  </a:lnTo>
                  <a:lnTo>
                    <a:pt x="1414" y="574"/>
                  </a:lnTo>
                  <a:lnTo>
                    <a:pt x="1422" y="584"/>
                  </a:lnTo>
                  <a:lnTo>
                    <a:pt x="1440" y="608"/>
                  </a:lnTo>
                  <a:lnTo>
                    <a:pt x="1456" y="638"/>
                  </a:lnTo>
                  <a:lnTo>
                    <a:pt x="1470" y="668"/>
                  </a:lnTo>
                  <a:lnTo>
                    <a:pt x="1482" y="702"/>
                  </a:lnTo>
                  <a:lnTo>
                    <a:pt x="1494" y="736"/>
                  </a:lnTo>
                  <a:lnTo>
                    <a:pt x="1512" y="804"/>
                  </a:lnTo>
                  <a:lnTo>
                    <a:pt x="1524" y="862"/>
                  </a:lnTo>
                  <a:lnTo>
                    <a:pt x="1532" y="918"/>
                  </a:lnTo>
                  <a:lnTo>
                    <a:pt x="1532" y="918"/>
                  </a:lnTo>
                  <a:lnTo>
                    <a:pt x="1532" y="938"/>
                  </a:lnTo>
                  <a:lnTo>
                    <a:pt x="1526" y="956"/>
                  </a:lnTo>
                  <a:lnTo>
                    <a:pt x="1520" y="974"/>
                  </a:lnTo>
                  <a:lnTo>
                    <a:pt x="1510" y="990"/>
                  </a:lnTo>
                  <a:lnTo>
                    <a:pt x="1498" y="1002"/>
                  </a:lnTo>
                  <a:lnTo>
                    <a:pt x="1484" y="1012"/>
                  </a:lnTo>
                  <a:lnTo>
                    <a:pt x="1470" y="1016"/>
                  </a:lnTo>
                  <a:lnTo>
                    <a:pt x="1454" y="1020"/>
                  </a:lnTo>
                  <a:lnTo>
                    <a:pt x="1454" y="10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14" name="Freeform 39"/>
            <p:cNvSpPr>
              <a:spLocks/>
            </p:cNvSpPr>
            <p:nvPr/>
          </p:nvSpPr>
          <p:spPr bwMode="auto">
            <a:xfrm>
              <a:off x="7808913" y="962025"/>
              <a:ext cx="514350" cy="514350"/>
            </a:xfrm>
            <a:custGeom>
              <a:avLst/>
              <a:gdLst>
                <a:gd name="T0" fmla="*/ 324 w 324"/>
                <a:gd name="T1" fmla="*/ 162 h 324"/>
                <a:gd name="T2" fmla="*/ 322 w 324"/>
                <a:gd name="T3" fmla="*/ 194 h 324"/>
                <a:gd name="T4" fmla="*/ 312 w 324"/>
                <a:gd name="T5" fmla="*/ 224 h 324"/>
                <a:gd name="T6" fmla="*/ 296 w 324"/>
                <a:gd name="T7" fmla="*/ 252 h 324"/>
                <a:gd name="T8" fmla="*/ 276 w 324"/>
                <a:gd name="T9" fmla="*/ 276 h 324"/>
                <a:gd name="T10" fmla="*/ 252 w 324"/>
                <a:gd name="T11" fmla="*/ 296 h 324"/>
                <a:gd name="T12" fmla="*/ 226 w 324"/>
                <a:gd name="T13" fmla="*/ 312 h 324"/>
                <a:gd name="T14" fmla="*/ 194 w 324"/>
                <a:gd name="T15" fmla="*/ 320 h 324"/>
                <a:gd name="T16" fmla="*/ 162 w 324"/>
                <a:gd name="T17" fmla="*/ 324 h 324"/>
                <a:gd name="T18" fmla="*/ 146 w 324"/>
                <a:gd name="T19" fmla="*/ 324 h 324"/>
                <a:gd name="T20" fmla="*/ 114 w 324"/>
                <a:gd name="T21" fmla="*/ 316 h 324"/>
                <a:gd name="T22" fmla="*/ 84 w 324"/>
                <a:gd name="T23" fmla="*/ 304 h 324"/>
                <a:gd name="T24" fmla="*/ 58 w 324"/>
                <a:gd name="T25" fmla="*/ 286 h 324"/>
                <a:gd name="T26" fmla="*/ 36 w 324"/>
                <a:gd name="T27" fmla="*/ 264 h 324"/>
                <a:gd name="T28" fmla="*/ 20 w 324"/>
                <a:gd name="T29" fmla="*/ 238 h 324"/>
                <a:gd name="T30" fmla="*/ 6 w 324"/>
                <a:gd name="T31" fmla="*/ 210 h 324"/>
                <a:gd name="T32" fmla="*/ 0 w 324"/>
                <a:gd name="T33" fmla="*/ 178 h 324"/>
                <a:gd name="T34" fmla="*/ 0 w 324"/>
                <a:gd name="T35" fmla="*/ 162 h 324"/>
                <a:gd name="T36" fmla="*/ 2 w 324"/>
                <a:gd name="T37" fmla="*/ 128 h 324"/>
                <a:gd name="T38" fmla="*/ 12 w 324"/>
                <a:gd name="T39" fmla="*/ 98 h 324"/>
                <a:gd name="T40" fmla="*/ 28 w 324"/>
                <a:gd name="T41" fmla="*/ 70 h 324"/>
                <a:gd name="T42" fmla="*/ 48 w 324"/>
                <a:gd name="T43" fmla="*/ 46 h 324"/>
                <a:gd name="T44" fmla="*/ 72 w 324"/>
                <a:gd name="T45" fmla="*/ 26 h 324"/>
                <a:gd name="T46" fmla="*/ 98 w 324"/>
                <a:gd name="T47" fmla="*/ 12 h 324"/>
                <a:gd name="T48" fmla="*/ 130 w 324"/>
                <a:gd name="T49" fmla="*/ 2 h 324"/>
                <a:gd name="T50" fmla="*/ 162 w 324"/>
                <a:gd name="T51" fmla="*/ 0 h 324"/>
                <a:gd name="T52" fmla="*/ 178 w 324"/>
                <a:gd name="T53" fmla="*/ 0 h 324"/>
                <a:gd name="T54" fmla="*/ 210 w 324"/>
                <a:gd name="T55" fmla="*/ 6 h 324"/>
                <a:gd name="T56" fmla="*/ 240 w 324"/>
                <a:gd name="T57" fmla="*/ 18 h 324"/>
                <a:gd name="T58" fmla="*/ 266 w 324"/>
                <a:gd name="T59" fmla="*/ 36 h 324"/>
                <a:gd name="T60" fmla="*/ 288 w 324"/>
                <a:gd name="T61" fmla="*/ 58 h 324"/>
                <a:gd name="T62" fmla="*/ 304 w 324"/>
                <a:gd name="T63" fmla="*/ 84 h 324"/>
                <a:gd name="T64" fmla="*/ 318 w 324"/>
                <a:gd name="T65" fmla="*/ 114 h 324"/>
                <a:gd name="T66" fmla="*/ 324 w 324"/>
                <a:gd name="T67" fmla="*/ 144 h 324"/>
                <a:gd name="T68" fmla="*/ 324 w 324"/>
                <a:gd name="T69" fmla="*/ 16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4">
                  <a:moveTo>
                    <a:pt x="324" y="162"/>
                  </a:moveTo>
                  <a:lnTo>
                    <a:pt x="324" y="162"/>
                  </a:lnTo>
                  <a:lnTo>
                    <a:pt x="324" y="178"/>
                  </a:lnTo>
                  <a:lnTo>
                    <a:pt x="322" y="194"/>
                  </a:lnTo>
                  <a:lnTo>
                    <a:pt x="318" y="210"/>
                  </a:lnTo>
                  <a:lnTo>
                    <a:pt x="312" y="224"/>
                  </a:lnTo>
                  <a:lnTo>
                    <a:pt x="304" y="238"/>
                  </a:lnTo>
                  <a:lnTo>
                    <a:pt x="296" y="252"/>
                  </a:lnTo>
                  <a:lnTo>
                    <a:pt x="288" y="264"/>
                  </a:lnTo>
                  <a:lnTo>
                    <a:pt x="276" y="276"/>
                  </a:lnTo>
                  <a:lnTo>
                    <a:pt x="266" y="286"/>
                  </a:lnTo>
                  <a:lnTo>
                    <a:pt x="252" y="296"/>
                  </a:lnTo>
                  <a:lnTo>
                    <a:pt x="240" y="304"/>
                  </a:lnTo>
                  <a:lnTo>
                    <a:pt x="226" y="312"/>
                  </a:lnTo>
                  <a:lnTo>
                    <a:pt x="210" y="316"/>
                  </a:lnTo>
                  <a:lnTo>
                    <a:pt x="194" y="320"/>
                  </a:lnTo>
                  <a:lnTo>
                    <a:pt x="178" y="324"/>
                  </a:lnTo>
                  <a:lnTo>
                    <a:pt x="162" y="324"/>
                  </a:lnTo>
                  <a:lnTo>
                    <a:pt x="162" y="324"/>
                  </a:lnTo>
                  <a:lnTo>
                    <a:pt x="146" y="324"/>
                  </a:lnTo>
                  <a:lnTo>
                    <a:pt x="130" y="320"/>
                  </a:lnTo>
                  <a:lnTo>
                    <a:pt x="114" y="316"/>
                  </a:lnTo>
                  <a:lnTo>
                    <a:pt x="98" y="312"/>
                  </a:lnTo>
                  <a:lnTo>
                    <a:pt x="84" y="304"/>
                  </a:lnTo>
                  <a:lnTo>
                    <a:pt x="72" y="296"/>
                  </a:lnTo>
                  <a:lnTo>
                    <a:pt x="58" y="286"/>
                  </a:lnTo>
                  <a:lnTo>
                    <a:pt x="48" y="276"/>
                  </a:lnTo>
                  <a:lnTo>
                    <a:pt x="36" y="264"/>
                  </a:lnTo>
                  <a:lnTo>
                    <a:pt x="28" y="252"/>
                  </a:lnTo>
                  <a:lnTo>
                    <a:pt x="20" y="238"/>
                  </a:lnTo>
                  <a:lnTo>
                    <a:pt x="12" y="224"/>
                  </a:lnTo>
                  <a:lnTo>
                    <a:pt x="6" y="210"/>
                  </a:lnTo>
                  <a:lnTo>
                    <a:pt x="2" y="194"/>
                  </a:lnTo>
                  <a:lnTo>
                    <a:pt x="0" y="178"/>
                  </a:lnTo>
                  <a:lnTo>
                    <a:pt x="0" y="162"/>
                  </a:lnTo>
                  <a:lnTo>
                    <a:pt x="0" y="162"/>
                  </a:lnTo>
                  <a:lnTo>
                    <a:pt x="0" y="144"/>
                  </a:lnTo>
                  <a:lnTo>
                    <a:pt x="2" y="128"/>
                  </a:lnTo>
                  <a:lnTo>
                    <a:pt x="6" y="114"/>
                  </a:lnTo>
                  <a:lnTo>
                    <a:pt x="12" y="98"/>
                  </a:lnTo>
                  <a:lnTo>
                    <a:pt x="20" y="84"/>
                  </a:lnTo>
                  <a:lnTo>
                    <a:pt x="28" y="70"/>
                  </a:lnTo>
                  <a:lnTo>
                    <a:pt x="36" y="58"/>
                  </a:lnTo>
                  <a:lnTo>
                    <a:pt x="48" y="46"/>
                  </a:lnTo>
                  <a:lnTo>
                    <a:pt x="58" y="36"/>
                  </a:lnTo>
                  <a:lnTo>
                    <a:pt x="72" y="26"/>
                  </a:lnTo>
                  <a:lnTo>
                    <a:pt x="84" y="18"/>
                  </a:lnTo>
                  <a:lnTo>
                    <a:pt x="98" y="12"/>
                  </a:lnTo>
                  <a:lnTo>
                    <a:pt x="114" y="6"/>
                  </a:lnTo>
                  <a:lnTo>
                    <a:pt x="130" y="2"/>
                  </a:lnTo>
                  <a:lnTo>
                    <a:pt x="146" y="0"/>
                  </a:lnTo>
                  <a:lnTo>
                    <a:pt x="162" y="0"/>
                  </a:lnTo>
                  <a:lnTo>
                    <a:pt x="162" y="0"/>
                  </a:lnTo>
                  <a:lnTo>
                    <a:pt x="178" y="0"/>
                  </a:lnTo>
                  <a:lnTo>
                    <a:pt x="194" y="2"/>
                  </a:lnTo>
                  <a:lnTo>
                    <a:pt x="210" y="6"/>
                  </a:lnTo>
                  <a:lnTo>
                    <a:pt x="226" y="12"/>
                  </a:lnTo>
                  <a:lnTo>
                    <a:pt x="240" y="18"/>
                  </a:lnTo>
                  <a:lnTo>
                    <a:pt x="252" y="26"/>
                  </a:lnTo>
                  <a:lnTo>
                    <a:pt x="266" y="36"/>
                  </a:lnTo>
                  <a:lnTo>
                    <a:pt x="276" y="46"/>
                  </a:lnTo>
                  <a:lnTo>
                    <a:pt x="288" y="58"/>
                  </a:lnTo>
                  <a:lnTo>
                    <a:pt x="296" y="70"/>
                  </a:lnTo>
                  <a:lnTo>
                    <a:pt x="304" y="84"/>
                  </a:lnTo>
                  <a:lnTo>
                    <a:pt x="312" y="98"/>
                  </a:lnTo>
                  <a:lnTo>
                    <a:pt x="318" y="114"/>
                  </a:lnTo>
                  <a:lnTo>
                    <a:pt x="322" y="128"/>
                  </a:lnTo>
                  <a:lnTo>
                    <a:pt x="324" y="144"/>
                  </a:lnTo>
                  <a:lnTo>
                    <a:pt x="324" y="162"/>
                  </a:lnTo>
                  <a:lnTo>
                    <a:pt x="324"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15" name="Freeform 40"/>
            <p:cNvSpPr>
              <a:spLocks/>
            </p:cNvSpPr>
            <p:nvPr/>
          </p:nvSpPr>
          <p:spPr bwMode="auto">
            <a:xfrm>
              <a:off x="8104188" y="688975"/>
              <a:ext cx="514350" cy="517525"/>
            </a:xfrm>
            <a:custGeom>
              <a:avLst/>
              <a:gdLst>
                <a:gd name="T0" fmla="*/ 324 w 324"/>
                <a:gd name="T1" fmla="*/ 164 h 326"/>
                <a:gd name="T2" fmla="*/ 322 w 324"/>
                <a:gd name="T3" fmla="*/ 196 h 326"/>
                <a:gd name="T4" fmla="*/ 312 w 324"/>
                <a:gd name="T5" fmla="*/ 226 h 326"/>
                <a:gd name="T6" fmla="*/ 296 w 324"/>
                <a:gd name="T7" fmla="*/ 254 h 326"/>
                <a:gd name="T8" fmla="*/ 276 w 324"/>
                <a:gd name="T9" fmla="*/ 278 h 326"/>
                <a:gd name="T10" fmla="*/ 252 w 324"/>
                <a:gd name="T11" fmla="*/ 298 h 326"/>
                <a:gd name="T12" fmla="*/ 226 w 324"/>
                <a:gd name="T13" fmla="*/ 312 h 326"/>
                <a:gd name="T14" fmla="*/ 194 w 324"/>
                <a:gd name="T15" fmla="*/ 322 h 326"/>
                <a:gd name="T16" fmla="*/ 162 w 324"/>
                <a:gd name="T17" fmla="*/ 326 h 326"/>
                <a:gd name="T18" fmla="*/ 146 w 324"/>
                <a:gd name="T19" fmla="*/ 324 h 326"/>
                <a:gd name="T20" fmla="*/ 114 w 324"/>
                <a:gd name="T21" fmla="*/ 318 h 326"/>
                <a:gd name="T22" fmla="*/ 84 w 324"/>
                <a:gd name="T23" fmla="*/ 306 h 326"/>
                <a:gd name="T24" fmla="*/ 58 w 324"/>
                <a:gd name="T25" fmla="*/ 288 h 326"/>
                <a:gd name="T26" fmla="*/ 36 w 324"/>
                <a:gd name="T27" fmla="*/ 266 h 326"/>
                <a:gd name="T28" fmla="*/ 20 w 324"/>
                <a:gd name="T29" fmla="*/ 240 h 326"/>
                <a:gd name="T30" fmla="*/ 6 w 324"/>
                <a:gd name="T31" fmla="*/ 212 h 326"/>
                <a:gd name="T32" fmla="*/ 0 w 324"/>
                <a:gd name="T33" fmla="*/ 180 h 326"/>
                <a:gd name="T34" fmla="*/ 0 w 324"/>
                <a:gd name="T35" fmla="*/ 164 h 326"/>
                <a:gd name="T36" fmla="*/ 2 w 324"/>
                <a:gd name="T37" fmla="*/ 130 h 326"/>
                <a:gd name="T38" fmla="*/ 12 w 324"/>
                <a:gd name="T39" fmla="*/ 100 h 326"/>
                <a:gd name="T40" fmla="*/ 28 w 324"/>
                <a:gd name="T41" fmla="*/ 72 h 326"/>
                <a:gd name="T42" fmla="*/ 48 w 324"/>
                <a:gd name="T43" fmla="*/ 48 h 326"/>
                <a:gd name="T44" fmla="*/ 72 w 324"/>
                <a:gd name="T45" fmla="*/ 28 h 326"/>
                <a:gd name="T46" fmla="*/ 98 w 324"/>
                <a:gd name="T47" fmla="*/ 14 h 326"/>
                <a:gd name="T48" fmla="*/ 130 w 324"/>
                <a:gd name="T49" fmla="*/ 4 h 326"/>
                <a:gd name="T50" fmla="*/ 162 w 324"/>
                <a:gd name="T51" fmla="*/ 0 h 326"/>
                <a:gd name="T52" fmla="*/ 178 w 324"/>
                <a:gd name="T53" fmla="*/ 2 h 326"/>
                <a:gd name="T54" fmla="*/ 210 w 324"/>
                <a:gd name="T55" fmla="*/ 8 h 326"/>
                <a:gd name="T56" fmla="*/ 240 w 324"/>
                <a:gd name="T57" fmla="*/ 20 h 326"/>
                <a:gd name="T58" fmla="*/ 266 w 324"/>
                <a:gd name="T59" fmla="*/ 38 h 326"/>
                <a:gd name="T60" fmla="*/ 288 w 324"/>
                <a:gd name="T61" fmla="*/ 60 h 326"/>
                <a:gd name="T62" fmla="*/ 304 w 324"/>
                <a:gd name="T63" fmla="*/ 86 h 326"/>
                <a:gd name="T64" fmla="*/ 318 w 324"/>
                <a:gd name="T65" fmla="*/ 114 h 326"/>
                <a:gd name="T66" fmla="*/ 324 w 324"/>
                <a:gd name="T67" fmla="*/ 146 h 326"/>
                <a:gd name="T68" fmla="*/ 324 w 324"/>
                <a:gd name="T69" fmla="*/ 164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324" y="164"/>
                  </a:moveTo>
                  <a:lnTo>
                    <a:pt x="324" y="164"/>
                  </a:lnTo>
                  <a:lnTo>
                    <a:pt x="324" y="180"/>
                  </a:lnTo>
                  <a:lnTo>
                    <a:pt x="322" y="196"/>
                  </a:lnTo>
                  <a:lnTo>
                    <a:pt x="318"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4"/>
                  </a:lnTo>
                  <a:lnTo>
                    <a:pt x="0" y="164"/>
                  </a:lnTo>
                  <a:lnTo>
                    <a:pt x="0" y="146"/>
                  </a:lnTo>
                  <a:lnTo>
                    <a:pt x="2" y="130"/>
                  </a:lnTo>
                  <a:lnTo>
                    <a:pt x="6" y="114"/>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8" y="114"/>
                  </a:lnTo>
                  <a:lnTo>
                    <a:pt x="322" y="130"/>
                  </a:lnTo>
                  <a:lnTo>
                    <a:pt x="324" y="146"/>
                  </a:lnTo>
                  <a:lnTo>
                    <a:pt x="324" y="164"/>
                  </a:lnTo>
                  <a:lnTo>
                    <a:pt x="324"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16" name="Freeform 41"/>
            <p:cNvSpPr>
              <a:spLocks/>
            </p:cNvSpPr>
            <p:nvPr/>
          </p:nvSpPr>
          <p:spPr bwMode="auto">
            <a:xfrm>
              <a:off x="8107363" y="971550"/>
              <a:ext cx="812800" cy="822325"/>
            </a:xfrm>
            <a:custGeom>
              <a:avLst/>
              <a:gdLst>
                <a:gd name="T0" fmla="*/ 310 w 512"/>
                <a:gd name="T1" fmla="*/ 518 h 518"/>
                <a:gd name="T2" fmla="*/ 0 w 512"/>
                <a:gd name="T3" fmla="*/ 190 h 518"/>
                <a:gd name="T4" fmla="*/ 200 w 512"/>
                <a:gd name="T5" fmla="*/ 0 h 518"/>
                <a:gd name="T6" fmla="*/ 512 w 512"/>
                <a:gd name="T7" fmla="*/ 326 h 518"/>
                <a:gd name="T8" fmla="*/ 310 w 512"/>
                <a:gd name="T9" fmla="*/ 518 h 518"/>
              </a:gdLst>
              <a:ahLst/>
              <a:cxnLst>
                <a:cxn ang="0">
                  <a:pos x="T0" y="T1"/>
                </a:cxn>
                <a:cxn ang="0">
                  <a:pos x="T2" y="T3"/>
                </a:cxn>
                <a:cxn ang="0">
                  <a:pos x="T4" y="T5"/>
                </a:cxn>
                <a:cxn ang="0">
                  <a:pos x="T6" y="T7"/>
                </a:cxn>
                <a:cxn ang="0">
                  <a:pos x="T8" y="T9"/>
                </a:cxn>
              </a:cxnLst>
              <a:rect l="0" t="0" r="r" b="b"/>
              <a:pathLst>
                <a:path w="512" h="518">
                  <a:moveTo>
                    <a:pt x="310" y="518"/>
                  </a:moveTo>
                  <a:lnTo>
                    <a:pt x="0" y="190"/>
                  </a:lnTo>
                  <a:lnTo>
                    <a:pt x="200" y="0"/>
                  </a:lnTo>
                  <a:lnTo>
                    <a:pt x="512" y="326"/>
                  </a:lnTo>
                  <a:lnTo>
                    <a:pt x="310" y="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17" name="Freeform 42"/>
            <p:cNvSpPr>
              <a:spLocks/>
            </p:cNvSpPr>
            <p:nvPr/>
          </p:nvSpPr>
          <p:spPr bwMode="auto">
            <a:xfrm>
              <a:off x="11110913" y="688975"/>
              <a:ext cx="514350" cy="517525"/>
            </a:xfrm>
            <a:custGeom>
              <a:avLst/>
              <a:gdLst>
                <a:gd name="T0" fmla="*/ 162 w 324"/>
                <a:gd name="T1" fmla="*/ 326 h 326"/>
                <a:gd name="T2" fmla="*/ 128 w 324"/>
                <a:gd name="T3" fmla="*/ 322 h 326"/>
                <a:gd name="T4" fmla="*/ 98 w 324"/>
                <a:gd name="T5" fmla="*/ 312 h 326"/>
                <a:gd name="T6" fmla="*/ 70 w 324"/>
                <a:gd name="T7" fmla="*/ 298 h 326"/>
                <a:gd name="T8" fmla="*/ 46 w 324"/>
                <a:gd name="T9" fmla="*/ 278 h 326"/>
                <a:gd name="T10" fmla="*/ 26 w 324"/>
                <a:gd name="T11" fmla="*/ 254 h 326"/>
                <a:gd name="T12" fmla="*/ 12 w 324"/>
                <a:gd name="T13" fmla="*/ 226 h 326"/>
                <a:gd name="T14" fmla="*/ 2 w 324"/>
                <a:gd name="T15" fmla="*/ 196 h 326"/>
                <a:gd name="T16" fmla="*/ 0 w 324"/>
                <a:gd name="T17" fmla="*/ 164 h 326"/>
                <a:gd name="T18" fmla="*/ 0 w 324"/>
                <a:gd name="T19" fmla="*/ 146 h 326"/>
                <a:gd name="T20" fmla="*/ 6 w 324"/>
                <a:gd name="T21" fmla="*/ 114 h 326"/>
                <a:gd name="T22" fmla="*/ 18 w 324"/>
                <a:gd name="T23" fmla="*/ 86 h 326"/>
                <a:gd name="T24" fmla="*/ 36 w 324"/>
                <a:gd name="T25" fmla="*/ 60 h 326"/>
                <a:gd name="T26" fmla="*/ 58 w 324"/>
                <a:gd name="T27" fmla="*/ 38 h 326"/>
                <a:gd name="T28" fmla="*/ 84 w 324"/>
                <a:gd name="T29" fmla="*/ 20 h 326"/>
                <a:gd name="T30" fmla="*/ 114 w 324"/>
                <a:gd name="T31" fmla="*/ 8 h 326"/>
                <a:gd name="T32" fmla="*/ 144 w 324"/>
                <a:gd name="T33" fmla="*/ 2 h 326"/>
                <a:gd name="T34" fmla="*/ 162 w 324"/>
                <a:gd name="T35" fmla="*/ 0 h 326"/>
                <a:gd name="T36" fmla="*/ 194 w 324"/>
                <a:gd name="T37" fmla="*/ 4 h 326"/>
                <a:gd name="T38" fmla="*/ 224 w 324"/>
                <a:gd name="T39" fmla="*/ 14 h 326"/>
                <a:gd name="T40" fmla="*/ 252 w 324"/>
                <a:gd name="T41" fmla="*/ 28 h 326"/>
                <a:gd name="T42" fmla="*/ 276 w 324"/>
                <a:gd name="T43" fmla="*/ 48 h 326"/>
                <a:gd name="T44" fmla="*/ 296 w 324"/>
                <a:gd name="T45" fmla="*/ 72 h 326"/>
                <a:gd name="T46" fmla="*/ 312 w 324"/>
                <a:gd name="T47" fmla="*/ 100 h 326"/>
                <a:gd name="T48" fmla="*/ 320 w 324"/>
                <a:gd name="T49" fmla="*/ 130 h 326"/>
                <a:gd name="T50" fmla="*/ 324 w 324"/>
                <a:gd name="T51" fmla="*/ 164 h 326"/>
                <a:gd name="T52" fmla="*/ 324 w 324"/>
                <a:gd name="T53" fmla="*/ 180 h 326"/>
                <a:gd name="T54" fmla="*/ 316 w 324"/>
                <a:gd name="T55" fmla="*/ 212 h 326"/>
                <a:gd name="T56" fmla="*/ 304 w 324"/>
                <a:gd name="T57" fmla="*/ 240 h 326"/>
                <a:gd name="T58" fmla="*/ 286 w 324"/>
                <a:gd name="T59" fmla="*/ 266 h 326"/>
                <a:gd name="T60" fmla="*/ 264 w 324"/>
                <a:gd name="T61" fmla="*/ 288 h 326"/>
                <a:gd name="T62" fmla="*/ 240 w 324"/>
                <a:gd name="T63" fmla="*/ 306 h 326"/>
                <a:gd name="T64" fmla="*/ 210 w 324"/>
                <a:gd name="T65" fmla="*/ 318 h 326"/>
                <a:gd name="T66" fmla="*/ 178 w 324"/>
                <a:gd name="T67" fmla="*/ 324 h 326"/>
                <a:gd name="T68" fmla="*/ 162 w 324"/>
                <a:gd name="T69" fmla="*/ 32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326"/>
                  </a:moveTo>
                  <a:lnTo>
                    <a:pt x="162" y="326"/>
                  </a:lnTo>
                  <a:lnTo>
                    <a:pt x="144" y="324"/>
                  </a:lnTo>
                  <a:lnTo>
                    <a:pt x="128" y="322"/>
                  </a:lnTo>
                  <a:lnTo>
                    <a:pt x="114" y="318"/>
                  </a:lnTo>
                  <a:lnTo>
                    <a:pt x="98" y="312"/>
                  </a:lnTo>
                  <a:lnTo>
                    <a:pt x="84" y="306"/>
                  </a:lnTo>
                  <a:lnTo>
                    <a:pt x="70" y="298"/>
                  </a:lnTo>
                  <a:lnTo>
                    <a:pt x="58" y="288"/>
                  </a:lnTo>
                  <a:lnTo>
                    <a:pt x="46" y="278"/>
                  </a:lnTo>
                  <a:lnTo>
                    <a:pt x="36" y="266"/>
                  </a:lnTo>
                  <a:lnTo>
                    <a:pt x="26" y="254"/>
                  </a:lnTo>
                  <a:lnTo>
                    <a:pt x="18" y="240"/>
                  </a:lnTo>
                  <a:lnTo>
                    <a:pt x="12" y="226"/>
                  </a:lnTo>
                  <a:lnTo>
                    <a:pt x="6" y="212"/>
                  </a:lnTo>
                  <a:lnTo>
                    <a:pt x="2" y="196"/>
                  </a:lnTo>
                  <a:lnTo>
                    <a:pt x="0" y="180"/>
                  </a:lnTo>
                  <a:lnTo>
                    <a:pt x="0" y="164"/>
                  </a:lnTo>
                  <a:lnTo>
                    <a:pt x="0" y="164"/>
                  </a:lnTo>
                  <a:lnTo>
                    <a:pt x="0" y="146"/>
                  </a:lnTo>
                  <a:lnTo>
                    <a:pt x="2" y="130"/>
                  </a:lnTo>
                  <a:lnTo>
                    <a:pt x="6" y="114"/>
                  </a:lnTo>
                  <a:lnTo>
                    <a:pt x="12" y="100"/>
                  </a:lnTo>
                  <a:lnTo>
                    <a:pt x="18" y="86"/>
                  </a:lnTo>
                  <a:lnTo>
                    <a:pt x="26" y="72"/>
                  </a:lnTo>
                  <a:lnTo>
                    <a:pt x="36" y="60"/>
                  </a:lnTo>
                  <a:lnTo>
                    <a:pt x="46" y="48"/>
                  </a:lnTo>
                  <a:lnTo>
                    <a:pt x="58" y="38"/>
                  </a:lnTo>
                  <a:lnTo>
                    <a:pt x="70" y="28"/>
                  </a:lnTo>
                  <a:lnTo>
                    <a:pt x="84" y="20"/>
                  </a:lnTo>
                  <a:lnTo>
                    <a:pt x="98" y="14"/>
                  </a:lnTo>
                  <a:lnTo>
                    <a:pt x="114" y="8"/>
                  </a:lnTo>
                  <a:lnTo>
                    <a:pt x="128" y="4"/>
                  </a:lnTo>
                  <a:lnTo>
                    <a:pt x="144" y="2"/>
                  </a:lnTo>
                  <a:lnTo>
                    <a:pt x="162" y="0"/>
                  </a:lnTo>
                  <a:lnTo>
                    <a:pt x="162" y="0"/>
                  </a:lnTo>
                  <a:lnTo>
                    <a:pt x="178" y="2"/>
                  </a:lnTo>
                  <a:lnTo>
                    <a:pt x="194" y="4"/>
                  </a:lnTo>
                  <a:lnTo>
                    <a:pt x="210" y="8"/>
                  </a:lnTo>
                  <a:lnTo>
                    <a:pt x="224" y="14"/>
                  </a:lnTo>
                  <a:lnTo>
                    <a:pt x="240" y="20"/>
                  </a:lnTo>
                  <a:lnTo>
                    <a:pt x="252" y="28"/>
                  </a:lnTo>
                  <a:lnTo>
                    <a:pt x="264" y="38"/>
                  </a:lnTo>
                  <a:lnTo>
                    <a:pt x="276" y="48"/>
                  </a:lnTo>
                  <a:lnTo>
                    <a:pt x="286" y="60"/>
                  </a:lnTo>
                  <a:lnTo>
                    <a:pt x="296" y="72"/>
                  </a:lnTo>
                  <a:lnTo>
                    <a:pt x="304" y="86"/>
                  </a:lnTo>
                  <a:lnTo>
                    <a:pt x="312" y="100"/>
                  </a:lnTo>
                  <a:lnTo>
                    <a:pt x="316" y="114"/>
                  </a:lnTo>
                  <a:lnTo>
                    <a:pt x="320" y="130"/>
                  </a:lnTo>
                  <a:lnTo>
                    <a:pt x="324" y="146"/>
                  </a:lnTo>
                  <a:lnTo>
                    <a:pt x="324" y="164"/>
                  </a:lnTo>
                  <a:lnTo>
                    <a:pt x="324" y="164"/>
                  </a:lnTo>
                  <a:lnTo>
                    <a:pt x="324" y="180"/>
                  </a:lnTo>
                  <a:lnTo>
                    <a:pt x="320" y="196"/>
                  </a:lnTo>
                  <a:lnTo>
                    <a:pt x="316" y="212"/>
                  </a:lnTo>
                  <a:lnTo>
                    <a:pt x="312" y="226"/>
                  </a:lnTo>
                  <a:lnTo>
                    <a:pt x="304" y="240"/>
                  </a:lnTo>
                  <a:lnTo>
                    <a:pt x="296" y="254"/>
                  </a:lnTo>
                  <a:lnTo>
                    <a:pt x="286" y="266"/>
                  </a:lnTo>
                  <a:lnTo>
                    <a:pt x="276" y="278"/>
                  </a:lnTo>
                  <a:lnTo>
                    <a:pt x="264" y="288"/>
                  </a:lnTo>
                  <a:lnTo>
                    <a:pt x="252" y="298"/>
                  </a:lnTo>
                  <a:lnTo>
                    <a:pt x="240" y="306"/>
                  </a:lnTo>
                  <a:lnTo>
                    <a:pt x="224" y="312"/>
                  </a:lnTo>
                  <a:lnTo>
                    <a:pt x="210" y="318"/>
                  </a:lnTo>
                  <a:lnTo>
                    <a:pt x="194" y="322"/>
                  </a:lnTo>
                  <a:lnTo>
                    <a:pt x="178" y="324"/>
                  </a:lnTo>
                  <a:lnTo>
                    <a:pt x="162" y="326"/>
                  </a:lnTo>
                  <a:lnTo>
                    <a:pt x="162"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18" name="Freeform 43"/>
            <p:cNvSpPr>
              <a:spLocks/>
            </p:cNvSpPr>
            <p:nvPr/>
          </p:nvSpPr>
          <p:spPr bwMode="auto">
            <a:xfrm>
              <a:off x="11380788" y="984250"/>
              <a:ext cx="514350" cy="517525"/>
            </a:xfrm>
            <a:custGeom>
              <a:avLst/>
              <a:gdLst>
                <a:gd name="T0" fmla="*/ 162 w 324"/>
                <a:gd name="T1" fmla="*/ 326 h 326"/>
                <a:gd name="T2" fmla="*/ 130 w 324"/>
                <a:gd name="T3" fmla="*/ 322 h 326"/>
                <a:gd name="T4" fmla="*/ 98 w 324"/>
                <a:gd name="T5" fmla="*/ 312 h 326"/>
                <a:gd name="T6" fmla="*/ 72 w 324"/>
                <a:gd name="T7" fmla="*/ 298 h 326"/>
                <a:gd name="T8" fmla="*/ 48 w 324"/>
                <a:gd name="T9" fmla="*/ 278 h 326"/>
                <a:gd name="T10" fmla="*/ 28 w 324"/>
                <a:gd name="T11" fmla="*/ 254 h 326"/>
                <a:gd name="T12" fmla="*/ 12 w 324"/>
                <a:gd name="T13" fmla="*/ 226 h 326"/>
                <a:gd name="T14" fmla="*/ 2 w 324"/>
                <a:gd name="T15" fmla="*/ 196 h 326"/>
                <a:gd name="T16" fmla="*/ 0 w 324"/>
                <a:gd name="T17" fmla="*/ 164 h 326"/>
                <a:gd name="T18" fmla="*/ 0 w 324"/>
                <a:gd name="T19" fmla="*/ 146 h 326"/>
                <a:gd name="T20" fmla="*/ 6 w 324"/>
                <a:gd name="T21" fmla="*/ 116 h 326"/>
                <a:gd name="T22" fmla="*/ 20 w 324"/>
                <a:gd name="T23" fmla="*/ 86 h 326"/>
                <a:gd name="T24" fmla="*/ 36 w 324"/>
                <a:gd name="T25" fmla="*/ 60 h 326"/>
                <a:gd name="T26" fmla="*/ 58 w 324"/>
                <a:gd name="T27" fmla="*/ 38 h 326"/>
                <a:gd name="T28" fmla="*/ 84 w 324"/>
                <a:gd name="T29" fmla="*/ 20 h 326"/>
                <a:gd name="T30" fmla="*/ 114 w 324"/>
                <a:gd name="T31" fmla="*/ 8 h 326"/>
                <a:gd name="T32" fmla="*/ 146 w 324"/>
                <a:gd name="T33" fmla="*/ 2 h 326"/>
                <a:gd name="T34" fmla="*/ 162 w 324"/>
                <a:gd name="T35" fmla="*/ 0 h 326"/>
                <a:gd name="T36" fmla="*/ 194 w 324"/>
                <a:gd name="T37" fmla="*/ 4 h 326"/>
                <a:gd name="T38" fmla="*/ 226 w 324"/>
                <a:gd name="T39" fmla="*/ 14 h 326"/>
                <a:gd name="T40" fmla="*/ 252 w 324"/>
                <a:gd name="T41" fmla="*/ 28 h 326"/>
                <a:gd name="T42" fmla="*/ 276 w 324"/>
                <a:gd name="T43" fmla="*/ 48 h 326"/>
                <a:gd name="T44" fmla="*/ 296 w 324"/>
                <a:gd name="T45" fmla="*/ 72 h 326"/>
                <a:gd name="T46" fmla="*/ 312 w 324"/>
                <a:gd name="T47" fmla="*/ 100 h 326"/>
                <a:gd name="T48" fmla="*/ 320 w 324"/>
                <a:gd name="T49" fmla="*/ 130 h 326"/>
                <a:gd name="T50" fmla="*/ 324 w 324"/>
                <a:gd name="T51" fmla="*/ 164 h 326"/>
                <a:gd name="T52" fmla="*/ 324 w 324"/>
                <a:gd name="T53" fmla="*/ 180 h 326"/>
                <a:gd name="T54" fmla="*/ 316 w 324"/>
                <a:gd name="T55" fmla="*/ 212 h 326"/>
                <a:gd name="T56" fmla="*/ 304 w 324"/>
                <a:gd name="T57" fmla="*/ 240 h 326"/>
                <a:gd name="T58" fmla="*/ 288 w 324"/>
                <a:gd name="T59" fmla="*/ 266 h 326"/>
                <a:gd name="T60" fmla="*/ 266 w 324"/>
                <a:gd name="T61" fmla="*/ 288 h 326"/>
                <a:gd name="T62" fmla="*/ 240 w 324"/>
                <a:gd name="T63" fmla="*/ 306 h 326"/>
                <a:gd name="T64" fmla="*/ 210 w 324"/>
                <a:gd name="T65" fmla="*/ 318 h 326"/>
                <a:gd name="T66" fmla="*/ 178 w 324"/>
                <a:gd name="T67" fmla="*/ 324 h 326"/>
                <a:gd name="T68" fmla="*/ 162 w 324"/>
                <a:gd name="T69" fmla="*/ 32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326"/>
                  </a:move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4"/>
                  </a:lnTo>
                  <a:lnTo>
                    <a:pt x="0" y="164"/>
                  </a:lnTo>
                  <a:lnTo>
                    <a:pt x="0" y="146"/>
                  </a:lnTo>
                  <a:lnTo>
                    <a:pt x="2" y="130"/>
                  </a:lnTo>
                  <a:lnTo>
                    <a:pt x="6" y="116"/>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6" y="116"/>
                  </a:lnTo>
                  <a:lnTo>
                    <a:pt x="320" y="130"/>
                  </a:lnTo>
                  <a:lnTo>
                    <a:pt x="324" y="146"/>
                  </a:lnTo>
                  <a:lnTo>
                    <a:pt x="324" y="164"/>
                  </a:lnTo>
                  <a:lnTo>
                    <a:pt x="324" y="164"/>
                  </a:lnTo>
                  <a:lnTo>
                    <a:pt x="324" y="180"/>
                  </a:lnTo>
                  <a:lnTo>
                    <a:pt x="320" y="196"/>
                  </a:lnTo>
                  <a:lnTo>
                    <a:pt x="316"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19" name="Freeform 44"/>
            <p:cNvSpPr>
              <a:spLocks/>
            </p:cNvSpPr>
            <p:nvPr/>
          </p:nvSpPr>
          <p:spPr bwMode="auto">
            <a:xfrm>
              <a:off x="10793413" y="987425"/>
              <a:ext cx="822325" cy="812800"/>
            </a:xfrm>
            <a:custGeom>
              <a:avLst/>
              <a:gdLst>
                <a:gd name="T0" fmla="*/ 0 w 518"/>
                <a:gd name="T1" fmla="*/ 312 h 512"/>
                <a:gd name="T2" fmla="*/ 328 w 518"/>
                <a:gd name="T3" fmla="*/ 0 h 512"/>
                <a:gd name="T4" fmla="*/ 518 w 518"/>
                <a:gd name="T5" fmla="*/ 202 h 512"/>
                <a:gd name="T6" fmla="*/ 190 w 518"/>
                <a:gd name="T7" fmla="*/ 512 h 512"/>
                <a:gd name="T8" fmla="*/ 0 w 518"/>
                <a:gd name="T9" fmla="*/ 312 h 512"/>
              </a:gdLst>
              <a:ahLst/>
              <a:cxnLst>
                <a:cxn ang="0">
                  <a:pos x="T0" y="T1"/>
                </a:cxn>
                <a:cxn ang="0">
                  <a:pos x="T2" y="T3"/>
                </a:cxn>
                <a:cxn ang="0">
                  <a:pos x="T4" y="T5"/>
                </a:cxn>
                <a:cxn ang="0">
                  <a:pos x="T6" y="T7"/>
                </a:cxn>
                <a:cxn ang="0">
                  <a:pos x="T8" y="T9"/>
                </a:cxn>
              </a:cxnLst>
              <a:rect l="0" t="0" r="r" b="b"/>
              <a:pathLst>
                <a:path w="518" h="512">
                  <a:moveTo>
                    <a:pt x="0" y="312"/>
                  </a:moveTo>
                  <a:lnTo>
                    <a:pt x="328" y="0"/>
                  </a:lnTo>
                  <a:lnTo>
                    <a:pt x="518" y="202"/>
                  </a:lnTo>
                  <a:lnTo>
                    <a:pt x="190" y="512"/>
                  </a:lnTo>
                  <a:lnTo>
                    <a:pt x="0" y="3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20" name="Freeform 45"/>
            <p:cNvSpPr>
              <a:spLocks/>
            </p:cNvSpPr>
            <p:nvPr/>
          </p:nvSpPr>
          <p:spPr bwMode="auto">
            <a:xfrm>
              <a:off x="7885113" y="3937000"/>
              <a:ext cx="514350" cy="517525"/>
            </a:xfrm>
            <a:custGeom>
              <a:avLst/>
              <a:gdLst>
                <a:gd name="T0" fmla="*/ 162 w 324"/>
                <a:gd name="T1" fmla="*/ 0 h 326"/>
                <a:gd name="T2" fmla="*/ 194 w 324"/>
                <a:gd name="T3" fmla="*/ 4 h 326"/>
                <a:gd name="T4" fmla="*/ 226 w 324"/>
                <a:gd name="T5" fmla="*/ 14 h 326"/>
                <a:gd name="T6" fmla="*/ 252 w 324"/>
                <a:gd name="T7" fmla="*/ 28 h 326"/>
                <a:gd name="T8" fmla="*/ 276 w 324"/>
                <a:gd name="T9" fmla="*/ 48 h 326"/>
                <a:gd name="T10" fmla="*/ 296 w 324"/>
                <a:gd name="T11" fmla="*/ 72 h 326"/>
                <a:gd name="T12" fmla="*/ 312 w 324"/>
                <a:gd name="T13" fmla="*/ 100 h 326"/>
                <a:gd name="T14" fmla="*/ 320 w 324"/>
                <a:gd name="T15" fmla="*/ 130 h 326"/>
                <a:gd name="T16" fmla="*/ 324 w 324"/>
                <a:gd name="T17" fmla="*/ 162 h 326"/>
                <a:gd name="T18" fmla="*/ 324 w 324"/>
                <a:gd name="T19" fmla="*/ 180 h 326"/>
                <a:gd name="T20" fmla="*/ 316 w 324"/>
                <a:gd name="T21" fmla="*/ 212 h 326"/>
                <a:gd name="T22" fmla="*/ 304 w 324"/>
                <a:gd name="T23" fmla="*/ 240 h 326"/>
                <a:gd name="T24" fmla="*/ 288 w 324"/>
                <a:gd name="T25" fmla="*/ 266 h 326"/>
                <a:gd name="T26" fmla="*/ 266 w 324"/>
                <a:gd name="T27" fmla="*/ 288 h 326"/>
                <a:gd name="T28" fmla="*/ 240 w 324"/>
                <a:gd name="T29" fmla="*/ 306 h 326"/>
                <a:gd name="T30" fmla="*/ 210 w 324"/>
                <a:gd name="T31" fmla="*/ 318 h 326"/>
                <a:gd name="T32" fmla="*/ 178 w 324"/>
                <a:gd name="T33" fmla="*/ 324 h 326"/>
                <a:gd name="T34" fmla="*/ 162 w 324"/>
                <a:gd name="T35" fmla="*/ 326 h 326"/>
                <a:gd name="T36" fmla="*/ 130 w 324"/>
                <a:gd name="T37" fmla="*/ 322 h 326"/>
                <a:gd name="T38" fmla="*/ 98 w 324"/>
                <a:gd name="T39" fmla="*/ 312 h 326"/>
                <a:gd name="T40" fmla="*/ 72 w 324"/>
                <a:gd name="T41" fmla="*/ 298 h 326"/>
                <a:gd name="T42" fmla="*/ 48 w 324"/>
                <a:gd name="T43" fmla="*/ 278 h 326"/>
                <a:gd name="T44" fmla="*/ 28 w 324"/>
                <a:gd name="T45" fmla="*/ 254 h 326"/>
                <a:gd name="T46" fmla="*/ 12 w 324"/>
                <a:gd name="T47" fmla="*/ 226 h 326"/>
                <a:gd name="T48" fmla="*/ 2 w 324"/>
                <a:gd name="T49" fmla="*/ 196 h 326"/>
                <a:gd name="T50" fmla="*/ 0 w 324"/>
                <a:gd name="T51" fmla="*/ 162 h 326"/>
                <a:gd name="T52" fmla="*/ 0 w 324"/>
                <a:gd name="T53" fmla="*/ 146 h 326"/>
                <a:gd name="T54" fmla="*/ 6 w 324"/>
                <a:gd name="T55" fmla="*/ 114 h 326"/>
                <a:gd name="T56" fmla="*/ 20 w 324"/>
                <a:gd name="T57" fmla="*/ 86 h 326"/>
                <a:gd name="T58" fmla="*/ 36 w 324"/>
                <a:gd name="T59" fmla="*/ 60 h 326"/>
                <a:gd name="T60" fmla="*/ 58 w 324"/>
                <a:gd name="T61" fmla="*/ 38 h 326"/>
                <a:gd name="T62" fmla="*/ 84 w 324"/>
                <a:gd name="T63" fmla="*/ 20 h 326"/>
                <a:gd name="T64" fmla="*/ 114 w 324"/>
                <a:gd name="T65" fmla="*/ 8 h 326"/>
                <a:gd name="T66" fmla="*/ 146 w 324"/>
                <a:gd name="T67" fmla="*/ 2 h 326"/>
                <a:gd name="T68" fmla="*/ 162 w 324"/>
                <a:gd name="T69"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0"/>
                  </a:move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6" y="114"/>
                  </a:lnTo>
                  <a:lnTo>
                    <a:pt x="320" y="130"/>
                  </a:lnTo>
                  <a:lnTo>
                    <a:pt x="324" y="146"/>
                  </a:lnTo>
                  <a:lnTo>
                    <a:pt x="324" y="162"/>
                  </a:lnTo>
                  <a:lnTo>
                    <a:pt x="324" y="162"/>
                  </a:lnTo>
                  <a:lnTo>
                    <a:pt x="324" y="180"/>
                  </a:lnTo>
                  <a:lnTo>
                    <a:pt x="320" y="196"/>
                  </a:lnTo>
                  <a:lnTo>
                    <a:pt x="316"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2"/>
                  </a:lnTo>
                  <a:lnTo>
                    <a:pt x="0" y="162"/>
                  </a:lnTo>
                  <a:lnTo>
                    <a:pt x="0" y="146"/>
                  </a:lnTo>
                  <a:lnTo>
                    <a:pt x="2" y="130"/>
                  </a:lnTo>
                  <a:lnTo>
                    <a:pt x="6" y="114"/>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21" name="Freeform 46"/>
            <p:cNvSpPr>
              <a:spLocks/>
            </p:cNvSpPr>
            <p:nvPr/>
          </p:nvSpPr>
          <p:spPr bwMode="auto">
            <a:xfrm>
              <a:off x="7615238" y="3641725"/>
              <a:ext cx="514350" cy="517525"/>
            </a:xfrm>
            <a:custGeom>
              <a:avLst/>
              <a:gdLst>
                <a:gd name="T0" fmla="*/ 162 w 324"/>
                <a:gd name="T1" fmla="*/ 0 h 326"/>
                <a:gd name="T2" fmla="*/ 194 w 324"/>
                <a:gd name="T3" fmla="*/ 4 h 326"/>
                <a:gd name="T4" fmla="*/ 224 w 324"/>
                <a:gd name="T5" fmla="*/ 12 h 326"/>
                <a:gd name="T6" fmla="*/ 252 w 324"/>
                <a:gd name="T7" fmla="*/ 28 h 326"/>
                <a:gd name="T8" fmla="*/ 276 w 324"/>
                <a:gd name="T9" fmla="*/ 48 h 326"/>
                <a:gd name="T10" fmla="*/ 296 w 324"/>
                <a:gd name="T11" fmla="*/ 72 h 326"/>
                <a:gd name="T12" fmla="*/ 312 w 324"/>
                <a:gd name="T13" fmla="*/ 100 h 326"/>
                <a:gd name="T14" fmla="*/ 320 w 324"/>
                <a:gd name="T15" fmla="*/ 130 h 326"/>
                <a:gd name="T16" fmla="*/ 324 w 324"/>
                <a:gd name="T17" fmla="*/ 162 h 326"/>
                <a:gd name="T18" fmla="*/ 324 w 324"/>
                <a:gd name="T19" fmla="*/ 180 h 326"/>
                <a:gd name="T20" fmla="*/ 316 w 324"/>
                <a:gd name="T21" fmla="*/ 210 h 326"/>
                <a:gd name="T22" fmla="*/ 304 w 324"/>
                <a:gd name="T23" fmla="*/ 240 h 326"/>
                <a:gd name="T24" fmla="*/ 286 w 324"/>
                <a:gd name="T25" fmla="*/ 266 h 326"/>
                <a:gd name="T26" fmla="*/ 264 w 324"/>
                <a:gd name="T27" fmla="*/ 288 h 326"/>
                <a:gd name="T28" fmla="*/ 238 w 324"/>
                <a:gd name="T29" fmla="*/ 306 h 326"/>
                <a:gd name="T30" fmla="*/ 210 w 324"/>
                <a:gd name="T31" fmla="*/ 318 h 326"/>
                <a:gd name="T32" fmla="*/ 178 w 324"/>
                <a:gd name="T33" fmla="*/ 324 h 326"/>
                <a:gd name="T34" fmla="*/ 162 w 324"/>
                <a:gd name="T35" fmla="*/ 326 h 326"/>
                <a:gd name="T36" fmla="*/ 128 w 324"/>
                <a:gd name="T37" fmla="*/ 322 h 326"/>
                <a:gd name="T38" fmla="*/ 98 w 324"/>
                <a:gd name="T39" fmla="*/ 312 h 326"/>
                <a:gd name="T40" fmla="*/ 70 w 324"/>
                <a:gd name="T41" fmla="*/ 298 h 326"/>
                <a:gd name="T42" fmla="*/ 46 w 324"/>
                <a:gd name="T43" fmla="*/ 278 h 326"/>
                <a:gd name="T44" fmla="*/ 26 w 324"/>
                <a:gd name="T45" fmla="*/ 254 h 326"/>
                <a:gd name="T46" fmla="*/ 12 w 324"/>
                <a:gd name="T47" fmla="*/ 226 h 326"/>
                <a:gd name="T48" fmla="*/ 2 w 324"/>
                <a:gd name="T49" fmla="*/ 196 h 326"/>
                <a:gd name="T50" fmla="*/ 0 w 324"/>
                <a:gd name="T51" fmla="*/ 162 h 326"/>
                <a:gd name="T52" fmla="*/ 0 w 324"/>
                <a:gd name="T53" fmla="*/ 146 h 326"/>
                <a:gd name="T54" fmla="*/ 6 w 324"/>
                <a:gd name="T55" fmla="*/ 114 h 326"/>
                <a:gd name="T56" fmla="*/ 18 w 324"/>
                <a:gd name="T57" fmla="*/ 86 h 326"/>
                <a:gd name="T58" fmla="*/ 36 w 324"/>
                <a:gd name="T59" fmla="*/ 60 h 326"/>
                <a:gd name="T60" fmla="*/ 58 w 324"/>
                <a:gd name="T61" fmla="*/ 38 h 326"/>
                <a:gd name="T62" fmla="*/ 84 w 324"/>
                <a:gd name="T63" fmla="*/ 20 h 326"/>
                <a:gd name="T64" fmla="*/ 114 w 324"/>
                <a:gd name="T65" fmla="*/ 8 h 326"/>
                <a:gd name="T66" fmla="*/ 144 w 324"/>
                <a:gd name="T67" fmla="*/ 2 h 326"/>
                <a:gd name="T68" fmla="*/ 162 w 324"/>
                <a:gd name="T69"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0"/>
                  </a:moveTo>
                  <a:lnTo>
                    <a:pt x="162" y="0"/>
                  </a:lnTo>
                  <a:lnTo>
                    <a:pt x="178" y="2"/>
                  </a:lnTo>
                  <a:lnTo>
                    <a:pt x="194" y="4"/>
                  </a:lnTo>
                  <a:lnTo>
                    <a:pt x="210" y="8"/>
                  </a:lnTo>
                  <a:lnTo>
                    <a:pt x="224" y="12"/>
                  </a:lnTo>
                  <a:lnTo>
                    <a:pt x="238" y="20"/>
                  </a:lnTo>
                  <a:lnTo>
                    <a:pt x="252" y="28"/>
                  </a:lnTo>
                  <a:lnTo>
                    <a:pt x="264" y="38"/>
                  </a:lnTo>
                  <a:lnTo>
                    <a:pt x="276" y="48"/>
                  </a:lnTo>
                  <a:lnTo>
                    <a:pt x="286" y="60"/>
                  </a:lnTo>
                  <a:lnTo>
                    <a:pt x="296" y="72"/>
                  </a:lnTo>
                  <a:lnTo>
                    <a:pt x="304" y="86"/>
                  </a:lnTo>
                  <a:lnTo>
                    <a:pt x="312" y="100"/>
                  </a:lnTo>
                  <a:lnTo>
                    <a:pt x="316" y="114"/>
                  </a:lnTo>
                  <a:lnTo>
                    <a:pt x="320" y="130"/>
                  </a:lnTo>
                  <a:lnTo>
                    <a:pt x="324" y="146"/>
                  </a:lnTo>
                  <a:lnTo>
                    <a:pt x="324" y="162"/>
                  </a:lnTo>
                  <a:lnTo>
                    <a:pt x="324" y="162"/>
                  </a:lnTo>
                  <a:lnTo>
                    <a:pt x="324" y="180"/>
                  </a:lnTo>
                  <a:lnTo>
                    <a:pt x="320" y="196"/>
                  </a:lnTo>
                  <a:lnTo>
                    <a:pt x="316" y="210"/>
                  </a:lnTo>
                  <a:lnTo>
                    <a:pt x="312" y="226"/>
                  </a:lnTo>
                  <a:lnTo>
                    <a:pt x="304" y="240"/>
                  </a:lnTo>
                  <a:lnTo>
                    <a:pt x="296" y="254"/>
                  </a:lnTo>
                  <a:lnTo>
                    <a:pt x="286" y="266"/>
                  </a:lnTo>
                  <a:lnTo>
                    <a:pt x="276" y="278"/>
                  </a:lnTo>
                  <a:lnTo>
                    <a:pt x="264" y="288"/>
                  </a:lnTo>
                  <a:lnTo>
                    <a:pt x="252" y="298"/>
                  </a:lnTo>
                  <a:lnTo>
                    <a:pt x="238" y="306"/>
                  </a:lnTo>
                  <a:lnTo>
                    <a:pt x="224" y="312"/>
                  </a:lnTo>
                  <a:lnTo>
                    <a:pt x="210" y="318"/>
                  </a:lnTo>
                  <a:lnTo>
                    <a:pt x="194" y="322"/>
                  </a:lnTo>
                  <a:lnTo>
                    <a:pt x="178" y="324"/>
                  </a:lnTo>
                  <a:lnTo>
                    <a:pt x="162" y="326"/>
                  </a:lnTo>
                  <a:lnTo>
                    <a:pt x="162" y="326"/>
                  </a:lnTo>
                  <a:lnTo>
                    <a:pt x="144" y="324"/>
                  </a:lnTo>
                  <a:lnTo>
                    <a:pt x="128" y="322"/>
                  </a:lnTo>
                  <a:lnTo>
                    <a:pt x="114" y="318"/>
                  </a:lnTo>
                  <a:lnTo>
                    <a:pt x="98" y="312"/>
                  </a:lnTo>
                  <a:lnTo>
                    <a:pt x="84" y="306"/>
                  </a:lnTo>
                  <a:lnTo>
                    <a:pt x="70" y="298"/>
                  </a:lnTo>
                  <a:lnTo>
                    <a:pt x="58" y="288"/>
                  </a:lnTo>
                  <a:lnTo>
                    <a:pt x="46" y="278"/>
                  </a:lnTo>
                  <a:lnTo>
                    <a:pt x="36" y="266"/>
                  </a:lnTo>
                  <a:lnTo>
                    <a:pt x="26" y="254"/>
                  </a:lnTo>
                  <a:lnTo>
                    <a:pt x="18" y="240"/>
                  </a:lnTo>
                  <a:lnTo>
                    <a:pt x="12" y="226"/>
                  </a:lnTo>
                  <a:lnTo>
                    <a:pt x="6" y="210"/>
                  </a:lnTo>
                  <a:lnTo>
                    <a:pt x="2" y="196"/>
                  </a:lnTo>
                  <a:lnTo>
                    <a:pt x="0" y="180"/>
                  </a:lnTo>
                  <a:lnTo>
                    <a:pt x="0" y="162"/>
                  </a:lnTo>
                  <a:lnTo>
                    <a:pt x="0" y="162"/>
                  </a:lnTo>
                  <a:lnTo>
                    <a:pt x="0" y="146"/>
                  </a:lnTo>
                  <a:lnTo>
                    <a:pt x="2" y="130"/>
                  </a:lnTo>
                  <a:lnTo>
                    <a:pt x="6" y="114"/>
                  </a:lnTo>
                  <a:lnTo>
                    <a:pt x="12" y="100"/>
                  </a:lnTo>
                  <a:lnTo>
                    <a:pt x="18" y="86"/>
                  </a:lnTo>
                  <a:lnTo>
                    <a:pt x="26" y="72"/>
                  </a:lnTo>
                  <a:lnTo>
                    <a:pt x="36" y="60"/>
                  </a:lnTo>
                  <a:lnTo>
                    <a:pt x="46" y="48"/>
                  </a:lnTo>
                  <a:lnTo>
                    <a:pt x="58" y="38"/>
                  </a:lnTo>
                  <a:lnTo>
                    <a:pt x="70" y="28"/>
                  </a:lnTo>
                  <a:lnTo>
                    <a:pt x="84" y="20"/>
                  </a:lnTo>
                  <a:lnTo>
                    <a:pt x="98" y="12"/>
                  </a:lnTo>
                  <a:lnTo>
                    <a:pt x="114" y="8"/>
                  </a:lnTo>
                  <a:lnTo>
                    <a:pt x="128" y="4"/>
                  </a:lnTo>
                  <a:lnTo>
                    <a:pt x="144" y="2"/>
                  </a:lnTo>
                  <a:lnTo>
                    <a:pt x="162" y="0"/>
                  </a:lnTo>
                  <a:lnTo>
                    <a:pt x="1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22" name="Freeform 47"/>
            <p:cNvSpPr>
              <a:spLocks/>
            </p:cNvSpPr>
            <p:nvPr/>
          </p:nvSpPr>
          <p:spPr bwMode="auto">
            <a:xfrm>
              <a:off x="7894638" y="3343275"/>
              <a:ext cx="822325" cy="812800"/>
            </a:xfrm>
            <a:custGeom>
              <a:avLst/>
              <a:gdLst>
                <a:gd name="T0" fmla="*/ 518 w 518"/>
                <a:gd name="T1" fmla="*/ 200 h 512"/>
                <a:gd name="T2" fmla="*/ 190 w 518"/>
                <a:gd name="T3" fmla="*/ 512 h 512"/>
                <a:gd name="T4" fmla="*/ 0 w 518"/>
                <a:gd name="T5" fmla="*/ 310 h 512"/>
                <a:gd name="T6" fmla="*/ 328 w 518"/>
                <a:gd name="T7" fmla="*/ 0 h 512"/>
                <a:gd name="T8" fmla="*/ 518 w 518"/>
                <a:gd name="T9" fmla="*/ 200 h 512"/>
              </a:gdLst>
              <a:ahLst/>
              <a:cxnLst>
                <a:cxn ang="0">
                  <a:pos x="T0" y="T1"/>
                </a:cxn>
                <a:cxn ang="0">
                  <a:pos x="T2" y="T3"/>
                </a:cxn>
                <a:cxn ang="0">
                  <a:pos x="T4" y="T5"/>
                </a:cxn>
                <a:cxn ang="0">
                  <a:pos x="T6" y="T7"/>
                </a:cxn>
                <a:cxn ang="0">
                  <a:pos x="T8" y="T9"/>
                </a:cxn>
              </a:cxnLst>
              <a:rect l="0" t="0" r="r" b="b"/>
              <a:pathLst>
                <a:path w="518" h="512">
                  <a:moveTo>
                    <a:pt x="518" y="200"/>
                  </a:moveTo>
                  <a:lnTo>
                    <a:pt x="190" y="512"/>
                  </a:lnTo>
                  <a:lnTo>
                    <a:pt x="0" y="310"/>
                  </a:lnTo>
                  <a:lnTo>
                    <a:pt x="328" y="0"/>
                  </a:lnTo>
                  <a:lnTo>
                    <a:pt x="518"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23" name="Freeform 48"/>
            <p:cNvSpPr>
              <a:spLocks/>
            </p:cNvSpPr>
            <p:nvPr/>
          </p:nvSpPr>
          <p:spPr bwMode="auto">
            <a:xfrm>
              <a:off x="11539538" y="3667125"/>
              <a:ext cx="517525" cy="514350"/>
            </a:xfrm>
            <a:custGeom>
              <a:avLst/>
              <a:gdLst>
                <a:gd name="T0" fmla="*/ 0 w 326"/>
                <a:gd name="T1" fmla="*/ 162 h 324"/>
                <a:gd name="T2" fmla="*/ 4 w 326"/>
                <a:gd name="T3" fmla="*/ 130 h 324"/>
                <a:gd name="T4" fmla="*/ 14 w 326"/>
                <a:gd name="T5" fmla="*/ 100 h 324"/>
                <a:gd name="T6" fmla="*/ 28 w 326"/>
                <a:gd name="T7" fmla="*/ 72 h 324"/>
                <a:gd name="T8" fmla="*/ 48 w 326"/>
                <a:gd name="T9" fmla="*/ 48 h 324"/>
                <a:gd name="T10" fmla="*/ 72 w 326"/>
                <a:gd name="T11" fmla="*/ 28 h 324"/>
                <a:gd name="T12" fmla="*/ 100 w 326"/>
                <a:gd name="T13" fmla="*/ 12 h 324"/>
                <a:gd name="T14" fmla="*/ 130 w 326"/>
                <a:gd name="T15" fmla="*/ 4 h 324"/>
                <a:gd name="T16" fmla="*/ 164 w 326"/>
                <a:gd name="T17" fmla="*/ 0 h 324"/>
                <a:gd name="T18" fmla="*/ 180 w 326"/>
                <a:gd name="T19" fmla="*/ 0 h 324"/>
                <a:gd name="T20" fmla="*/ 212 w 326"/>
                <a:gd name="T21" fmla="*/ 8 h 324"/>
                <a:gd name="T22" fmla="*/ 240 w 326"/>
                <a:gd name="T23" fmla="*/ 20 h 324"/>
                <a:gd name="T24" fmla="*/ 266 w 326"/>
                <a:gd name="T25" fmla="*/ 38 h 324"/>
                <a:gd name="T26" fmla="*/ 288 w 326"/>
                <a:gd name="T27" fmla="*/ 60 h 324"/>
                <a:gd name="T28" fmla="*/ 306 w 326"/>
                <a:gd name="T29" fmla="*/ 86 h 324"/>
                <a:gd name="T30" fmla="*/ 318 w 326"/>
                <a:gd name="T31" fmla="*/ 114 h 324"/>
                <a:gd name="T32" fmla="*/ 324 w 326"/>
                <a:gd name="T33" fmla="*/ 146 h 324"/>
                <a:gd name="T34" fmla="*/ 326 w 326"/>
                <a:gd name="T35" fmla="*/ 162 h 324"/>
                <a:gd name="T36" fmla="*/ 322 w 326"/>
                <a:gd name="T37" fmla="*/ 196 h 324"/>
                <a:gd name="T38" fmla="*/ 312 w 326"/>
                <a:gd name="T39" fmla="*/ 226 h 324"/>
                <a:gd name="T40" fmla="*/ 298 w 326"/>
                <a:gd name="T41" fmla="*/ 254 h 324"/>
                <a:gd name="T42" fmla="*/ 278 w 326"/>
                <a:gd name="T43" fmla="*/ 278 h 324"/>
                <a:gd name="T44" fmla="*/ 254 w 326"/>
                <a:gd name="T45" fmla="*/ 298 h 324"/>
                <a:gd name="T46" fmla="*/ 226 w 326"/>
                <a:gd name="T47" fmla="*/ 312 h 324"/>
                <a:gd name="T48" fmla="*/ 196 w 326"/>
                <a:gd name="T49" fmla="*/ 322 h 324"/>
                <a:gd name="T50" fmla="*/ 164 w 326"/>
                <a:gd name="T51" fmla="*/ 324 h 324"/>
                <a:gd name="T52" fmla="*/ 146 w 326"/>
                <a:gd name="T53" fmla="*/ 324 h 324"/>
                <a:gd name="T54" fmla="*/ 114 w 326"/>
                <a:gd name="T55" fmla="*/ 318 h 324"/>
                <a:gd name="T56" fmla="*/ 86 w 326"/>
                <a:gd name="T57" fmla="*/ 306 h 324"/>
                <a:gd name="T58" fmla="*/ 60 w 326"/>
                <a:gd name="T59" fmla="*/ 288 h 324"/>
                <a:gd name="T60" fmla="*/ 38 w 326"/>
                <a:gd name="T61" fmla="*/ 266 h 324"/>
                <a:gd name="T62" fmla="*/ 20 w 326"/>
                <a:gd name="T63" fmla="*/ 240 h 324"/>
                <a:gd name="T64" fmla="*/ 8 w 326"/>
                <a:gd name="T65" fmla="*/ 210 h 324"/>
                <a:gd name="T66" fmla="*/ 2 w 326"/>
                <a:gd name="T67" fmla="*/ 180 h 324"/>
                <a:gd name="T68" fmla="*/ 0 w 326"/>
                <a:gd name="T69" fmla="*/ 16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324">
                  <a:moveTo>
                    <a:pt x="0" y="162"/>
                  </a:moveTo>
                  <a:lnTo>
                    <a:pt x="0" y="162"/>
                  </a:lnTo>
                  <a:lnTo>
                    <a:pt x="2" y="146"/>
                  </a:lnTo>
                  <a:lnTo>
                    <a:pt x="4" y="130"/>
                  </a:lnTo>
                  <a:lnTo>
                    <a:pt x="8" y="114"/>
                  </a:lnTo>
                  <a:lnTo>
                    <a:pt x="14" y="100"/>
                  </a:lnTo>
                  <a:lnTo>
                    <a:pt x="20" y="86"/>
                  </a:lnTo>
                  <a:lnTo>
                    <a:pt x="28" y="72"/>
                  </a:lnTo>
                  <a:lnTo>
                    <a:pt x="38" y="60"/>
                  </a:lnTo>
                  <a:lnTo>
                    <a:pt x="48" y="48"/>
                  </a:lnTo>
                  <a:lnTo>
                    <a:pt x="60" y="38"/>
                  </a:lnTo>
                  <a:lnTo>
                    <a:pt x="72" y="28"/>
                  </a:lnTo>
                  <a:lnTo>
                    <a:pt x="86" y="20"/>
                  </a:lnTo>
                  <a:lnTo>
                    <a:pt x="100" y="12"/>
                  </a:lnTo>
                  <a:lnTo>
                    <a:pt x="114" y="8"/>
                  </a:lnTo>
                  <a:lnTo>
                    <a:pt x="130" y="4"/>
                  </a:lnTo>
                  <a:lnTo>
                    <a:pt x="146" y="0"/>
                  </a:lnTo>
                  <a:lnTo>
                    <a:pt x="164" y="0"/>
                  </a:lnTo>
                  <a:lnTo>
                    <a:pt x="164" y="0"/>
                  </a:lnTo>
                  <a:lnTo>
                    <a:pt x="180" y="0"/>
                  </a:lnTo>
                  <a:lnTo>
                    <a:pt x="196" y="4"/>
                  </a:lnTo>
                  <a:lnTo>
                    <a:pt x="212" y="8"/>
                  </a:lnTo>
                  <a:lnTo>
                    <a:pt x="226" y="12"/>
                  </a:lnTo>
                  <a:lnTo>
                    <a:pt x="240" y="20"/>
                  </a:lnTo>
                  <a:lnTo>
                    <a:pt x="254" y="28"/>
                  </a:lnTo>
                  <a:lnTo>
                    <a:pt x="266" y="38"/>
                  </a:lnTo>
                  <a:lnTo>
                    <a:pt x="278" y="48"/>
                  </a:lnTo>
                  <a:lnTo>
                    <a:pt x="288" y="60"/>
                  </a:lnTo>
                  <a:lnTo>
                    <a:pt x="298" y="72"/>
                  </a:lnTo>
                  <a:lnTo>
                    <a:pt x="306" y="86"/>
                  </a:lnTo>
                  <a:lnTo>
                    <a:pt x="312" y="100"/>
                  </a:lnTo>
                  <a:lnTo>
                    <a:pt x="318" y="114"/>
                  </a:lnTo>
                  <a:lnTo>
                    <a:pt x="322" y="130"/>
                  </a:lnTo>
                  <a:lnTo>
                    <a:pt x="324" y="146"/>
                  </a:lnTo>
                  <a:lnTo>
                    <a:pt x="326" y="162"/>
                  </a:lnTo>
                  <a:lnTo>
                    <a:pt x="326" y="162"/>
                  </a:lnTo>
                  <a:lnTo>
                    <a:pt x="324" y="180"/>
                  </a:lnTo>
                  <a:lnTo>
                    <a:pt x="322" y="196"/>
                  </a:lnTo>
                  <a:lnTo>
                    <a:pt x="318" y="210"/>
                  </a:lnTo>
                  <a:lnTo>
                    <a:pt x="312" y="226"/>
                  </a:lnTo>
                  <a:lnTo>
                    <a:pt x="306" y="240"/>
                  </a:lnTo>
                  <a:lnTo>
                    <a:pt x="298" y="254"/>
                  </a:lnTo>
                  <a:lnTo>
                    <a:pt x="288" y="266"/>
                  </a:lnTo>
                  <a:lnTo>
                    <a:pt x="278" y="278"/>
                  </a:lnTo>
                  <a:lnTo>
                    <a:pt x="266" y="288"/>
                  </a:lnTo>
                  <a:lnTo>
                    <a:pt x="254" y="298"/>
                  </a:lnTo>
                  <a:lnTo>
                    <a:pt x="240" y="306"/>
                  </a:lnTo>
                  <a:lnTo>
                    <a:pt x="226" y="312"/>
                  </a:lnTo>
                  <a:lnTo>
                    <a:pt x="212" y="318"/>
                  </a:lnTo>
                  <a:lnTo>
                    <a:pt x="196" y="322"/>
                  </a:lnTo>
                  <a:lnTo>
                    <a:pt x="180" y="324"/>
                  </a:lnTo>
                  <a:lnTo>
                    <a:pt x="164" y="324"/>
                  </a:lnTo>
                  <a:lnTo>
                    <a:pt x="164" y="324"/>
                  </a:lnTo>
                  <a:lnTo>
                    <a:pt x="146" y="324"/>
                  </a:lnTo>
                  <a:lnTo>
                    <a:pt x="130" y="322"/>
                  </a:lnTo>
                  <a:lnTo>
                    <a:pt x="114" y="318"/>
                  </a:lnTo>
                  <a:lnTo>
                    <a:pt x="100" y="312"/>
                  </a:lnTo>
                  <a:lnTo>
                    <a:pt x="86" y="306"/>
                  </a:lnTo>
                  <a:lnTo>
                    <a:pt x="72" y="298"/>
                  </a:lnTo>
                  <a:lnTo>
                    <a:pt x="60" y="288"/>
                  </a:lnTo>
                  <a:lnTo>
                    <a:pt x="48" y="278"/>
                  </a:lnTo>
                  <a:lnTo>
                    <a:pt x="38" y="266"/>
                  </a:lnTo>
                  <a:lnTo>
                    <a:pt x="28" y="254"/>
                  </a:lnTo>
                  <a:lnTo>
                    <a:pt x="20" y="240"/>
                  </a:lnTo>
                  <a:lnTo>
                    <a:pt x="14" y="226"/>
                  </a:lnTo>
                  <a:lnTo>
                    <a:pt x="8" y="210"/>
                  </a:lnTo>
                  <a:lnTo>
                    <a:pt x="4" y="196"/>
                  </a:lnTo>
                  <a:lnTo>
                    <a:pt x="2" y="180"/>
                  </a:lnTo>
                  <a:lnTo>
                    <a:pt x="0" y="162"/>
                  </a:lnTo>
                  <a:lnTo>
                    <a:pt x="0"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24" name="Freeform 49"/>
            <p:cNvSpPr>
              <a:spLocks/>
            </p:cNvSpPr>
            <p:nvPr/>
          </p:nvSpPr>
          <p:spPr bwMode="auto">
            <a:xfrm>
              <a:off x="11244263" y="3937000"/>
              <a:ext cx="517525" cy="517525"/>
            </a:xfrm>
            <a:custGeom>
              <a:avLst/>
              <a:gdLst>
                <a:gd name="T0" fmla="*/ 0 w 326"/>
                <a:gd name="T1" fmla="*/ 162 h 326"/>
                <a:gd name="T2" fmla="*/ 4 w 326"/>
                <a:gd name="T3" fmla="*/ 130 h 326"/>
                <a:gd name="T4" fmla="*/ 14 w 326"/>
                <a:gd name="T5" fmla="*/ 100 h 326"/>
                <a:gd name="T6" fmla="*/ 28 w 326"/>
                <a:gd name="T7" fmla="*/ 72 h 326"/>
                <a:gd name="T8" fmla="*/ 48 w 326"/>
                <a:gd name="T9" fmla="*/ 48 h 326"/>
                <a:gd name="T10" fmla="*/ 72 w 326"/>
                <a:gd name="T11" fmla="*/ 28 h 326"/>
                <a:gd name="T12" fmla="*/ 100 w 326"/>
                <a:gd name="T13" fmla="*/ 14 h 326"/>
                <a:gd name="T14" fmla="*/ 130 w 326"/>
                <a:gd name="T15" fmla="*/ 4 h 326"/>
                <a:gd name="T16" fmla="*/ 162 w 326"/>
                <a:gd name="T17" fmla="*/ 0 h 326"/>
                <a:gd name="T18" fmla="*/ 180 w 326"/>
                <a:gd name="T19" fmla="*/ 2 h 326"/>
                <a:gd name="T20" fmla="*/ 212 w 326"/>
                <a:gd name="T21" fmla="*/ 8 h 326"/>
                <a:gd name="T22" fmla="*/ 240 w 326"/>
                <a:gd name="T23" fmla="*/ 20 h 326"/>
                <a:gd name="T24" fmla="*/ 266 w 326"/>
                <a:gd name="T25" fmla="*/ 38 h 326"/>
                <a:gd name="T26" fmla="*/ 288 w 326"/>
                <a:gd name="T27" fmla="*/ 60 h 326"/>
                <a:gd name="T28" fmla="*/ 306 w 326"/>
                <a:gd name="T29" fmla="*/ 86 h 326"/>
                <a:gd name="T30" fmla="*/ 318 w 326"/>
                <a:gd name="T31" fmla="*/ 114 h 326"/>
                <a:gd name="T32" fmla="*/ 324 w 326"/>
                <a:gd name="T33" fmla="*/ 146 h 326"/>
                <a:gd name="T34" fmla="*/ 326 w 326"/>
                <a:gd name="T35" fmla="*/ 162 h 326"/>
                <a:gd name="T36" fmla="*/ 322 w 326"/>
                <a:gd name="T37" fmla="*/ 196 h 326"/>
                <a:gd name="T38" fmla="*/ 312 w 326"/>
                <a:gd name="T39" fmla="*/ 226 h 326"/>
                <a:gd name="T40" fmla="*/ 298 w 326"/>
                <a:gd name="T41" fmla="*/ 254 h 326"/>
                <a:gd name="T42" fmla="*/ 278 w 326"/>
                <a:gd name="T43" fmla="*/ 278 h 326"/>
                <a:gd name="T44" fmla="*/ 254 w 326"/>
                <a:gd name="T45" fmla="*/ 298 h 326"/>
                <a:gd name="T46" fmla="*/ 226 w 326"/>
                <a:gd name="T47" fmla="*/ 312 h 326"/>
                <a:gd name="T48" fmla="*/ 196 w 326"/>
                <a:gd name="T49" fmla="*/ 322 h 326"/>
                <a:gd name="T50" fmla="*/ 162 w 326"/>
                <a:gd name="T51" fmla="*/ 326 h 326"/>
                <a:gd name="T52" fmla="*/ 146 w 326"/>
                <a:gd name="T53" fmla="*/ 324 h 326"/>
                <a:gd name="T54" fmla="*/ 114 w 326"/>
                <a:gd name="T55" fmla="*/ 318 h 326"/>
                <a:gd name="T56" fmla="*/ 86 w 326"/>
                <a:gd name="T57" fmla="*/ 306 h 326"/>
                <a:gd name="T58" fmla="*/ 60 w 326"/>
                <a:gd name="T59" fmla="*/ 288 h 326"/>
                <a:gd name="T60" fmla="*/ 38 w 326"/>
                <a:gd name="T61" fmla="*/ 266 h 326"/>
                <a:gd name="T62" fmla="*/ 20 w 326"/>
                <a:gd name="T63" fmla="*/ 240 h 326"/>
                <a:gd name="T64" fmla="*/ 8 w 326"/>
                <a:gd name="T65" fmla="*/ 212 h 326"/>
                <a:gd name="T66" fmla="*/ 2 w 326"/>
                <a:gd name="T67" fmla="*/ 180 h 326"/>
                <a:gd name="T68" fmla="*/ 0 w 326"/>
                <a:gd name="T69" fmla="*/ 16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326">
                  <a:moveTo>
                    <a:pt x="0" y="162"/>
                  </a:moveTo>
                  <a:lnTo>
                    <a:pt x="0" y="162"/>
                  </a:lnTo>
                  <a:lnTo>
                    <a:pt x="2" y="146"/>
                  </a:lnTo>
                  <a:lnTo>
                    <a:pt x="4" y="130"/>
                  </a:lnTo>
                  <a:lnTo>
                    <a:pt x="8" y="114"/>
                  </a:lnTo>
                  <a:lnTo>
                    <a:pt x="14" y="100"/>
                  </a:lnTo>
                  <a:lnTo>
                    <a:pt x="20" y="86"/>
                  </a:lnTo>
                  <a:lnTo>
                    <a:pt x="28" y="72"/>
                  </a:lnTo>
                  <a:lnTo>
                    <a:pt x="38" y="60"/>
                  </a:lnTo>
                  <a:lnTo>
                    <a:pt x="48" y="48"/>
                  </a:lnTo>
                  <a:lnTo>
                    <a:pt x="60" y="38"/>
                  </a:lnTo>
                  <a:lnTo>
                    <a:pt x="72" y="28"/>
                  </a:lnTo>
                  <a:lnTo>
                    <a:pt x="86" y="20"/>
                  </a:lnTo>
                  <a:lnTo>
                    <a:pt x="100" y="14"/>
                  </a:lnTo>
                  <a:lnTo>
                    <a:pt x="114" y="8"/>
                  </a:lnTo>
                  <a:lnTo>
                    <a:pt x="130" y="4"/>
                  </a:lnTo>
                  <a:lnTo>
                    <a:pt x="146" y="2"/>
                  </a:lnTo>
                  <a:lnTo>
                    <a:pt x="162" y="0"/>
                  </a:lnTo>
                  <a:lnTo>
                    <a:pt x="162" y="0"/>
                  </a:lnTo>
                  <a:lnTo>
                    <a:pt x="180" y="2"/>
                  </a:lnTo>
                  <a:lnTo>
                    <a:pt x="196" y="4"/>
                  </a:lnTo>
                  <a:lnTo>
                    <a:pt x="212" y="8"/>
                  </a:lnTo>
                  <a:lnTo>
                    <a:pt x="226" y="14"/>
                  </a:lnTo>
                  <a:lnTo>
                    <a:pt x="240" y="20"/>
                  </a:lnTo>
                  <a:lnTo>
                    <a:pt x="254" y="28"/>
                  </a:lnTo>
                  <a:lnTo>
                    <a:pt x="266" y="38"/>
                  </a:lnTo>
                  <a:lnTo>
                    <a:pt x="278" y="48"/>
                  </a:lnTo>
                  <a:lnTo>
                    <a:pt x="288" y="60"/>
                  </a:lnTo>
                  <a:lnTo>
                    <a:pt x="298" y="72"/>
                  </a:lnTo>
                  <a:lnTo>
                    <a:pt x="306" y="86"/>
                  </a:lnTo>
                  <a:lnTo>
                    <a:pt x="312" y="100"/>
                  </a:lnTo>
                  <a:lnTo>
                    <a:pt x="318" y="114"/>
                  </a:lnTo>
                  <a:lnTo>
                    <a:pt x="322" y="130"/>
                  </a:lnTo>
                  <a:lnTo>
                    <a:pt x="324" y="146"/>
                  </a:lnTo>
                  <a:lnTo>
                    <a:pt x="326" y="162"/>
                  </a:lnTo>
                  <a:lnTo>
                    <a:pt x="326" y="162"/>
                  </a:lnTo>
                  <a:lnTo>
                    <a:pt x="324" y="180"/>
                  </a:lnTo>
                  <a:lnTo>
                    <a:pt x="322" y="196"/>
                  </a:lnTo>
                  <a:lnTo>
                    <a:pt x="318" y="212"/>
                  </a:lnTo>
                  <a:lnTo>
                    <a:pt x="312" y="226"/>
                  </a:lnTo>
                  <a:lnTo>
                    <a:pt x="306" y="240"/>
                  </a:lnTo>
                  <a:lnTo>
                    <a:pt x="298" y="254"/>
                  </a:lnTo>
                  <a:lnTo>
                    <a:pt x="288" y="266"/>
                  </a:lnTo>
                  <a:lnTo>
                    <a:pt x="278" y="278"/>
                  </a:lnTo>
                  <a:lnTo>
                    <a:pt x="266" y="288"/>
                  </a:lnTo>
                  <a:lnTo>
                    <a:pt x="254" y="298"/>
                  </a:lnTo>
                  <a:lnTo>
                    <a:pt x="240" y="306"/>
                  </a:lnTo>
                  <a:lnTo>
                    <a:pt x="226" y="312"/>
                  </a:lnTo>
                  <a:lnTo>
                    <a:pt x="212" y="318"/>
                  </a:lnTo>
                  <a:lnTo>
                    <a:pt x="196" y="322"/>
                  </a:lnTo>
                  <a:lnTo>
                    <a:pt x="180" y="324"/>
                  </a:lnTo>
                  <a:lnTo>
                    <a:pt x="162" y="326"/>
                  </a:lnTo>
                  <a:lnTo>
                    <a:pt x="162" y="326"/>
                  </a:lnTo>
                  <a:lnTo>
                    <a:pt x="146" y="324"/>
                  </a:lnTo>
                  <a:lnTo>
                    <a:pt x="130" y="322"/>
                  </a:lnTo>
                  <a:lnTo>
                    <a:pt x="114" y="318"/>
                  </a:lnTo>
                  <a:lnTo>
                    <a:pt x="100" y="312"/>
                  </a:lnTo>
                  <a:lnTo>
                    <a:pt x="86" y="306"/>
                  </a:lnTo>
                  <a:lnTo>
                    <a:pt x="72" y="298"/>
                  </a:lnTo>
                  <a:lnTo>
                    <a:pt x="60" y="288"/>
                  </a:lnTo>
                  <a:lnTo>
                    <a:pt x="48" y="278"/>
                  </a:lnTo>
                  <a:lnTo>
                    <a:pt x="38" y="266"/>
                  </a:lnTo>
                  <a:lnTo>
                    <a:pt x="28" y="254"/>
                  </a:lnTo>
                  <a:lnTo>
                    <a:pt x="20" y="240"/>
                  </a:lnTo>
                  <a:lnTo>
                    <a:pt x="14" y="226"/>
                  </a:lnTo>
                  <a:lnTo>
                    <a:pt x="8" y="212"/>
                  </a:lnTo>
                  <a:lnTo>
                    <a:pt x="4" y="196"/>
                  </a:lnTo>
                  <a:lnTo>
                    <a:pt x="2" y="180"/>
                  </a:lnTo>
                  <a:lnTo>
                    <a:pt x="0" y="162"/>
                  </a:lnTo>
                  <a:lnTo>
                    <a:pt x="0"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25" name="Freeform 50"/>
            <p:cNvSpPr>
              <a:spLocks/>
            </p:cNvSpPr>
            <p:nvPr/>
          </p:nvSpPr>
          <p:spPr bwMode="auto">
            <a:xfrm>
              <a:off x="10945813" y="3349625"/>
              <a:ext cx="812800" cy="822325"/>
            </a:xfrm>
            <a:custGeom>
              <a:avLst/>
              <a:gdLst>
                <a:gd name="T0" fmla="*/ 202 w 512"/>
                <a:gd name="T1" fmla="*/ 0 h 518"/>
                <a:gd name="T2" fmla="*/ 512 w 512"/>
                <a:gd name="T3" fmla="*/ 328 h 518"/>
                <a:gd name="T4" fmla="*/ 310 w 512"/>
                <a:gd name="T5" fmla="*/ 518 h 518"/>
                <a:gd name="T6" fmla="*/ 0 w 512"/>
                <a:gd name="T7" fmla="*/ 192 h 518"/>
                <a:gd name="T8" fmla="*/ 202 w 512"/>
                <a:gd name="T9" fmla="*/ 0 h 518"/>
              </a:gdLst>
              <a:ahLst/>
              <a:cxnLst>
                <a:cxn ang="0">
                  <a:pos x="T0" y="T1"/>
                </a:cxn>
                <a:cxn ang="0">
                  <a:pos x="T2" y="T3"/>
                </a:cxn>
                <a:cxn ang="0">
                  <a:pos x="T4" y="T5"/>
                </a:cxn>
                <a:cxn ang="0">
                  <a:pos x="T6" y="T7"/>
                </a:cxn>
                <a:cxn ang="0">
                  <a:pos x="T8" y="T9"/>
                </a:cxn>
              </a:cxnLst>
              <a:rect l="0" t="0" r="r" b="b"/>
              <a:pathLst>
                <a:path w="512" h="518">
                  <a:moveTo>
                    <a:pt x="202" y="0"/>
                  </a:moveTo>
                  <a:lnTo>
                    <a:pt x="512" y="328"/>
                  </a:lnTo>
                  <a:lnTo>
                    <a:pt x="310" y="518"/>
                  </a:lnTo>
                  <a:lnTo>
                    <a:pt x="0" y="192"/>
                  </a:lnTo>
                  <a:lnTo>
                    <a:pt x="20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grpSp>
      <p:pic>
        <p:nvPicPr>
          <p:cNvPr id="26" name="Picture 25"/>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601448" y="3988373"/>
            <a:ext cx="704683" cy="246862"/>
          </a:xfrm>
          <a:prstGeom prst="rect">
            <a:avLst/>
          </a:prstGeom>
        </p:spPr>
      </p:pic>
      <p:grpSp>
        <p:nvGrpSpPr>
          <p:cNvPr id="27" name="Group 26"/>
          <p:cNvGrpSpPr/>
          <p:nvPr/>
        </p:nvGrpSpPr>
        <p:grpSpPr bwMode="gray">
          <a:xfrm>
            <a:off x="5480941" y="3124005"/>
            <a:ext cx="791365" cy="719342"/>
            <a:chOff x="8550275" y="1039813"/>
            <a:chExt cx="4378325" cy="3829050"/>
          </a:xfrm>
          <a:solidFill>
            <a:schemeClr val="tx2">
              <a:lumMod val="75000"/>
            </a:schemeClr>
          </a:solidFill>
        </p:grpSpPr>
        <p:sp>
          <p:nvSpPr>
            <p:cNvPr id="28" name="Freeform 21"/>
            <p:cNvSpPr>
              <a:spLocks noEditPoints="1"/>
            </p:cNvSpPr>
            <p:nvPr/>
          </p:nvSpPr>
          <p:spPr bwMode="gray">
            <a:xfrm>
              <a:off x="9617075" y="1039813"/>
              <a:ext cx="1130300" cy="3829050"/>
            </a:xfrm>
            <a:custGeom>
              <a:avLst/>
              <a:gdLst>
                <a:gd name="T0" fmla="*/ 0 w 712"/>
                <a:gd name="T1" fmla="*/ 2412 h 2412"/>
                <a:gd name="T2" fmla="*/ 248 w 712"/>
                <a:gd name="T3" fmla="*/ 1870 h 2412"/>
                <a:gd name="T4" fmla="*/ 414 w 712"/>
                <a:gd name="T5" fmla="*/ 2412 h 2412"/>
                <a:gd name="T6" fmla="*/ 712 w 712"/>
                <a:gd name="T7" fmla="*/ 0 h 2412"/>
                <a:gd name="T8" fmla="*/ 178 w 712"/>
                <a:gd name="T9" fmla="*/ 1404 h 2412"/>
                <a:gd name="T10" fmla="*/ 112 w 712"/>
                <a:gd name="T11" fmla="*/ 1284 h 2412"/>
                <a:gd name="T12" fmla="*/ 178 w 712"/>
                <a:gd name="T13" fmla="*/ 1404 h 2412"/>
                <a:gd name="T14" fmla="*/ 120 w 712"/>
                <a:gd name="T15" fmla="*/ 1120 h 2412"/>
                <a:gd name="T16" fmla="*/ 196 w 712"/>
                <a:gd name="T17" fmla="*/ 952 h 2412"/>
                <a:gd name="T18" fmla="*/ 204 w 712"/>
                <a:gd name="T19" fmla="*/ 792 h 2412"/>
                <a:gd name="T20" fmla="*/ 140 w 712"/>
                <a:gd name="T21" fmla="*/ 698 h 2412"/>
                <a:gd name="T22" fmla="*/ 204 w 712"/>
                <a:gd name="T23" fmla="*/ 792 h 2412"/>
                <a:gd name="T24" fmla="*/ 148 w 712"/>
                <a:gd name="T25" fmla="*/ 548 h 2412"/>
                <a:gd name="T26" fmla="*/ 222 w 712"/>
                <a:gd name="T27" fmla="*/ 382 h 2412"/>
                <a:gd name="T28" fmla="*/ 400 w 712"/>
                <a:gd name="T29" fmla="*/ 1338 h 2412"/>
                <a:gd name="T30" fmla="*/ 318 w 712"/>
                <a:gd name="T31" fmla="*/ 1214 h 2412"/>
                <a:gd name="T32" fmla="*/ 400 w 712"/>
                <a:gd name="T33" fmla="*/ 1338 h 2412"/>
                <a:gd name="T34" fmla="*/ 324 w 712"/>
                <a:gd name="T35" fmla="*/ 1040 h 2412"/>
                <a:gd name="T36" fmla="*/ 412 w 712"/>
                <a:gd name="T37" fmla="*/ 860 h 2412"/>
                <a:gd name="T38" fmla="*/ 416 w 712"/>
                <a:gd name="T39" fmla="*/ 692 h 2412"/>
                <a:gd name="T40" fmla="*/ 338 w 712"/>
                <a:gd name="T41" fmla="*/ 594 h 2412"/>
                <a:gd name="T42" fmla="*/ 416 w 712"/>
                <a:gd name="T43" fmla="*/ 692 h 2412"/>
                <a:gd name="T44" fmla="*/ 342 w 712"/>
                <a:gd name="T45" fmla="*/ 436 h 2412"/>
                <a:gd name="T46" fmla="*/ 426 w 712"/>
                <a:gd name="T47" fmla="*/ 260 h 2412"/>
                <a:gd name="T48" fmla="*/ 648 w 712"/>
                <a:gd name="T49" fmla="*/ 1264 h 2412"/>
                <a:gd name="T50" fmla="*/ 556 w 712"/>
                <a:gd name="T51" fmla="*/ 1134 h 2412"/>
                <a:gd name="T52" fmla="*/ 648 w 712"/>
                <a:gd name="T53" fmla="*/ 1264 h 2412"/>
                <a:gd name="T54" fmla="*/ 558 w 712"/>
                <a:gd name="T55" fmla="*/ 948 h 2412"/>
                <a:gd name="T56" fmla="*/ 652 w 712"/>
                <a:gd name="T57" fmla="*/ 756 h 2412"/>
                <a:gd name="T58" fmla="*/ 652 w 712"/>
                <a:gd name="T59" fmla="*/ 576 h 2412"/>
                <a:gd name="T60" fmla="*/ 564 w 712"/>
                <a:gd name="T61" fmla="*/ 478 h 2412"/>
                <a:gd name="T62" fmla="*/ 652 w 712"/>
                <a:gd name="T63" fmla="*/ 576 h 2412"/>
                <a:gd name="T64" fmla="*/ 566 w 712"/>
                <a:gd name="T65" fmla="*/ 312 h 2412"/>
                <a:gd name="T66" fmla="*/ 654 w 712"/>
                <a:gd name="T67" fmla="*/ 122 h 2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2" h="2412">
                  <a:moveTo>
                    <a:pt x="118" y="372"/>
                  </a:moveTo>
                  <a:lnTo>
                    <a:pt x="0" y="2412"/>
                  </a:lnTo>
                  <a:lnTo>
                    <a:pt x="218" y="2412"/>
                  </a:lnTo>
                  <a:lnTo>
                    <a:pt x="248" y="1870"/>
                  </a:lnTo>
                  <a:lnTo>
                    <a:pt x="438" y="1842"/>
                  </a:lnTo>
                  <a:lnTo>
                    <a:pt x="414" y="2412"/>
                  </a:lnTo>
                  <a:lnTo>
                    <a:pt x="712" y="2412"/>
                  </a:lnTo>
                  <a:lnTo>
                    <a:pt x="712" y="0"/>
                  </a:lnTo>
                  <a:lnTo>
                    <a:pt x="118" y="372"/>
                  </a:lnTo>
                  <a:close/>
                  <a:moveTo>
                    <a:pt x="178" y="1404"/>
                  </a:moveTo>
                  <a:lnTo>
                    <a:pt x="104" y="1428"/>
                  </a:lnTo>
                  <a:lnTo>
                    <a:pt x="112" y="1284"/>
                  </a:lnTo>
                  <a:lnTo>
                    <a:pt x="184" y="1260"/>
                  </a:lnTo>
                  <a:lnTo>
                    <a:pt x="178" y="1404"/>
                  </a:lnTo>
                  <a:close/>
                  <a:moveTo>
                    <a:pt x="192" y="1090"/>
                  </a:moveTo>
                  <a:lnTo>
                    <a:pt x="120" y="1120"/>
                  </a:lnTo>
                  <a:lnTo>
                    <a:pt x="126" y="984"/>
                  </a:lnTo>
                  <a:lnTo>
                    <a:pt x="196" y="952"/>
                  </a:lnTo>
                  <a:lnTo>
                    <a:pt x="192" y="1090"/>
                  </a:lnTo>
                  <a:close/>
                  <a:moveTo>
                    <a:pt x="204" y="792"/>
                  </a:moveTo>
                  <a:lnTo>
                    <a:pt x="134" y="826"/>
                  </a:lnTo>
                  <a:lnTo>
                    <a:pt x="140" y="698"/>
                  </a:lnTo>
                  <a:lnTo>
                    <a:pt x="210" y="660"/>
                  </a:lnTo>
                  <a:lnTo>
                    <a:pt x="204" y="792"/>
                  </a:lnTo>
                  <a:close/>
                  <a:moveTo>
                    <a:pt x="216" y="508"/>
                  </a:moveTo>
                  <a:lnTo>
                    <a:pt x="148" y="548"/>
                  </a:lnTo>
                  <a:lnTo>
                    <a:pt x="154" y="424"/>
                  </a:lnTo>
                  <a:lnTo>
                    <a:pt x="222" y="382"/>
                  </a:lnTo>
                  <a:lnTo>
                    <a:pt x="216" y="508"/>
                  </a:lnTo>
                  <a:close/>
                  <a:moveTo>
                    <a:pt x="400" y="1338"/>
                  </a:moveTo>
                  <a:lnTo>
                    <a:pt x="314" y="1364"/>
                  </a:lnTo>
                  <a:lnTo>
                    <a:pt x="318" y="1214"/>
                  </a:lnTo>
                  <a:lnTo>
                    <a:pt x="404" y="1184"/>
                  </a:lnTo>
                  <a:lnTo>
                    <a:pt x="400" y="1338"/>
                  </a:lnTo>
                  <a:close/>
                  <a:moveTo>
                    <a:pt x="408" y="1006"/>
                  </a:moveTo>
                  <a:lnTo>
                    <a:pt x="324" y="1040"/>
                  </a:lnTo>
                  <a:lnTo>
                    <a:pt x="328" y="896"/>
                  </a:lnTo>
                  <a:lnTo>
                    <a:pt x="412" y="860"/>
                  </a:lnTo>
                  <a:lnTo>
                    <a:pt x="408" y="1006"/>
                  </a:lnTo>
                  <a:close/>
                  <a:moveTo>
                    <a:pt x="416" y="692"/>
                  </a:moveTo>
                  <a:lnTo>
                    <a:pt x="334" y="730"/>
                  </a:lnTo>
                  <a:lnTo>
                    <a:pt x="338" y="594"/>
                  </a:lnTo>
                  <a:lnTo>
                    <a:pt x="420" y="552"/>
                  </a:lnTo>
                  <a:lnTo>
                    <a:pt x="416" y="692"/>
                  </a:lnTo>
                  <a:close/>
                  <a:moveTo>
                    <a:pt x="424" y="392"/>
                  </a:moveTo>
                  <a:lnTo>
                    <a:pt x="342" y="436"/>
                  </a:lnTo>
                  <a:lnTo>
                    <a:pt x="346" y="308"/>
                  </a:lnTo>
                  <a:lnTo>
                    <a:pt x="426" y="260"/>
                  </a:lnTo>
                  <a:lnTo>
                    <a:pt x="424" y="392"/>
                  </a:lnTo>
                  <a:close/>
                  <a:moveTo>
                    <a:pt x="648" y="1264"/>
                  </a:moveTo>
                  <a:lnTo>
                    <a:pt x="554" y="1294"/>
                  </a:lnTo>
                  <a:lnTo>
                    <a:pt x="556" y="1134"/>
                  </a:lnTo>
                  <a:lnTo>
                    <a:pt x="650" y="1100"/>
                  </a:lnTo>
                  <a:lnTo>
                    <a:pt x="648" y="1264"/>
                  </a:lnTo>
                  <a:close/>
                  <a:moveTo>
                    <a:pt x="650" y="910"/>
                  </a:moveTo>
                  <a:lnTo>
                    <a:pt x="558" y="948"/>
                  </a:lnTo>
                  <a:lnTo>
                    <a:pt x="560" y="796"/>
                  </a:lnTo>
                  <a:lnTo>
                    <a:pt x="652" y="756"/>
                  </a:lnTo>
                  <a:lnTo>
                    <a:pt x="650" y="910"/>
                  </a:lnTo>
                  <a:close/>
                  <a:moveTo>
                    <a:pt x="652" y="576"/>
                  </a:moveTo>
                  <a:lnTo>
                    <a:pt x="562" y="622"/>
                  </a:lnTo>
                  <a:lnTo>
                    <a:pt x="564" y="478"/>
                  </a:lnTo>
                  <a:lnTo>
                    <a:pt x="652" y="430"/>
                  </a:lnTo>
                  <a:lnTo>
                    <a:pt x="652" y="576"/>
                  </a:lnTo>
                  <a:close/>
                  <a:moveTo>
                    <a:pt x="654" y="262"/>
                  </a:moveTo>
                  <a:lnTo>
                    <a:pt x="566" y="312"/>
                  </a:lnTo>
                  <a:lnTo>
                    <a:pt x="568" y="176"/>
                  </a:lnTo>
                  <a:lnTo>
                    <a:pt x="654" y="122"/>
                  </a:lnTo>
                  <a:lnTo>
                    <a:pt x="654"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29" name="Freeform 22"/>
            <p:cNvSpPr>
              <a:spLocks noEditPoints="1"/>
            </p:cNvSpPr>
            <p:nvPr/>
          </p:nvSpPr>
          <p:spPr bwMode="gray">
            <a:xfrm>
              <a:off x="10756900" y="1039813"/>
              <a:ext cx="1108075" cy="3829050"/>
            </a:xfrm>
            <a:custGeom>
              <a:avLst/>
              <a:gdLst>
                <a:gd name="T0" fmla="*/ 0 w 698"/>
                <a:gd name="T1" fmla="*/ 2412 h 2412"/>
                <a:gd name="T2" fmla="*/ 556 w 698"/>
                <a:gd name="T3" fmla="*/ 290 h 2412"/>
                <a:gd name="T4" fmla="*/ 156 w 698"/>
                <a:gd name="T5" fmla="*/ 1618 h 2412"/>
                <a:gd name="T6" fmla="*/ 54 w 698"/>
                <a:gd name="T7" fmla="*/ 1424 h 2412"/>
                <a:gd name="T8" fmla="*/ 156 w 698"/>
                <a:gd name="T9" fmla="*/ 1618 h 2412"/>
                <a:gd name="T10" fmla="*/ 52 w 698"/>
                <a:gd name="T11" fmla="*/ 1220 h 2412"/>
                <a:gd name="T12" fmla="*/ 146 w 698"/>
                <a:gd name="T13" fmla="*/ 1084 h 2412"/>
                <a:gd name="T14" fmla="*/ 144 w 698"/>
                <a:gd name="T15" fmla="*/ 900 h 2412"/>
                <a:gd name="T16" fmla="*/ 50 w 698"/>
                <a:gd name="T17" fmla="*/ 718 h 2412"/>
                <a:gd name="T18" fmla="*/ 144 w 698"/>
                <a:gd name="T19" fmla="*/ 900 h 2412"/>
                <a:gd name="T20" fmla="*/ 48 w 698"/>
                <a:gd name="T21" fmla="*/ 544 h 2412"/>
                <a:gd name="T22" fmla="*/ 136 w 698"/>
                <a:gd name="T23" fmla="*/ 440 h 2412"/>
                <a:gd name="T24" fmla="*/ 134 w 698"/>
                <a:gd name="T25" fmla="*/ 280 h 2412"/>
                <a:gd name="T26" fmla="*/ 46 w 698"/>
                <a:gd name="T27" fmla="*/ 110 h 2412"/>
                <a:gd name="T28" fmla="*/ 134 w 698"/>
                <a:gd name="T29" fmla="*/ 280 h 2412"/>
                <a:gd name="T30" fmla="*/ 306 w 698"/>
                <a:gd name="T31" fmla="*/ 1644 h 2412"/>
                <a:gd name="T32" fmla="*/ 386 w 698"/>
                <a:gd name="T33" fmla="*/ 1494 h 2412"/>
                <a:gd name="T34" fmla="*/ 378 w 698"/>
                <a:gd name="T35" fmla="*/ 1304 h 2412"/>
                <a:gd name="T36" fmla="*/ 288 w 698"/>
                <a:gd name="T37" fmla="*/ 1126 h 2412"/>
                <a:gd name="T38" fmla="*/ 378 w 698"/>
                <a:gd name="T39" fmla="*/ 1304 h 2412"/>
                <a:gd name="T40" fmla="*/ 282 w 698"/>
                <a:gd name="T41" fmla="*/ 946 h 2412"/>
                <a:gd name="T42" fmla="*/ 358 w 698"/>
                <a:gd name="T43" fmla="*/ 830 h 2412"/>
                <a:gd name="T44" fmla="*/ 352 w 698"/>
                <a:gd name="T45" fmla="*/ 666 h 2412"/>
                <a:gd name="T46" fmla="*/ 268 w 698"/>
                <a:gd name="T47" fmla="*/ 498 h 2412"/>
                <a:gd name="T48" fmla="*/ 352 w 698"/>
                <a:gd name="T49" fmla="*/ 666 h 2412"/>
                <a:gd name="T50" fmla="*/ 264 w 698"/>
                <a:gd name="T51" fmla="*/ 342 h 2412"/>
                <a:gd name="T52" fmla="*/ 336 w 698"/>
                <a:gd name="T53" fmla="*/ 252 h 2412"/>
                <a:gd name="T54" fmla="*/ 606 w 698"/>
                <a:gd name="T55" fmla="*/ 1698 h 2412"/>
                <a:gd name="T56" fmla="*/ 520 w 698"/>
                <a:gd name="T57" fmla="*/ 1522 h 2412"/>
                <a:gd name="T58" fmla="*/ 606 w 698"/>
                <a:gd name="T59" fmla="*/ 1698 h 2412"/>
                <a:gd name="T60" fmla="*/ 510 w 698"/>
                <a:gd name="T61" fmla="*/ 1338 h 2412"/>
                <a:gd name="T62" fmla="*/ 576 w 698"/>
                <a:gd name="T63" fmla="*/ 1210 h 2412"/>
                <a:gd name="T64" fmla="*/ 566 w 698"/>
                <a:gd name="T65" fmla="*/ 1042 h 2412"/>
                <a:gd name="T66" fmla="*/ 484 w 698"/>
                <a:gd name="T67" fmla="*/ 876 h 2412"/>
                <a:gd name="T68" fmla="*/ 566 w 698"/>
                <a:gd name="T69" fmla="*/ 1042 h 2412"/>
                <a:gd name="T70" fmla="*/ 476 w 698"/>
                <a:gd name="T71" fmla="*/ 716 h 2412"/>
                <a:gd name="T72" fmla="*/ 538 w 698"/>
                <a:gd name="T73" fmla="*/ 616 h 2412"/>
                <a:gd name="T74" fmla="*/ 530 w 698"/>
                <a:gd name="T75" fmla="*/ 468 h 2412"/>
                <a:gd name="T76" fmla="*/ 454 w 698"/>
                <a:gd name="T77" fmla="*/ 312 h 2412"/>
                <a:gd name="T78" fmla="*/ 530 w 698"/>
                <a:gd name="T79" fmla="*/ 468 h 2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8" h="2412">
                  <a:moveTo>
                    <a:pt x="0" y="0"/>
                  </a:moveTo>
                  <a:lnTo>
                    <a:pt x="0" y="2412"/>
                  </a:lnTo>
                  <a:lnTo>
                    <a:pt x="698" y="2412"/>
                  </a:lnTo>
                  <a:lnTo>
                    <a:pt x="556" y="290"/>
                  </a:lnTo>
                  <a:lnTo>
                    <a:pt x="0" y="0"/>
                  </a:lnTo>
                  <a:close/>
                  <a:moveTo>
                    <a:pt x="156" y="1618"/>
                  </a:moveTo>
                  <a:lnTo>
                    <a:pt x="54" y="1600"/>
                  </a:lnTo>
                  <a:lnTo>
                    <a:pt x="54" y="1424"/>
                  </a:lnTo>
                  <a:lnTo>
                    <a:pt x="152" y="1444"/>
                  </a:lnTo>
                  <a:lnTo>
                    <a:pt x="156" y="1618"/>
                  </a:lnTo>
                  <a:close/>
                  <a:moveTo>
                    <a:pt x="150" y="1244"/>
                  </a:moveTo>
                  <a:lnTo>
                    <a:pt x="52" y="1220"/>
                  </a:lnTo>
                  <a:lnTo>
                    <a:pt x="52" y="1056"/>
                  </a:lnTo>
                  <a:lnTo>
                    <a:pt x="146" y="1084"/>
                  </a:lnTo>
                  <a:lnTo>
                    <a:pt x="150" y="1244"/>
                  </a:lnTo>
                  <a:close/>
                  <a:moveTo>
                    <a:pt x="144" y="900"/>
                  </a:moveTo>
                  <a:lnTo>
                    <a:pt x="50" y="870"/>
                  </a:lnTo>
                  <a:lnTo>
                    <a:pt x="50" y="718"/>
                  </a:lnTo>
                  <a:lnTo>
                    <a:pt x="142" y="750"/>
                  </a:lnTo>
                  <a:lnTo>
                    <a:pt x="144" y="900"/>
                  </a:lnTo>
                  <a:close/>
                  <a:moveTo>
                    <a:pt x="138" y="578"/>
                  </a:moveTo>
                  <a:lnTo>
                    <a:pt x="48" y="544"/>
                  </a:lnTo>
                  <a:lnTo>
                    <a:pt x="48" y="402"/>
                  </a:lnTo>
                  <a:lnTo>
                    <a:pt x="136" y="440"/>
                  </a:lnTo>
                  <a:lnTo>
                    <a:pt x="138" y="578"/>
                  </a:lnTo>
                  <a:close/>
                  <a:moveTo>
                    <a:pt x="134" y="280"/>
                  </a:moveTo>
                  <a:lnTo>
                    <a:pt x="46" y="240"/>
                  </a:lnTo>
                  <a:lnTo>
                    <a:pt x="46" y="110"/>
                  </a:lnTo>
                  <a:lnTo>
                    <a:pt x="132" y="150"/>
                  </a:lnTo>
                  <a:lnTo>
                    <a:pt x="134" y="280"/>
                  </a:lnTo>
                  <a:close/>
                  <a:moveTo>
                    <a:pt x="392" y="1660"/>
                  </a:moveTo>
                  <a:lnTo>
                    <a:pt x="306" y="1644"/>
                  </a:lnTo>
                  <a:lnTo>
                    <a:pt x="300" y="1476"/>
                  </a:lnTo>
                  <a:lnTo>
                    <a:pt x="386" y="1494"/>
                  </a:lnTo>
                  <a:lnTo>
                    <a:pt x="392" y="1660"/>
                  </a:lnTo>
                  <a:close/>
                  <a:moveTo>
                    <a:pt x="378" y="1304"/>
                  </a:moveTo>
                  <a:lnTo>
                    <a:pt x="294" y="1282"/>
                  </a:lnTo>
                  <a:lnTo>
                    <a:pt x="288" y="1126"/>
                  </a:lnTo>
                  <a:lnTo>
                    <a:pt x="372" y="1150"/>
                  </a:lnTo>
                  <a:lnTo>
                    <a:pt x="378" y="1304"/>
                  </a:lnTo>
                  <a:close/>
                  <a:moveTo>
                    <a:pt x="364" y="974"/>
                  </a:moveTo>
                  <a:lnTo>
                    <a:pt x="282" y="946"/>
                  </a:lnTo>
                  <a:lnTo>
                    <a:pt x="278" y="802"/>
                  </a:lnTo>
                  <a:lnTo>
                    <a:pt x="358" y="830"/>
                  </a:lnTo>
                  <a:lnTo>
                    <a:pt x="364" y="974"/>
                  </a:lnTo>
                  <a:close/>
                  <a:moveTo>
                    <a:pt x="352" y="666"/>
                  </a:moveTo>
                  <a:lnTo>
                    <a:pt x="274" y="634"/>
                  </a:lnTo>
                  <a:lnTo>
                    <a:pt x="268" y="498"/>
                  </a:lnTo>
                  <a:lnTo>
                    <a:pt x="346" y="532"/>
                  </a:lnTo>
                  <a:lnTo>
                    <a:pt x="352" y="666"/>
                  </a:lnTo>
                  <a:close/>
                  <a:moveTo>
                    <a:pt x="340" y="378"/>
                  </a:moveTo>
                  <a:lnTo>
                    <a:pt x="264" y="342"/>
                  </a:lnTo>
                  <a:lnTo>
                    <a:pt x="260" y="216"/>
                  </a:lnTo>
                  <a:lnTo>
                    <a:pt x="336" y="252"/>
                  </a:lnTo>
                  <a:lnTo>
                    <a:pt x="340" y="378"/>
                  </a:lnTo>
                  <a:close/>
                  <a:moveTo>
                    <a:pt x="606" y="1698"/>
                  </a:moveTo>
                  <a:lnTo>
                    <a:pt x="528" y="1684"/>
                  </a:lnTo>
                  <a:lnTo>
                    <a:pt x="520" y="1522"/>
                  </a:lnTo>
                  <a:lnTo>
                    <a:pt x="596" y="1540"/>
                  </a:lnTo>
                  <a:lnTo>
                    <a:pt x="606" y="1698"/>
                  </a:lnTo>
                  <a:close/>
                  <a:moveTo>
                    <a:pt x="586" y="1358"/>
                  </a:moveTo>
                  <a:lnTo>
                    <a:pt x="510" y="1338"/>
                  </a:lnTo>
                  <a:lnTo>
                    <a:pt x="502" y="1188"/>
                  </a:lnTo>
                  <a:lnTo>
                    <a:pt x="576" y="1210"/>
                  </a:lnTo>
                  <a:lnTo>
                    <a:pt x="586" y="1358"/>
                  </a:lnTo>
                  <a:close/>
                  <a:moveTo>
                    <a:pt x="566" y="1042"/>
                  </a:moveTo>
                  <a:lnTo>
                    <a:pt x="492" y="1016"/>
                  </a:lnTo>
                  <a:lnTo>
                    <a:pt x="484" y="876"/>
                  </a:lnTo>
                  <a:lnTo>
                    <a:pt x="556" y="904"/>
                  </a:lnTo>
                  <a:lnTo>
                    <a:pt x="566" y="1042"/>
                  </a:lnTo>
                  <a:close/>
                  <a:moveTo>
                    <a:pt x="546" y="744"/>
                  </a:moveTo>
                  <a:lnTo>
                    <a:pt x="476" y="716"/>
                  </a:lnTo>
                  <a:lnTo>
                    <a:pt x="468" y="586"/>
                  </a:lnTo>
                  <a:lnTo>
                    <a:pt x="538" y="616"/>
                  </a:lnTo>
                  <a:lnTo>
                    <a:pt x="546" y="744"/>
                  </a:lnTo>
                  <a:close/>
                  <a:moveTo>
                    <a:pt x="530" y="468"/>
                  </a:moveTo>
                  <a:lnTo>
                    <a:pt x="460" y="434"/>
                  </a:lnTo>
                  <a:lnTo>
                    <a:pt x="454" y="312"/>
                  </a:lnTo>
                  <a:lnTo>
                    <a:pt x="522" y="346"/>
                  </a:lnTo>
                  <a:lnTo>
                    <a:pt x="530" y="4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30" name="Freeform 23"/>
            <p:cNvSpPr>
              <a:spLocks noEditPoints="1"/>
            </p:cNvSpPr>
            <p:nvPr/>
          </p:nvSpPr>
          <p:spPr bwMode="gray">
            <a:xfrm>
              <a:off x="11791950" y="2046288"/>
              <a:ext cx="314325" cy="2816225"/>
            </a:xfrm>
            <a:custGeom>
              <a:avLst/>
              <a:gdLst>
                <a:gd name="T0" fmla="*/ 110 w 198"/>
                <a:gd name="T1" fmla="*/ 1774 h 1774"/>
                <a:gd name="T2" fmla="*/ 198 w 198"/>
                <a:gd name="T3" fmla="*/ 1774 h 1774"/>
                <a:gd name="T4" fmla="*/ 198 w 198"/>
                <a:gd name="T5" fmla="*/ 0 h 1774"/>
                <a:gd name="T6" fmla="*/ 0 w 198"/>
                <a:gd name="T7" fmla="*/ 126 h 1774"/>
                <a:gd name="T8" fmla="*/ 110 w 198"/>
                <a:gd name="T9" fmla="*/ 1774 h 1774"/>
                <a:gd name="T10" fmla="*/ 94 w 198"/>
                <a:gd name="T11" fmla="*/ 130 h 1774"/>
                <a:gd name="T12" fmla="*/ 158 w 198"/>
                <a:gd name="T13" fmla="*/ 92 h 1774"/>
                <a:gd name="T14" fmla="*/ 156 w 198"/>
                <a:gd name="T15" fmla="*/ 194 h 1774"/>
                <a:gd name="T16" fmla="*/ 92 w 198"/>
                <a:gd name="T17" fmla="*/ 230 h 1774"/>
                <a:gd name="T18" fmla="*/ 94 w 198"/>
                <a:gd name="T19" fmla="*/ 130 h 1774"/>
                <a:gd name="T20" fmla="*/ 90 w 198"/>
                <a:gd name="T21" fmla="*/ 352 h 1774"/>
                <a:gd name="T22" fmla="*/ 156 w 198"/>
                <a:gd name="T23" fmla="*/ 318 h 1774"/>
                <a:gd name="T24" fmla="*/ 156 w 198"/>
                <a:gd name="T25" fmla="*/ 426 h 1774"/>
                <a:gd name="T26" fmla="*/ 90 w 198"/>
                <a:gd name="T27" fmla="*/ 458 h 1774"/>
                <a:gd name="T28" fmla="*/ 90 w 198"/>
                <a:gd name="T29" fmla="*/ 352 h 1774"/>
                <a:gd name="T30" fmla="*/ 88 w 198"/>
                <a:gd name="T31" fmla="*/ 586 h 1774"/>
                <a:gd name="T32" fmla="*/ 154 w 198"/>
                <a:gd name="T33" fmla="*/ 556 h 1774"/>
                <a:gd name="T34" fmla="*/ 154 w 198"/>
                <a:gd name="T35" fmla="*/ 670 h 1774"/>
                <a:gd name="T36" fmla="*/ 86 w 198"/>
                <a:gd name="T37" fmla="*/ 698 h 1774"/>
                <a:gd name="T38" fmla="*/ 88 w 198"/>
                <a:gd name="T39" fmla="*/ 586 h 1774"/>
                <a:gd name="T40" fmla="*/ 154 w 198"/>
                <a:gd name="T41" fmla="*/ 810 h 1774"/>
                <a:gd name="T42" fmla="*/ 154 w 198"/>
                <a:gd name="T43" fmla="*/ 930 h 1774"/>
                <a:gd name="T44" fmla="*/ 84 w 198"/>
                <a:gd name="T45" fmla="*/ 952 h 1774"/>
                <a:gd name="T46" fmla="*/ 84 w 198"/>
                <a:gd name="T47" fmla="*/ 834 h 1774"/>
                <a:gd name="T48" fmla="*/ 154 w 198"/>
                <a:gd name="T49" fmla="*/ 81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8" h="1774">
                  <a:moveTo>
                    <a:pt x="110" y="1774"/>
                  </a:moveTo>
                  <a:lnTo>
                    <a:pt x="198" y="1774"/>
                  </a:lnTo>
                  <a:lnTo>
                    <a:pt x="198" y="0"/>
                  </a:lnTo>
                  <a:lnTo>
                    <a:pt x="0" y="126"/>
                  </a:lnTo>
                  <a:lnTo>
                    <a:pt x="110" y="1774"/>
                  </a:lnTo>
                  <a:close/>
                  <a:moveTo>
                    <a:pt x="94" y="130"/>
                  </a:moveTo>
                  <a:lnTo>
                    <a:pt x="158" y="92"/>
                  </a:lnTo>
                  <a:lnTo>
                    <a:pt x="156" y="194"/>
                  </a:lnTo>
                  <a:lnTo>
                    <a:pt x="92" y="230"/>
                  </a:lnTo>
                  <a:lnTo>
                    <a:pt x="94" y="130"/>
                  </a:lnTo>
                  <a:close/>
                  <a:moveTo>
                    <a:pt x="90" y="352"/>
                  </a:moveTo>
                  <a:lnTo>
                    <a:pt x="156" y="318"/>
                  </a:lnTo>
                  <a:lnTo>
                    <a:pt x="156" y="426"/>
                  </a:lnTo>
                  <a:lnTo>
                    <a:pt x="90" y="458"/>
                  </a:lnTo>
                  <a:lnTo>
                    <a:pt x="90" y="352"/>
                  </a:lnTo>
                  <a:close/>
                  <a:moveTo>
                    <a:pt x="88" y="586"/>
                  </a:moveTo>
                  <a:lnTo>
                    <a:pt x="154" y="556"/>
                  </a:lnTo>
                  <a:lnTo>
                    <a:pt x="154" y="670"/>
                  </a:lnTo>
                  <a:lnTo>
                    <a:pt x="86" y="698"/>
                  </a:lnTo>
                  <a:lnTo>
                    <a:pt x="88" y="586"/>
                  </a:lnTo>
                  <a:close/>
                  <a:moveTo>
                    <a:pt x="154" y="810"/>
                  </a:moveTo>
                  <a:lnTo>
                    <a:pt x="154" y="930"/>
                  </a:lnTo>
                  <a:lnTo>
                    <a:pt x="84" y="952"/>
                  </a:lnTo>
                  <a:lnTo>
                    <a:pt x="84" y="834"/>
                  </a:lnTo>
                  <a:lnTo>
                    <a:pt x="154" y="8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31" name="Freeform 24"/>
            <p:cNvSpPr>
              <a:spLocks noEditPoints="1"/>
            </p:cNvSpPr>
            <p:nvPr/>
          </p:nvSpPr>
          <p:spPr bwMode="gray">
            <a:xfrm>
              <a:off x="12112625" y="2046288"/>
              <a:ext cx="815975" cy="2816225"/>
            </a:xfrm>
            <a:custGeom>
              <a:avLst/>
              <a:gdLst>
                <a:gd name="T0" fmla="*/ 0 w 514"/>
                <a:gd name="T1" fmla="*/ 0 h 1774"/>
                <a:gd name="T2" fmla="*/ 514 w 514"/>
                <a:gd name="T3" fmla="*/ 1774 h 1774"/>
                <a:gd name="T4" fmla="*/ 36 w 514"/>
                <a:gd name="T5" fmla="*/ 82 h 1774"/>
                <a:gd name="T6" fmla="*/ 100 w 514"/>
                <a:gd name="T7" fmla="*/ 208 h 1774"/>
                <a:gd name="T8" fmla="*/ 36 w 514"/>
                <a:gd name="T9" fmla="*/ 82 h 1774"/>
                <a:gd name="T10" fmla="*/ 102 w 514"/>
                <a:gd name="T11" fmla="*/ 324 h 1774"/>
                <a:gd name="T12" fmla="*/ 38 w 514"/>
                <a:gd name="T13" fmla="*/ 400 h 1774"/>
                <a:gd name="T14" fmla="*/ 38 w 514"/>
                <a:gd name="T15" fmla="*/ 528 h 1774"/>
                <a:gd name="T16" fmla="*/ 108 w 514"/>
                <a:gd name="T17" fmla="*/ 662 h 1774"/>
                <a:gd name="T18" fmla="*/ 38 w 514"/>
                <a:gd name="T19" fmla="*/ 528 h 1774"/>
                <a:gd name="T20" fmla="*/ 110 w 514"/>
                <a:gd name="T21" fmla="*/ 798 h 1774"/>
                <a:gd name="T22" fmla="*/ 40 w 514"/>
                <a:gd name="T23" fmla="*/ 898 h 1774"/>
                <a:gd name="T24" fmla="*/ 42 w 514"/>
                <a:gd name="T25" fmla="*/ 1178 h 1774"/>
                <a:gd name="T26" fmla="*/ 114 w 514"/>
                <a:gd name="T27" fmla="*/ 1062 h 1774"/>
                <a:gd name="T28" fmla="*/ 42 w 514"/>
                <a:gd name="T29" fmla="*/ 1178 h 1774"/>
                <a:gd name="T30" fmla="*/ 248 w 514"/>
                <a:gd name="T31" fmla="*/ 186 h 1774"/>
                <a:gd name="T32" fmla="*/ 196 w 514"/>
                <a:gd name="T33" fmla="*/ 252 h 1774"/>
                <a:gd name="T34" fmla="*/ 200 w 514"/>
                <a:gd name="T35" fmla="*/ 368 h 1774"/>
                <a:gd name="T36" fmla="*/ 260 w 514"/>
                <a:gd name="T37" fmla="*/ 490 h 1774"/>
                <a:gd name="T38" fmla="*/ 200 w 514"/>
                <a:gd name="T39" fmla="*/ 368 h 1774"/>
                <a:gd name="T40" fmla="*/ 266 w 514"/>
                <a:gd name="T41" fmla="*/ 612 h 1774"/>
                <a:gd name="T42" fmla="*/ 210 w 514"/>
                <a:gd name="T43" fmla="*/ 698 h 1774"/>
                <a:gd name="T44" fmla="*/ 214 w 514"/>
                <a:gd name="T45" fmla="*/ 828 h 1774"/>
                <a:gd name="T46" fmla="*/ 280 w 514"/>
                <a:gd name="T47" fmla="*/ 960 h 1774"/>
                <a:gd name="T48" fmla="*/ 214 w 514"/>
                <a:gd name="T49" fmla="*/ 828 h 1774"/>
                <a:gd name="T50" fmla="*/ 222 w 514"/>
                <a:gd name="T51" fmla="*/ 1086 h 1774"/>
                <a:gd name="T52" fmla="*/ 290 w 514"/>
                <a:gd name="T53" fmla="*/ 1222 h 1774"/>
                <a:gd name="T54" fmla="*/ 336 w 514"/>
                <a:gd name="T55" fmla="*/ 230 h 1774"/>
                <a:gd name="T56" fmla="*/ 392 w 514"/>
                <a:gd name="T57" fmla="*/ 344 h 1774"/>
                <a:gd name="T58" fmla="*/ 336 w 514"/>
                <a:gd name="T59" fmla="*/ 230 h 1774"/>
                <a:gd name="T60" fmla="*/ 398 w 514"/>
                <a:gd name="T61" fmla="*/ 454 h 1774"/>
                <a:gd name="T62" fmla="*/ 352 w 514"/>
                <a:gd name="T63" fmla="*/ 528 h 1774"/>
                <a:gd name="T64" fmla="*/ 358 w 514"/>
                <a:gd name="T65" fmla="*/ 646 h 1774"/>
                <a:gd name="T66" fmla="*/ 418 w 514"/>
                <a:gd name="T67" fmla="*/ 766 h 1774"/>
                <a:gd name="T68" fmla="*/ 358 w 514"/>
                <a:gd name="T69" fmla="*/ 646 h 1774"/>
                <a:gd name="T70" fmla="*/ 426 w 514"/>
                <a:gd name="T71" fmla="*/ 890 h 1774"/>
                <a:gd name="T72" fmla="*/ 376 w 514"/>
                <a:gd name="T73" fmla="*/ 986 h 1774"/>
                <a:gd name="T74" fmla="*/ 384 w 514"/>
                <a:gd name="T75" fmla="*/ 1120 h 1774"/>
                <a:gd name="T76" fmla="*/ 448 w 514"/>
                <a:gd name="T77" fmla="*/ 1248 h 1774"/>
                <a:gd name="T78" fmla="*/ 384 w 514"/>
                <a:gd name="T79" fmla="*/ 112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4" h="1774">
                  <a:moveTo>
                    <a:pt x="410" y="214"/>
                  </a:moveTo>
                  <a:lnTo>
                    <a:pt x="0" y="0"/>
                  </a:lnTo>
                  <a:lnTo>
                    <a:pt x="0" y="1774"/>
                  </a:lnTo>
                  <a:lnTo>
                    <a:pt x="514" y="1774"/>
                  </a:lnTo>
                  <a:lnTo>
                    <a:pt x="410" y="214"/>
                  </a:lnTo>
                  <a:close/>
                  <a:moveTo>
                    <a:pt x="36" y="82"/>
                  </a:moveTo>
                  <a:lnTo>
                    <a:pt x="98" y="112"/>
                  </a:lnTo>
                  <a:lnTo>
                    <a:pt x="100" y="208"/>
                  </a:lnTo>
                  <a:lnTo>
                    <a:pt x="36" y="178"/>
                  </a:lnTo>
                  <a:lnTo>
                    <a:pt x="36" y="82"/>
                  </a:lnTo>
                  <a:close/>
                  <a:moveTo>
                    <a:pt x="38" y="298"/>
                  </a:moveTo>
                  <a:lnTo>
                    <a:pt x="102" y="324"/>
                  </a:lnTo>
                  <a:lnTo>
                    <a:pt x="104" y="426"/>
                  </a:lnTo>
                  <a:lnTo>
                    <a:pt x="38" y="400"/>
                  </a:lnTo>
                  <a:lnTo>
                    <a:pt x="38" y="298"/>
                  </a:lnTo>
                  <a:close/>
                  <a:moveTo>
                    <a:pt x="38" y="528"/>
                  </a:moveTo>
                  <a:lnTo>
                    <a:pt x="106" y="552"/>
                  </a:lnTo>
                  <a:lnTo>
                    <a:pt x="108" y="662"/>
                  </a:lnTo>
                  <a:lnTo>
                    <a:pt x="40" y="640"/>
                  </a:lnTo>
                  <a:lnTo>
                    <a:pt x="38" y="528"/>
                  </a:lnTo>
                  <a:close/>
                  <a:moveTo>
                    <a:pt x="40" y="778"/>
                  </a:moveTo>
                  <a:lnTo>
                    <a:pt x="110" y="798"/>
                  </a:lnTo>
                  <a:lnTo>
                    <a:pt x="112" y="916"/>
                  </a:lnTo>
                  <a:lnTo>
                    <a:pt x="40" y="898"/>
                  </a:lnTo>
                  <a:lnTo>
                    <a:pt x="40" y="778"/>
                  </a:lnTo>
                  <a:close/>
                  <a:moveTo>
                    <a:pt x="42" y="1178"/>
                  </a:moveTo>
                  <a:lnTo>
                    <a:pt x="42" y="1048"/>
                  </a:lnTo>
                  <a:lnTo>
                    <a:pt x="114" y="1062"/>
                  </a:lnTo>
                  <a:lnTo>
                    <a:pt x="116" y="1190"/>
                  </a:lnTo>
                  <a:lnTo>
                    <a:pt x="42" y="1178"/>
                  </a:lnTo>
                  <a:close/>
                  <a:moveTo>
                    <a:pt x="194" y="160"/>
                  </a:moveTo>
                  <a:lnTo>
                    <a:pt x="248" y="186"/>
                  </a:lnTo>
                  <a:lnTo>
                    <a:pt x="252" y="280"/>
                  </a:lnTo>
                  <a:lnTo>
                    <a:pt x="196" y="252"/>
                  </a:lnTo>
                  <a:lnTo>
                    <a:pt x="194" y="160"/>
                  </a:lnTo>
                  <a:close/>
                  <a:moveTo>
                    <a:pt x="200" y="368"/>
                  </a:moveTo>
                  <a:lnTo>
                    <a:pt x="256" y="392"/>
                  </a:lnTo>
                  <a:lnTo>
                    <a:pt x="260" y="490"/>
                  </a:lnTo>
                  <a:lnTo>
                    <a:pt x="202" y="468"/>
                  </a:lnTo>
                  <a:lnTo>
                    <a:pt x="200" y="368"/>
                  </a:lnTo>
                  <a:close/>
                  <a:moveTo>
                    <a:pt x="206" y="590"/>
                  </a:moveTo>
                  <a:lnTo>
                    <a:pt x="266" y="612"/>
                  </a:lnTo>
                  <a:lnTo>
                    <a:pt x="270" y="718"/>
                  </a:lnTo>
                  <a:lnTo>
                    <a:pt x="210" y="698"/>
                  </a:lnTo>
                  <a:lnTo>
                    <a:pt x="206" y="590"/>
                  </a:lnTo>
                  <a:close/>
                  <a:moveTo>
                    <a:pt x="214" y="828"/>
                  </a:moveTo>
                  <a:lnTo>
                    <a:pt x="276" y="846"/>
                  </a:lnTo>
                  <a:lnTo>
                    <a:pt x="280" y="960"/>
                  </a:lnTo>
                  <a:lnTo>
                    <a:pt x="218" y="944"/>
                  </a:lnTo>
                  <a:lnTo>
                    <a:pt x="214" y="828"/>
                  </a:lnTo>
                  <a:close/>
                  <a:moveTo>
                    <a:pt x="226" y="1210"/>
                  </a:moveTo>
                  <a:lnTo>
                    <a:pt x="222" y="1086"/>
                  </a:lnTo>
                  <a:lnTo>
                    <a:pt x="286" y="1100"/>
                  </a:lnTo>
                  <a:lnTo>
                    <a:pt x="290" y="1222"/>
                  </a:lnTo>
                  <a:lnTo>
                    <a:pt x="226" y="1210"/>
                  </a:lnTo>
                  <a:close/>
                  <a:moveTo>
                    <a:pt x="336" y="230"/>
                  </a:moveTo>
                  <a:lnTo>
                    <a:pt x="386" y="256"/>
                  </a:lnTo>
                  <a:lnTo>
                    <a:pt x="392" y="344"/>
                  </a:lnTo>
                  <a:lnTo>
                    <a:pt x="340" y="320"/>
                  </a:lnTo>
                  <a:lnTo>
                    <a:pt x="336" y="230"/>
                  </a:lnTo>
                  <a:close/>
                  <a:moveTo>
                    <a:pt x="346" y="432"/>
                  </a:moveTo>
                  <a:lnTo>
                    <a:pt x="398" y="454"/>
                  </a:lnTo>
                  <a:lnTo>
                    <a:pt x="404" y="548"/>
                  </a:lnTo>
                  <a:lnTo>
                    <a:pt x="352" y="528"/>
                  </a:lnTo>
                  <a:lnTo>
                    <a:pt x="346" y="432"/>
                  </a:lnTo>
                  <a:close/>
                  <a:moveTo>
                    <a:pt x="358" y="646"/>
                  </a:moveTo>
                  <a:lnTo>
                    <a:pt x="412" y="666"/>
                  </a:lnTo>
                  <a:lnTo>
                    <a:pt x="418" y="766"/>
                  </a:lnTo>
                  <a:lnTo>
                    <a:pt x="364" y="748"/>
                  </a:lnTo>
                  <a:lnTo>
                    <a:pt x="358" y="646"/>
                  </a:lnTo>
                  <a:close/>
                  <a:moveTo>
                    <a:pt x="370" y="874"/>
                  </a:moveTo>
                  <a:lnTo>
                    <a:pt x="426" y="890"/>
                  </a:lnTo>
                  <a:lnTo>
                    <a:pt x="432" y="1000"/>
                  </a:lnTo>
                  <a:lnTo>
                    <a:pt x="376" y="986"/>
                  </a:lnTo>
                  <a:lnTo>
                    <a:pt x="370" y="874"/>
                  </a:lnTo>
                  <a:close/>
                  <a:moveTo>
                    <a:pt x="384" y="1120"/>
                  </a:moveTo>
                  <a:lnTo>
                    <a:pt x="440" y="1132"/>
                  </a:lnTo>
                  <a:lnTo>
                    <a:pt x="448" y="1248"/>
                  </a:lnTo>
                  <a:lnTo>
                    <a:pt x="390" y="1238"/>
                  </a:lnTo>
                  <a:lnTo>
                    <a:pt x="384"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32" name="Freeform 25"/>
            <p:cNvSpPr>
              <a:spLocks noEditPoints="1"/>
            </p:cNvSpPr>
            <p:nvPr/>
          </p:nvSpPr>
          <p:spPr bwMode="gray">
            <a:xfrm>
              <a:off x="9382125" y="2046288"/>
              <a:ext cx="311150" cy="2816225"/>
            </a:xfrm>
            <a:custGeom>
              <a:avLst/>
              <a:gdLst>
                <a:gd name="T0" fmla="*/ 196 w 196"/>
                <a:gd name="T1" fmla="*/ 126 h 1774"/>
                <a:gd name="T2" fmla="*/ 0 w 196"/>
                <a:gd name="T3" fmla="*/ 0 h 1774"/>
                <a:gd name="T4" fmla="*/ 0 w 196"/>
                <a:gd name="T5" fmla="*/ 1774 h 1774"/>
                <a:gd name="T6" fmla="*/ 82 w 196"/>
                <a:gd name="T7" fmla="*/ 1774 h 1774"/>
                <a:gd name="T8" fmla="*/ 196 w 196"/>
                <a:gd name="T9" fmla="*/ 126 h 1774"/>
                <a:gd name="T10" fmla="*/ 100 w 196"/>
                <a:gd name="T11" fmla="*/ 230 h 1774"/>
                <a:gd name="T12" fmla="*/ 36 w 196"/>
                <a:gd name="T13" fmla="*/ 194 h 1774"/>
                <a:gd name="T14" fmla="*/ 34 w 196"/>
                <a:gd name="T15" fmla="*/ 92 h 1774"/>
                <a:gd name="T16" fmla="*/ 98 w 196"/>
                <a:gd name="T17" fmla="*/ 130 h 1774"/>
                <a:gd name="T18" fmla="*/ 100 w 196"/>
                <a:gd name="T19" fmla="*/ 230 h 1774"/>
                <a:gd name="T20" fmla="*/ 102 w 196"/>
                <a:gd name="T21" fmla="*/ 458 h 1774"/>
                <a:gd name="T22" fmla="*/ 36 w 196"/>
                <a:gd name="T23" fmla="*/ 426 h 1774"/>
                <a:gd name="T24" fmla="*/ 36 w 196"/>
                <a:gd name="T25" fmla="*/ 318 h 1774"/>
                <a:gd name="T26" fmla="*/ 102 w 196"/>
                <a:gd name="T27" fmla="*/ 352 h 1774"/>
                <a:gd name="T28" fmla="*/ 102 w 196"/>
                <a:gd name="T29" fmla="*/ 458 h 1774"/>
                <a:gd name="T30" fmla="*/ 106 w 196"/>
                <a:gd name="T31" fmla="*/ 698 h 1774"/>
                <a:gd name="T32" fmla="*/ 38 w 196"/>
                <a:gd name="T33" fmla="*/ 670 h 1774"/>
                <a:gd name="T34" fmla="*/ 38 w 196"/>
                <a:gd name="T35" fmla="*/ 556 h 1774"/>
                <a:gd name="T36" fmla="*/ 104 w 196"/>
                <a:gd name="T37" fmla="*/ 586 h 1774"/>
                <a:gd name="T38" fmla="*/ 106 w 196"/>
                <a:gd name="T39" fmla="*/ 698 h 1774"/>
                <a:gd name="T40" fmla="*/ 108 w 196"/>
                <a:gd name="T41" fmla="*/ 834 h 1774"/>
                <a:gd name="T42" fmla="*/ 110 w 196"/>
                <a:gd name="T43" fmla="*/ 952 h 1774"/>
                <a:gd name="T44" fmla="*/ 40 w 196"/>
                <a:gd name="T45" fmla="*/ 930 h 1774"/>
                <a:gd name="T46" fmla="*/ 38 w 196"/>
                <a:gd name="T47" fmla="*/ 810 h 1774"/>
                <a:gd name="T48" fmla="*/ 108 w 196"/>
                <a:gd name="T49" fmla="*/ 834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6" h="1774">
                  <a:moveTo>
                    <a:pt x="196" y="126"/>
                  </a:moveTo>
                  <a:lnTo>
                    <a:pt x="0" y="0"/>
                  </a:lnTo>
                  <a:lnTo>
                    <a:pt x="0" y="1774"/>
                  </a:lnTo>
                  <a:lnTo>
                    <a:pt x="82" y="1774"/>
                  </a:lnTo>
                  <a:lnTo>
                    <a:pt x="196" y="126"/>
                  </a:lnTo>
                  <a:close/>
                  <a:moveTo>
                    <a:pt x="100" y="230"/>
                  </a:moveTo>
                  <a:lnTo>
                    <a:pt x="36" y="194"/>
                  </a:lnTo>
                  <a:lnTo>
                    <a:pt x="34" y="92"/>
                  </a:lnTo>
                  <a:lnTo>
                    <a:pt x="98" y="130"/>
                  </a:lnTo>
                  <a:lnTo>
                    <a:pt x="100" y="230"/>
                  </a:lnTo>
                  <a:close/>
                  <a:moveTo>
                    <a:pt x="102" y="458"/>
                  </a:moveTo>
                  <a:lnTo>
                    <a:pt x="36" y="426"/>
                  </a:lnTo>
                  <a:lnTo>
                    <a:pt x="36" y="318"/>
                  </a:lnTo>
                  <a:lnTo>
                    <a:pt x="102" y="352"/>
                  </a:lnTo>
                  <a:lnTo>
                    <a:pt x="102" y="458"/>
                  </a:lnTo>
                  <a:close/>
                  <a:moveTo>
                    <a:pt x="106" y="698"/>
                  </a:moveTo>
                  <a:lnTo>
                    <a:pt x="38" y="670"/>
                  </a:lnTo>
                  <a:lnTo>
                    <a:pt x="38" y="556"/>
                  </a:lnTo>
                  <a:lnTo>
                    <a:pt x="104" y="586"/>
                  </a:lnTo>
                  <a:lnTo>
                    <a:pt x="106" y="698"/>
                  </a:lnTo>
                  <a:close/>
                  <a:moveTo>
                    <a:pt x="108" y="834"/>
                  </a:moveTo>
                  <a:lnTo>
                    <a:pt x="110" y="952"/>
                  </a:lnTo>
                  <a:lnTo>
                    <a:pt x="40" y="930"/>
                  </a:lnTo>
                  <a:lnTo>
                    <a:pt x="38" y="810"/>
                  </a:lnTo>
                  <a:lnTo>
                    <a:pt x="108" y="8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33" name="Freeform 26"/>
            <p:cNvSpPr>
              <a:spLocks noEditPoints="1"/>
            </p:cNvSpPr>
            <p:nvPr/>
          </p:nvSpPr>
          <p:spPr bwMode="gray">
            <a:xfrm>
              <a:off x="8550275" y="2046288"/>
              <a:ext cx="822325" cy="2816225"/>
            </a:xfrm>
            <a:custGeom>
              <a:avLst/>
              <a:gdLst>
                <a:gd name="T0" fmla="*/ 518 w 518"/>
                <a:gd name="T1" fmla="*/ 1774 h 1774"/>
                <a:gd name="T2" fmla="*/ 106 w 518"/>
                <a:gd name="T3" fmla="*/ 214 h 1774"/>
                <a:gd name="T4" fmla="*/ 478 w 518"/>
                <a:gd name="T5" fmla="*/ 178 h 1774"/>
                <a:gd name="T6" fmla="*/ 416 w 518"/>
                <a:gd name="T7" fmla="*/ 112 h 1774"/>
                <a:gd name="T8" fmla="*/ 478 w 518"/>
                <a:gd name="T9" fmla="*/ 178 h 1774"/>
                <a:gd name="T10" fmla="*/ 410 w 518"/>
                <a:gd name="T11" fmla="*/ 426 h 1774"/>
                <a:gd name="T12" fmla="*/ 478 w 518"/>
                <a:gd name="T13" fmla="*/ 298 h 1774"/>
                <a:gd name="T14" fmla="*/ 476 w 518"/>
                <a:gd name="T15" fmla="*/ 640 h 1774"/>
                <a:gd name="T16" fmla="*/ 408 w 518"/>
                <a:gd name="T17" fmla="*/ 552 h 1774"/>
                <a:gd name="T18" fmla="*/ 476 w 518"/>
                <a:gd name="T19" fmla="*/ 640 h 1774"/>
                <a:gd name="T20" fmla="*/ 402 w 518"/>
                <a:gd name="T21" fmla="*/ 916 h 1774"/>
                <a:gd name="T22" fmla="*/ 474 w 518"/>
                <a:gd name="T23" fmla="*/ 778 h 1774"/>
                <a:gd name="T24" fmla="*/ 398 w 518"/>
                <a:gd name="T25" fmla="*/ 1190 h 1774"/>
                <a:gd name="T26" fmla="*/ 472 w 518"/>
                <a:gd name="T27" fmla="*/ 1048 h 1774"/>
                <a:gd name="T28" fmla="*/ 398 w 518"/>
                <a:gd name="T29" fmla="*/ 1190 h 1774"/>
                <a:gd name="T30" fmla="*/ 262 w 518"/>
                <a:gd name="T31" fmla="*/ 280 h 1774"/>
                <a:gd name="T32" fmla="*/ 322 w 518"/>
                <a:gd name="T33" fmla="*/ 160 h 1774"/>
                <a:gd name="T34" fmla="*/ 312 w 518"/>
                <a:gd name="T35" fmla="*/ 468 h 1774"/>
                <a:gd name="T36" fmla="*/ 258 w 518"/>
                <a:gd name="T37" fmla="*/ 392 h 1774"/>
                <a:gd name="T38" fmla="*/ 312 w 518"/>
                <a:gd name="T39" fmla="*/ 468 h 1774"/>
                <a:gd name="T40" fmla="*/ 244 w 518"/>
                <a:gd name="T41" fmla="*/ 718 h 1774"/>
                <a:gd name="T42" fmla="*/ 308 w 518"/>
                <a:gd name="T43" fmla="*/ 590 h 1774"/>
                <a:gd name="T44" fmla="*/ 296 w 518"/>
                <a:gd name="T45" fmla="*/ 944 h 1774"/>
                <a:gd name="T46" fmla="*/ 240 w 518"/>
                <a:gd name="T47" fmla="*/ 846 h 1774"/>
                <a:gd name="T48" fmla="*/ 296 w 518"/>
                <a:gd name="T49" fmla="*/ 944 h 1774"/>
                <a:gd name="T50" fmla="*/ 228 w 518"/>
                <a:gd name="T51" fmla="*/ 1100 h 1774"/>
                <a:gd name="T52" fmla="*/ 288 w 518"/>
                <a:gd name="T53" fmla="*/ 1210 h 1774"/>
                <a:gd name="T54" fmla="*/ 174 w 518"/>
                <a:gd name="T55" fmla="*/ 320 h 1774"/>
                <a:gd name="T56" fmla="*/ 128 w 518"/>
                <a:gd name="T57" fmla="*/ 256 h 1774"/>
                <a:gd name="T58" fmla="*/ 174 w 518"/>
                <a:gd name="T59" fmla="*/ 320 h 1774"/>
                <a:gd name="T60" fmla="*/ 110 w 518"/>
                <a:gd name="T61" fmla="*/ 548 h 1774"/>
                <a:gd name="T62" fmla="*/ 168 w 518"/>
                <a:gd name="T63" fmla="*/ 432 h 1774"/>
                <a:gd name="T64" fmla="*/ 150 w 518"/>
                <a:gd name="T65" fmla="*/ 748 h 1774"/>
                <a:gd name="T66" fmla="*/ 102 w 518"/>
                <a:gd name="T67" fmla="*/ 666 h 1774"/>
                <a:gd name="T68" fmla="*/ 150 w 518"/>
                <a:gd name="T69" fmla="*/ 748 h 1774"/>
                <a:gd name="T70" fmla="*/ 82 w 518"/>
                <a:gd name="T71" fmla="*/ 1000 h 1774"/>
                <a:gd name="T72" fmla="*/ 144 w 518"/>
                <a:gd name="T73" fmla="*/ 874 h 1774"/>
                <a:gd name="T74" fmla="*/ 124 w 518"/>
                <a:gd name="T75" fmla="*/ 1238 h 1774"/>
                <a:gd name="T76" fmla="*/ 74 w 518"/>
                <a:gd name="T77" fmla="*/ 1132 h 1774"/>
                <a:gd name="T78" fmla="*/ 124 w 518"/>
                <a:gd name="T79" fmla="*/ 1238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8" h="1774">
                  <a:moveTo>
                    <a:pt x="0" y="1774"/>
                  </a:moveTo>
                  <a:lnTo>
                    <a:pt x="518" y="1774"/>
                  </a:lnTo>
                  <a:lnTo>
                    <a:pt x="518" y="0"/>
                  </a:lnTo>
                  <a:lnTo>
                    <a:pt x="106" y="214"/>
                  </a:lnTo>
                  <a:lnTo>
                    <a:pt x="0" y="1774"/>
                  </a:lnTo>
                  <a:close/>
                  <a:moveTo>
                    <a:pt x="478" y="178"/>
                  </a:moveTo>
                  <a:lnTo>
                    <a:pt x="414" y="208"/>
                  </a:lnTo>
                  <a:lnTo>
                    <a:pt x="416" y="112"/>
                  </a:lnTo>
                  <a:lnTo>
                    <a:pt x="478" y="82"/>
                  </a:lnTo>
                  <a:lnTo>
                    <a:pt x="478" y="178"/>
                  </a:lnTo>
                  <a:close/>
                  <a:moveTo>
                    <a:pt x="476" y="400"/>
                  </a:moveTo>
                  <a:lnTo>
                    <a:pt x="410" y="426"/>
                  </a:lnTo>
                  <a:lnTo>
                    <a:pt x="412" y="324"/>
                  </a:lnTo>
                  <a:lnTo>
                    <a:pt x="478" y="298"/>
                  </a:lnTo>
                  <a:lnTo>
                    <a:pt x="476" y="400"/>
                  </a:lnTo>
                  <a:close/>
                  <a:moveTo>
                    <a:pt x="476" y="640"/>
                  </a:moveTo>
                  <a:lnTo>
                    <a:pt x="406" y="662"/>
                  </a:lnTo>
                  <a:lnTo>
                    <a:pt x="408" y="552"/>
                  </a:lnTo>
                  <a:lnTo>
                    <a:pt x="476" y="528"/>
                  </a:lnTo>
                  <a:lnTo>
                    <a:pt x="476" y="640"/>
                  </a:lnTo>
                  <a:close/>
                  <a:moveTo>
                    <a:pt x="474" y="898"/>
                  </a:moveTo>
                  <a:lnTo>
                    <a:pt x="402" y="916"/>
                  </a:lnTo>
                  <a:lnTo>
                    <a:pt x="404" y="798"/>
                  </a:lnTo>
                  <a:lnTo>
                    <a:pt x="474" y="778"/>
                  </a:lnTo>
                  <a:lnTo>
                    <a:pt x="474" y="898"/>
                  </a:lnTo>
                  <a:close/>
                  <a:moveTo>
                    <a:pt x="398" y="1190"/>
                  </a:moveTo>
                  <a:lnTo>
                    <a:pt x="400" y="1062"/>
                  </a:lnTo>
                  <a:lnTo>
                    <a:pt x="472" y="1048"/>
                  </a:lnTo>
                  <a:lnTo>
                    <a:pt x="472" y="1178"/>
                  </a:lnTo>
                  <a:lnTo>
                    <a:pt x="398" y="1190"/>
                  </a:lnTo>
                  <a:close/>
                  <a:moveTo>
                    <a:pt x="318" y="252"/>
                  </a:moveTo>
                  <a:lnTo>
                    <a:pt x="262" y="280"/>
                  </a:lnTo>
                  <a:lnTo>
                    <a:pt x="266" y="186"/>
                  </a:lnTo>
                  <a:lnTo>
                    <a:pt x="322" y="160"/>
                  </a:lnTo>
                  <a:lnTo>
                    <a:pt x="318" y="252"/>
                  </a:lnTo>
                  <a:close/>
                  <a:moveTo>
                    <a:pt x="312" y="468"/>
                  </a:moveTo>
                  <a:lnTo>
                    <a:pt x="254" y="490"/>
                  </a:lnTo>
                  <a:lnTo>
                    <a:pt x="258" y="392"/>
                  </a:lnTo>
                  <a:lnTo>
                    <a:pt x="314" y="368"/>
                  </a:lnTo>
                  <a:lnTo>
                    <a:pt x="312" y="468"/>
                  </a:lnTo>
                  <a:close/>
                  <a:moveTo>
                    <a:pt x="304" y="698"/>
                  </a:moveTo>
                  <a:lnTo>
                    <a:pt x="244" y="718"/>
                  </a:lnTo>
                  <a:lnTo>
                    <a:pt x="248" y="612"/>
                  </a:lnTo>
                  <a:lnTo>
                    <a:pt x="308" y="590"/>
                  </a:lnTo>
                  <a:lnTo>
                    <a:pt x="304" y="698"/>
                  </a:lnTo>
                  <a:close/>
                  <a:moveTo>
                    <a:pt x="296" y="944"/>
                  </a:moveTo>
                  <a:lnTo>
                    <a:pt x="234" y="960"/>
                  </a:lnTo>
                  <a:lnTo>
                    <a:pt x="240" y="846"/>
                  </a:lnTo>
                  <a:lnTo>
                    <a:pt x="300" y="828"/>
                  </a:lnTo>
                  <a:lnTo>
                    <a:pt x="296" y="944"/>
                  </a:lnTo>
                  <a:close/>
                  <a:moveTo>
                    <a:pt x="224" y="1222"/>
                  </a:moveTo>
                  <a:lnTo>
                    <a:pt x="228" y="1100"/>
                  </a:lnTo>
                  <a:lnTo>
                    <a:pt x="292" y="1086"/>
                  </a:lnTo>
                  <a:lnTo>
                    <a:pt x="288" y="1210"/>
                  </a:lnTo>
                  <a:lnTo>
                    <a:pt x="224" y="1222"/>
                  </a:lnTo>
                  <a:close/>
                  <a:moveTo>
                    <a:pt x="174" y="320"/>
                  </a:moveTo>
                  <a:lnTo>
                    <a:pt x="122" y="344"/>
                  </a:lnTo>
                  <a:lnTo>
                    <a:pt x="128" y="256"/>
                  </a:lnTo>
                  <a:lnTo>
                    <a:pt x="178" y="230"/>
                  </a:lnTo>
                  <a:lnTo>
                    <a:pt x="174" y="320"/>
                  </a:lnTo>
                  <a:close/>
                  <a:moveTo>
                    <a:pt x="162" y="528"/>
                  </a:moveTo>
                  <a:lnTo>
                    <a:pt x="110" y="548"/>
                  </a:lnTo>
                  <a:lnTo>
                    <a:pt x="116" y="454"/>
                  </a:lnTo>
                  <a:lnTo>
                    <a:pt x="168" y="432"/>
                  </a:lnTo>
                  <a:lnTo>
                    <a:pt x="162" y="528"/>
                  </a:lnTo>
                  <a:close/>
                  <a:moveTo>
                    <a:pt x="150" y="748"/>
                  </a:moveTo>
                  <a:lnTo>
                    <a:pt x="96" y="766"/>
                  </a:lnTo>
                  <a:lnTo>
                    <a:pt x="102" y="666"/>
                  </a:lnTo>
                  <a:lnTo>
                    <a:pt x="156" y="646"/>
                  </a:lnTo>
                  <a:lnTo>
                    <a:pt x="150" y="748"/>
                  </a:lnTo>
                  <a:close/>
                  <a:moveTo>
                    <a:pt x="138" y="986"/>
                  </a:moveTo>
                  <a:lnTo>
                    <a:pt x="82" y="1000"/>
                  </a:lnTo>
                  <a:lnTo>
                    <a:pt x="88" y="890"/>
                  </a:lnTo>
                  <a:lnTo>
                    <a:pt x="144" y="874"/>
                  </a:lnTo>
                  <a:lnTo>
                    <a:pt x="138" y="986"/>
                  </a:lnTo>
                  <a:close/>
                  <a:moveTo>
                    <a:pt x="124" y="1238"/>
                  </a:moveTo>
                  <a:lnTo>
                    <a:pt x="66" y="1248"/>
                  </a:lnTo>
                  <a:lnTo>
                    <a:pt x="74" y="1132"/>
                  </a:lnTo>
                  <a:lnTo>
                    <a:pt x="130" y="1120"/>
                  </a:lnTo>
                  <a:lnTo>
                    <a:pt x="124" y="1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grpSp>
      <p:pic>
        <p:nvPicPr>
          <p:cNvPr id="34" name="Picture 33"/>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bwMode="ltGray">
          <a:xfrm>
            <a:off x="3220068" y="3469805"/>
            <a:ext cx="1267032" cy="443863"/>
          </a:xfrm>
          <a:prstGeom prst="rect">
            <a:avLst/>
          </a:prstGeom>
        </p:spPr>
      </p:pic>
      <p:grpSp>
        <p:nvGrpSpPr>
          <p:cNvPr id="36" name="Group 35"/>
          <p:cNvGrpSpPr/>
          <p:nvPr/>
        </p:nvGrpSpPr>
        <p:grpSpPr>
          <a:xfrm>
            <a:off x="5280524" y="3938365"/>
            <a:ext cx="373777" cy="342543"/>
            <a:chOff x="3977351" y="2099729"/>
            <a:chExt cx="3841750" cy="3168651"/>
          </a:xfrm>
        </p:grpSpPr>
        <p:sp>
          <p:nvSpPr>
            <p:cNvPr id="37" name="Freeform 32"/>
            <p:cNvSpPr>
              <a:spLocks/>
            </p:cNvSpPr>
            <p:nvPr/>
          </p:nvSpPr>
          <p:spPr bwMode="auto">
            <a:xfrm>
              <a:off x="4980653" y="4763556"/>
              <a:ext cx="1838325" cy="504824"/>
            </a:xfrm>
            <a:custGeom>
              <a:avLst/>
              <a:gdLst>
                <a:gd name="T0" fmla="*/ 0 w 1158"/>
                <a:gd name="T1" fmla="*/ 318 h 318"/>
                <a:gd name="T2" fmla="*/ 0 w 1158"/>
                <a:gd name="T3" fmla="*/ 318 h 318"/>
                <a:gd name="T4" fmla="*/ 1158 w 1158"/>
                <a:gd name="T5" fmla="*/ 318 h 318"/>
                <a:gd name="T6" fmla="*/ 1158 w 1158"/>
                <a:gd name="T7" fmla="*/ 186 h 318"/>
                <a:gd name="T8" fmla="*/ 948 w 1158"/>
                <a:gd name="T9" fmla="*/ 186 h 318"/>
                <a:gd name="T10" fmla="*/ 948 w 1158"/>
                <a:gd name="T11" fmla="*/ 186 h 318"/>
                <a:gd name="T12" fmla="*/ 936 w 1158"/>
                <a:gd name="T13" fmla="*/ 132 h 318"/>
                <a:gd name="T14" fmla="*/ 926 w 1158"/>
                <a:gd name="T15" fmla="*/ 106 h 318"/>
                <a:gd name="T16" fmla="*/ 918 w 1158"/>
                <a:gd name="T17" fmla="*/ 80 h 318"/>
                <a:gd name="T18" fmla="*/ 908 w 1158"/>
                <a:gd name="T19" fmla="*/ 56 h 318"/>
                <a:gd name="T20" fmla="*/ 896 w 1158"/>
                <a:gd name="T21" fmla="*/ 34 h 318"/>
                <a:gd name="T22" fmla="*/ 884 w 1158"/>
                <a:gd name="T23" fmla="*/ 16 h 318"/>
                <a:gd name="T24" fmla="*/ 870 w 1158"/>
                <a:gd name="T25" fmla="*/ 0 h 318"/>
                <a:gd name="T26" fmla="*/ 286 w 1158"/>
                <a:gd name="T27" fmla="*/ 0 h 318"/>
                <a:gd name="T28" fmla="*/ 286 w 1158"/>
                <a:gd name="T29" fmla="*/ 0 h 318"/>
                <a:gd name="T30" fmla="*/ 274 w 1158"/>
                <a:gd name="T31" fmla="*/ 16 h 318"/>
                <a:gd name="T32" fmla="*/ 262 w 1158"/>
                <a:gd name="T33" fmla="*/ 34 h 318"/>
                <a:gd name="T34" fmla="*/ 250 w 1158"/>
                <a:gd name="T35" fmla="*/ 56 h 318"/>
                <a:gd name="T36" fmla="*/ 240 w 1158"/>
                <a:gd name="T37" fmla="*/ 80 h 318"/>
                <a:gd name="T38" fmla="*/ 230 w 1158"/>
                <a:gd name="T39" fmla="*/ 106 h 318"/>
                <a:gd name="T40" fmla="*/ 222 w 1158"/>
                <a:gd name="T41" fmla="*/ 132 h 318"/>
                <a:gd name="T42" fmla="*/ 210 w 1158"/>
                <a:gd name="T43" fmla="*/ 186 h 318"/>
                <a:gd name="T44" fmla="*/ 0 w 1158"/>
                <a:gd name="T45" fmla="*/ 186 h 318"/>
                <a:gd name="T46" fmla="*/ 0 w 1158"/>
                <a:gd name="T47" fmla="*/ 318 h 318"/>
                <a:gd name="T48" fmla="*/ 0 w 1158"/>
                <a:gd name="T49" fmla="*/ 31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8" h="318">
                  <a:moveTo>
                    <a:pt x="0" y="318"/>
                  </a:moveTo>
                  <a:lnTo>
                    <a:pt x="0" y="318"/>
                  </a:lnTo>
                  <a:lnTo>
                    <a:pt x="1158" y="318"/>
                  </a:lnTo>
                  <a:lnTo>
                    <a:pt x="1158" y="186"/>
                  </a:lnTo>
                  <a:lnTo>
                    <a:pt x="948" y="186"/>
                  </a:lnTo>
                  <a:lnTo>
                    <a:pt x="948" y="186"/>
                  </a:lnTo>
                  <a:lnTo>
                    <a:pt x="936" y="132"/>
                  </a:lnTo>
                  <a:lnTo>
                    <a:pt x="926" y="106"/>
                  </a:lnTo>
                  <a:lnTo>
                    <a:pt x="918" y="80"/>
                  </a:lnTo>
                  <a:lnTo>
                    <a:pt x="908" y="56"/>
                  </a:lnTo>
                  <a:lnTo>
                    <a:pt x="896" y="34"/>
                  </a:lnTo>
                  <a:lnTo>
                    <a:pt x="884" y="16"/>
                  </a:lnTo>
                  <a:lnTo>
                    <a:pt x="870" y="0"/>
                  </a:lnTo>
                  <a:lnTo>
                    <a:pt x="286" y="0"/>
                  </a:lnTo>
                  <a:lnTo>
                    <a:pt x="286" y="0"/>
                  </a:lnTo>
                  <a:lnTo>
                    <a:pt x="274" y="16"/>
                  </a:lnTo>
                  <a:lnTo>
                    <a:pt x="262" y="34"/>
                  </a:lnTo>
                  <a:lnTo>
                    <a:pt x="250" y="56"/>
                  </a:lnTo>
                  <a:lnTo>
                    <a:pt x="240" y="80"/>
                  </a:lnTo>
                  <a:lnTo>
                    <a:pt x="230" y="106"/>
                  </a:lnTo>
                  <a:lnTo>
                    <a:pt x="222" y="132"/>
                  </a:lnTo>
                  <a:lnTo>
                    <a:pt x="210" y="186"/>
                  </a:lnTo>
                  <a:lnTo>
                    <a:pt x="0" y="186"/>
                  </a:lnTo>
                  <a:lnTo>
                    <a:pt x="0" y="318"/>
                  </a:lnTo>
                  <a:lnTo>
                    <a:pt x="0" y="318"/>
                  </a:lnTo>
                  <a:close/>
                </a:path>
              </a:pathLst>
            </a:custGeom>
            <a:solidFill>
              <a:srgbClr val="9892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38" name="Freeform 33"/>
            <p:cNvSpPr>
              <a:spLocks/>
            </p:cNvSpPr>
            <p:nvPr/>
          </p:nvSpPr>
          <p:spPr bwMode="auto">
            <a:xfrm>
              <a:off x="3977351" y="2099729"/>
              <a:ext cx="3841750" cy="2590801"/>
            </a:xfrm>
            <a:custGeom>
              <a:avLst/>
              <a:gdLst>
                <a:gd name="T0" fmla="*/ 110 w 2420"/>
                <a:gd name="T1" fmla="*/ 0 h 1632"/>
                <a:gd name="T2" fmla="*/ 2312 w 2420"/>
                <a:gd name="T3" fmla="*/ 0 h 1632"/>
                <a:gd name="T4" fmla="*/ 2312 w 2420"/>
                <a:gd name="T5" fmla="*/ 0 h 1632"/>
                <a:gd name="T6" fmla="*/ 2334 w 2420"/>
                <a:gd name="T7" fmla="*/ 2 h 1632"/>
                <a:gd name="T8" fmla="*/ 2354 w 2420"/>
                <a:gd name="T9" fmla="*/ 8 h 1632"/>
                <a:gd name="T10" fmla="*/ 2372 w 2420"/>
                <a:gd name="T11" fmla="*/ 18 h 1632"/>
                <a:gd name="T12" fmla="*/ 2388 w 2420"/>
                <a:gd name="T13" fmla="*/ 30 h 1632"/>
                <a:gd name="T14" fmla="*/ 2402 w 2420"/>
                <a:gd name="T15" fmla="*/ 46 h 1632"/>
                <a:gd name="T16" fmla="*/ 2412 w 2420"/>
                <a:gd name="T17" fmla="*/ 62 h 1632"/>
                <a:gd name="T18" fmla="*/ 2418 w 2420"/>
                <a:gd name="T19" fmla="*/ 82 h 1632"/>
                <a:gd name="T20" fmla="*/ 2420 w 2420"/>
                <a:gd name="T21" fmla="*/ 102 h 1632"/>
                <a:gd name="T22" fmla="*/ 2420 w 2420"/>
                <a:gd name="T23" fmla="*/ 1530 h 1632"/>
                <a:gd name="T24" fmla="*/ 2420 w 2420"/>
                <a:gd name="T25" fmla="*/ 1530 h 1632"/>
                <a:gd name="T26" fmla="*/ 2418 w 2420"/>
                <a:gd name="T27" fmla="*/ 1550 h 1632"/>
                <a:gd name="T28" fmla="*/ 2412 w 2420"/>
                <a:gd name="T29" fmla="*/ 1570 h 1632"/>
                <a:gd name="T30" fmla="*/ 2402 w 2420"/>
                <a:gd name="T31" fmla="*/ 1586 h 1632"/>
                <a:gd name="T32" fmla="*/ 2388 w 2420"/>
                <a:gd name="T33" fmla="*/ 1602 h 1632"/>
                <a:gd name="T34" fmla="*/ 2372 w 2420"/>
                <a:gd name="T35" fmla="*/ 1614 h 1632"/>
                <a:gd name="T36" fmla="*/ 2354 w 2420"/>
                <a:gd name="T37" fmla="*/ 1624 h 1632"/>
                <a:gd name="T38" fmla="*/ 2334 w 2420"/>
                <a:gd name="T39" fmla="*/ 1628 h 1632"/>
                <a:gd name="T40" fmla="*/ 2312 w 2420"/>
                <a:gd name="T41" fmla="*/ 1632 h 1632"/>
                <a:gd name="T42" fmla="*/ 2312 w 2420"/>
                <a:gd name="T43" fmla="*/ 1632 h 1632"/>
                <a:gd name="T44" fmla="*/ 110 w 2420"/>
                <a:gd name="T45" fmla="*/ 1632 h 1632"/>
                <a:gd name="T46" fmla="*/ 110 w 2420"/>
                <a:gd name="T47" fmla="*/ 1632 h 1632"/>
                <a:gd name="T48" fmla="*/ 88 w 2420"/>
                <a:gd name="T49" fmla="*/ 1628 h 1632"/>
                <a:gd name="T50" fmla="*/ 68 w 2420"/>
                <a:gd name="T51" fmla="*/ 1624 h 1632"/>
                <a:gd name="T52" fmla="*/ 48 w 2420"/>
                <a:gd name="T53" fmla="*/ 1614 h 1632"/>
                <a:gd name="T54" fmla="*/ 32 w 2420"/>
                <a:gd name="T55" fmla="*/ 1602 h 1632"/>
                <a:gd name="T56" fmla="*/ 20 w 2420"/>
                <a:gd name="T57" fmla="*/ 1586 h 1632"/>
                <a:gd name="T58" fmla="*/ 10 w 2420"/>
                <a:gd name="T59" fmla="*/ 1570 h 1632"/>
                <a:gd name="T60" fmla="*/ 4 w 2420"/>
                <a:gd name="T61" fmla="*/ 1550 h 1632"/>
                <a:gd name="T62" fmla="*/ 0 w 2420"/>
                <a:gd name="T63" fmla="*/ 1530 h 1632"/>
                <a:gd name="T64" fmla="*/ 0 w 2420"/>
                <a:gd name="T65" fmla="*/ 102 h 1632"/>
                <a:gd name="T66" fmla="*/ 0 w 2420"/>
                <a:gd name="T67" fmla="*/ 102 h 1632"/>
                <a:gd name="T68" fmla="*/ 4 w 2420"/>
                <a:gd name="T69" fmla="*/ 82 h 1632"/>
                <a:gd name="T70" fmla="*/ 10 w 2420"/>
                <a:gd name="T71" fmla="*/ 62 h 1632"/>
                <a:gd name="T72" fmla="*/ 20 w 2420"/>
                <a:gd name="T73" fmla="*/ 46 h 1632"/>
                <a:gd name="T74" fmla="*/ 32 w 2420"/>
                <a:gd name="T75" fmla="*/ 30 h 1632"/>
                <a:gd name="T76" fmla="*/ 48 w 2420"/>
                <a:gd name="T77" fmla="*/ 18 h 1632"/>
                <a:gd name="T78" fmla="*/ 68 w 2420"/>
                <a:gd name="T79" fmla="*/ 8 h 1632"/>
                <a:gd name="T80" fmla="*/ 88 w 2420"/>
                <a:gd name="T81" fmla="*/ 2 h 1632"/>
                <a:gd name="T82" fmla="*/ 110 w 2420"/>
                <a:gd name="T83" fmla="*/ 0 h 1632"/>
                <a:gd name="T84" fmla="*/ 110 w 2420"/>
                <a:gd name="T85" fmla="*/ 0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20" h="1632">
                  <a:moveTo>
                    <a:pt x="110" y="0"/>
                  </a:moveTo>
                  <a:lnTo>
                    <a:pt x="2312" y="0"/>
                  </a:lnTo>
                  <a:lnTo>
                    <a:pt x="2312" y="0"/>
                  </a:lnTo>
                  <a:lnTo>
                    <a:pt x="2334" y="2"/>
                  </a:lnTo>
                  <a:lnTo>
                    <a:pt x="2354" y="8"/>
                  </a:lnTo>
                  <a:lnTo>
                    <a:pt x="2372" y="18"/>
                  </a:lnTo>
                  <a:lnTo>
                    <a:pt x="2388" y="30"/>
                  </a:lnTo>
                  <a:lnTo>
                    <a:pt x="2402" y="46"/>
                  </a:lnTo>
                  <a:lnTo>
                    <a:pt x="2412" y="62"/>
                  </a:lnTo>
                  <a:lnTo>
                    <a:pt x="2418" y="82"/>
                  </a:lnTo>
                  <a:lnTo>
                    <a:pt x="2420" y="102"/>
                  </a:lnTo>
                  <a:lnTo>
                    <a:pt x="2420" y="1530"/>
                  </a:lnTo>
                  <a:lnTo>
                    <a:pt x="2420" y="1530"/>
                  </a:lnTo>
                  <a:lnTo>
                    <a:pt x="2418" y="1550"/>
                  </a:lnTo>
                  <a:lnTo>
                    <a:pt x="2412" y="1570"/>
                  </a:lnTo>
                  <a:lnTo>
                    <a:pt x="2402" y="1586"/>
                  </a:lnTo>
                  <a:lnTo>
                    <a:pt x="2388" y="1602"/>
                  </a:lnTo>
                  <a:lnTo>
                    <a:pt x="2372" y="1614"/>
                  </a:lnTo>
                  <a:lnTo>
                    <a:pt x="2354" y="1624"/>
                  </a:lnTo>
                  <a:lnTo>
                    <a:pt x="2334" y="1628"/>
                  </a:lnTo>
                  <a:lnTo>
                    <a:pt x="2312" y="1632"/>
                  </a:lnTo>
                  <a:lnTo>
                    <a:pt x="2312" y="1632"/>
                  </a:lnTo>
                  <a:lnTo>
                    <a:pt x="110" y="1632"/>
                  </a:lnTo>
                  <a:lnTo>
                    <a:pt x="110" y="1632"/>
                  </a:lnTo>
                  <a:lnTo>
                    <a:pt x="88" y="1628"/>
                  </a:lnTo>
                  <a:lnTo>
                    <a:pt x="68" y="1624"/>
                  </a:lnTo>
                  <a:lnTo>
                    <a:pt x="48" y="1614"/>
                  </a:lnTo>
                  <a:lnTo>
                    <a:pt x="32" y="1602"/>
                  </a:lnTo>
                  <a:lnTo>
                    <a:pt x="20" y="1586"/>
                  </a:lnTo>
                  <a:lnTo>
                    <a:pt x="10" y="1570"/>
                  </a:lnTo>
                  <a:lnTo>
                    <a:pt x="4" y="1550"/>
                  </a:lnTo>
                  <a:lnTo>
                    <a:pt x="0" y="1530"/>
                  </a:lnTo>
                  <a:lnTo>
                    <a:pt x="0" y="102"/>
                  </a:lnTo>
                  <a:lnTo>
                    <a:pt x="0" y="102"/>
                  </a:lnTo>
                  <a:lnTo>
                    <a:pt x="4" y="82"/>
                  </a:lnTo>
                  <a:lnTo>
                    <a:pt x="10" y="62"/>
                  </a:lnTo>
                  <a:lnTo>
                    <a:pt x="20" y="46"/>
                  </a:lnTo>
                  <a:lnTo>
                    <a:pt x="32" y="30"/>
                  </a:lnTo>
                  <a:lnTo>
                    <a:pt x="48" y="18"/>
                  </a:lnTo>
                  <a:lnTo>
                    <a:pt x="68" y="8"/>
                  </a:lnTo>
                  <a:lnTo>
                    <a:pt x="88" y="2"/>
                  </a:lnTo>
                  <a:lnTo>
                    <a:pt x="110" y="0"/>
                  </a:lnTo>
                  <a:lnTo>
                    <a:pt x="110" y="0"/>
                  </a:lnTo>
                  <a:close/>
                </a:path>
              </a:pathLst>
            </a:custGeom>
            <a:solidFill>
              <a:srgbClr val="9892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39" name="Freeform 34"/>
            <p:cNvSpPr>
              <a:spLocks/>
            </p:cNvSpPr>
            <p:nvPr/>
          </p:nvSpPr>
          <p:spPr bwMode="auto">
            <a:xfrm>
              <a:off x="4240876" y="2328330"/>
              <a:ext cx="3314699" cy="2133597"/>
            </a:xfrm>
            <a:custGeom>
              <a:avLst/>
              <a:gdLst>
                <a:gd name="T0" fmla="*/ 2088 w 2088"/>
                <a:gd name="T1" fmla="*/ 1264 h 1344"/>
                <a:gd name="T2" fmla="*/ 2088 w 2088"/>
                <a:gd name="T3" fmla="*/ 1264 h 1344"/>
                <a:gd name="T4" fmla="*/ 2088 w 2088"/>
                <a:gd name="T5" fmla="*/ 1280 h 1344"/>
                <a:gd name="T6" fmla="*/ 2082 w 2088"/>
                <a:gd name="T7" fmla="*/ 1294 h 1344"/>
                <a:gd name="T8" fmla="*/ 2076 w 2088"/>
                <a:gd name="T9" fmla="*/ 1308 h 1344"/>
                <a:gd name="T10" fmla="*/ 2066 w 2088"/>
                <a:gd name="T11" fmla="*/ 1320 h 1344"/>
                <a:gd name="T12" fmla="*/ 2056 w 2088"/>
                <a:gd name="T13" fmla="*/ 1330 h 1344"/>
                <a:gd name="T14" fmla="*/ 2042 w 2088"/>
                <a:gd name="T15" fmla="*/ 1338 h 1344"/>
                <a:gd name="T16" fmla="*/ 2028 w 2088"/>
                <a:gd name="T17" fmla="*/ 1342 h 1344"/>
                <a:gd name="T18" fmla="*/ 2012 w 2088"/>
                <a:gd name="T19" fmla="*/ 1344 h 1344"/>
                <a:gd name="T20" fmla="*/ 78 w 2088"/>
                <a:gd name="T21" fmla="*/ 1344 h 1344"/>
                <a:gd name="T22" fmla="*/ 78 w 2088"/>
                <a:gd name="T23" fmla="*/ 1344 h 1344"/>
                <a:gd name="T24" fmla="*/ 62 w 2088"/>
                <a:gd name="T25" fmla="*/ 1342 h 1344"/>
                <a:gd name="T26" fmla="*/ 48 w 2088"/>
                <a:gd name="T27" fmla="*/ 1338 h 1344"/>
                <a:gd name="T28" fmla="*/ 34 w 2088"/>
                <a:gd name="T29" fmla="*/ 1330 h 1344"/>
                <a:gd name="T30" fmla="*/ 24 w 2088"/>
                <a:gd name="T31" fmla="*/ 1320 h 1344"/>
                <a:gd name="T32" fmla="*/ 14 w 2088"/>
                <a:gd name="T33" fmla="*/ 1308 h 1344"/>
                <a:gd name="T34" fmla="*/ 6 w 2088"/>
                <a:gd name="T35" fmla="*/ 1294 h 1344"/>
                <a:gd name="T36" fmla="*/ 2 w 2088"/>
                <a:gd name="T37" fmla="*/ 1280 h 1344"/>
                <a:gd name="T38" fmla="*/ 0 w 2088"/>
                <a:gd name="T39" fmla="*/ 1264 h 1344"/>
                <a:gd name="T40" fmla="*/ 0 w 2088"/>
                <a:gd name="T41" fmla="*/ 80 h 1344"/>
                <a:gd name="T42" fmla="*/ 0 w 2088"/>
                <a:gd name="T43" fmla="*/ 80 h 1344"/>
                <a:gd name="T44" fmla="*/ 2 w 2088"/>
                <a:gd name="T45" fmla="*/ 64 h 1344"/>
                <a:gd name="T46" fmla="*/ 6 w 2088"/>
                <a:gd name="T47" fmla="*/ 50 h 1344"/>
                <a:gd name="T48" fmla="*/ 14 w 2088"/>
                <a:gd name="T49" fmla="*/ 36 h 1344"/>
                <a:gd name="T50" fmla="*/ 24 w 2088"/>
                <a:gd name="T51" fmla="*/ 24 h 1344"/>
                <a:gd name="T52" fmla="*/ 34 w 2088"/>
                <a:gd name="T53" fmla="*/ 14 h 1344"/>
                <a:gd name="T54" fmla="*/ 48 w 2088"/>
                <a:gd name="T55" fmla="*/ 6 h 1344"/>
                <a:gd name="T56" fmla="*/ 62 w 2088"/>
                <a:gd name="T57" fmla="*/ 2 h 1344"/>
                <a:gd name="T58" fmla="*/ 78 w 2088"/>
                <a:gd name="T59" fmla="*/ 0 h 1344"/>
                <a:gd name="T60" fmla="*/ 2012 w 2088"/>
                <a:gd name="T61" fmla="*/ 0 h 1344"/>
                <a:gd name="T62" fmla="*/ 2012 w 2088"/>
                <a:gd name="T63" fmla="*/ 0 h 1344"/>
                <a:gd name="T64" fmla="*/ 2028 w 2088"/>
                <a:gd name="T65" fmla="*/ 2 h 1344"/>
                <a:gd name="T66" fmla="*/ 2042 w 2088"/>
                <a:gd name="T67" fmla="*/ 6 h 1344"/>
                <a:gd name="T68" fmla="*/ 2056 w 2088"/>
                <a:gd name="T69" fmla="*/ 14 h 1344"/>
                <a:gd name="T70" fmla="*/ 2066 w 2088"/>
                <a:gd name="T71" fmla="*/ 24 h 1344"/>
                <a:gd name="T72" fmla="*/ 2076 w 2088"/>
                <a:gd name="T73" fmla="*/ 36 h 1344"/>
                <a:gd name="T74" fmla="*/ 2082 w 2088"/>
                <a:gd name="T75" fmla="*/ 50 h 1344"/>
                <a:gd name="T76" fmla="*/ 2088 w 2088"/>
                <a:gd name="T77" fmla="*/ 64 h 1344"/>
                <a:gd name="T78" fmla="*/ 2088 w 2088"/>
                <a:gd name="T79" fmla="*/ 80 h 1344"/>
                <a:gd name="T80" fmla="*/ 2088 w 2088"/>
                <a:gd name="T81" fmla="*/ 1264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88" h="1344">
                  <a:moveTo>
                    <a:pt x="2088" y="1264"/>
                  </a:moveTo>
                  <a:lnTo>
                    <a:pt x="2088" y="1264"/>
                  </a:lnTo>
                  <a:lnTo>
                    <a:pt x="2088" y="1280"/>
                  </a:lnTo>
                  <a:lnTo>
                    <a:pt x="2082" y="1294"/>
                  </a:lnTo>
                  <a:lnTo>
                    <a:pt x="2076" y="1308"/>
                  </a:lnTo>
                  <a:lnTo>
                    <a:pt x="2066" y="1320"/>
                  </a:lnTo>
                  <a:lnTo>
                    <a:pt x="2056" y="1330"/>
                  </a:lnTo>
                  <a:lnTo>
                    <a:pt x="2042" y="1338"/>
                  </a:lnTo>
                  <a:lnTo>
                    <a:pt x="2028" y="1342"/>
                  </a:lnTo>
                  <a:lnTo>
                    <a:pt x="2012" y="1344"/>
                  </a:lnTo>
                  <a:lnTo>
                    <a:pt x="78" y="1344"/>
                  </a:lnTo>
                  <a:lnTo>
                    <a:pt x="78" y="1344"/>
                  </a:lnTo>
                  <a:lnTo>
                    <a:pt x="62" y="1342"/>
                  </a:lnTo>
                  <a:lnTo>
                    <a:pt x="48" y="1338"/>
                  </a:lnTo>
                  <a:lnTo>
                    <a:pt x="34" y="1330"/>
                  </a:lnTo>
                  <a:lnTo>
                    <a:pt x="24" y="1320"/>
                  </a:lnTo>
                  <a:lnTo>
                    <a:pt x="14" y="1308"/>
                  </a:lnTo>
                  <a:lnTo>
                    <a:pt x="6" y="1294"/>
                  </a:lnTo>
                  <a:lnTo>
                    <a:pt x="2" y="1280"/>
                  </a:lnTo>
                  <a:lnTo>
                    <a:pt x="0" y="1264"/>
                  </a:lnTo>
                  <a:lnTo>
                    <a:pt x="0" y="80"/>
                  </a:lnTo>
                  <a:lnTo>
                    <a:pt x="0" y="80"/>
                  </a:lnTo>
                  <a:lnTo>
                    <a:pt x="2" y="64"/>
                  </a:lnTo>
                  <a:lnTo>
                    <a:pt x="6" y="50"/>
                  </a:lnTo>
                  <a:lnTo>
                    <a:pt x="14" y="36"/>
                  </a:lnTo>
                  <a:lnTo>
                    <a:pt x="24" y="24"/>
                  </a:lnTo>
                  <a:lnTo>
                    <a:pt x="34" y="14"/>
                  </a:lnTo>
                  <a:lnTo>
                    <a:pt x="48" y="6"/>
                  </a:lnTo>
                  <a:lnTo>
                    <a:pt x="62" y="2"/>
                  </a:lnTo>
                  <a:lnTo>
                    <a:pt x="78" y="0"/>
                  </a:lnTo>
                  <a:lnTo>
                    <a:pt x="2012" y="0"/>
                  </a:lnTo>
                  <a:lnTo>
                    <a:pt x="2012" y="0"/>
                  </a:lnTo>
                  <a:lnTo>
                    <a:pt x="2028" y="2"/>
                  </a:lnTo>
                  <a:lnTo>
                    <a:pt x="2042" y="6"/>
                  </a:lnTo>
                  <a:lnTo>
                    <a:pt x="2056" y="14"/>
                  </a:lnTo>
                  <a:lnTo>
                    <a:pt x="2066" y="24"/>
                  </a:lnTo>
                  <a:lnTo>
                    <a:pt x="2076" y="36"/>
                  </a:lnTo>
                  <a:lnTo>
                    <a:pt x="2082" y="50"/>
                  </a:lnTo>
                  <a:lnTo>
                    <a:pt x="2088" y="64"/>
                  </a:lnTo>
                  <a:lnTo>
                    <a:pt x="2088" y="80"/>
                  </a:lnTo>
                  <a:lnTo>
                    <a:pt x="2088" y="12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grpSp>
      <p:grpSp>
        <p:nvGrpSpPr>
          <p:cNvPr id="40" name="Group 39"/>
          <p:cNvGrpSpPr/>
          <p:nvPr/>
        </p:nvGrpSpPr>
        <p:grpSpPr>
          <a:xfrm>
            <a:off x="5369332" y="3973486"/>
            <a:ext cx="199767" cy="188168"/>
            <a:chOff x="7615238" y="688975"/>
            <a:chExt cx="4441825" cy="3765550"/>
          </a:xfrm>
          <a:solidFill>
            <a:schemeClr val="accent5"/>
          </a:solidFill>
        </p:grpSpPr>
        <p:sp>
          <p:nvSpPr>
            <p:cNvPr id="41" name="Freeform 38"/>
            <p:cNvSpPr>
              <a:spLocks noEditPoints="1"/>
            </p:cNvSpPr>
            <p:nvPr/>
          </p:nvSpPr>
          <p:spPr bwMode="auto">
            <a:xfrm>
              <a:off x="8418513" y="1358900"/>
              <a:ext cx="2857500" cy="2851150"/>
            </a:xfrm>
            <a:custGeom>
              <a:avLst/>
              <a:gdLst>
                <a:gd name="T0" fmla="*/ 674 w 1800"/>
                <a:gd name="T1" fmla="*/ 30 h 1796"/>
                <a:gd name="T2" fmla="*/ 396 w 1800"/>
                <a:gd name="T3" fmla="*/ 154 h 1796"/>
                <a:gd name="T4" fmla="*/ 178 w 1800"/>
                <a:gd name="T5" fmla="*/ 362 h 1796"/>
                <a:gd name="T6" fmla="*/ 40 w 1800"/>
                <a:gd name="T7" fmla="*/ 634 h 1796"/>
                <a:gd name="T8" fmla="*/ 0 w 1800"/>
                <a:gd name="T9" fmla="*/ 902 h 1796"/>
                <a:gd name="T10" fmla="*/ 34 w 1800"/>
                <a:gd name="T11" fmla="*/ 1112 h 1796"/>
                <a:gd name="T12" fmla="*/ 114 w 1800"/>
                <a:gd name="T13" fmla="*/ 1232 h 1796"/>
                <a:gd name="T14" fmla="*/ 322 w 1800"/>
                <a:gd name="T15" fmla="*/ 1330 h 1796"/>
                <a:gd name="T16" fmla="*/ 474 w 1800"/>
                <a:gd name="T17" fmla="*/ 1572 h 1796"/>
                <a:gd name="T18" fmla="*/ 498 w 1800"/>
                <a:gd name="T19" fmla="*/ 1674 h 1796"/>
                <a:gd name="T20" fmla="*/ 514 w 1800"/>
                <a:gd name="T21" fmla="*/ 1778 h 1796"/>
                <a:gd name="T22" fmla="*/ 590 w 1800"/>
                <a:gd name="T23" fmla="*/ 1794 h 1796"/>
                <a:gd name="T24" fmla="*/ 636 w 1800"/>
                <a:gd name="T25" fmla="*/ 1736 h 1796"/>
                <a:gd name="T26" fmla="*/ 674 w 1800"/>
                <a:gd name="T27" fmla="*/ 1770 h 1796"/>
                <a:gd name="T28" fmla="*/ 744 w 1800"/>
                <a:gd name="T29" fmla="*/ 1796 h 1796"/>
                <a:gd name="T30" fmla="*/ 802 w 1800"/>
                <a:gd name="T31" fmla="*/ 1748 h 1796"/>
                <a:gd name="T32" fmla="*/ 834 w 1800"/>
                <a:gd name="T33" fmla="*/ 1760 h 1796"/>
                <a:gd name="T34" fmla="*/ 910 w 1800"/>
                <a:gd name="T35" fmla="*/ 1796 h 1796"/>
                <a:gd name="T36" fmla="*/ 964 w 1800"/>
                <a:gd name="T37" fmla="*/ 1760 h 1796"/>
                <a:gd name="T38" fmla="*/ 998 w 1800"/>
                <a:gd name="T39" fmla="*/ 1748 h 1796"/>
                <a:gd name="T40" fmla="*/ 1056 w 1800"/>
                <a:gd name="T41" fmla="*/ 1796 h 1796"/>
                <a:gd name="T42" fmla="*/ 1126 w 1800"/>
                <a:gd name="T43" fmla="*/ 1770 h 1796"/>
                <a:gd name="T44" fmla="*/ 1162 w 1800"/>
                <a:gd name="T45" fmla="*/ 1736 h 1796"/>
                <a:gd name="T46" fmla="*/ 1210 w 1800"/>
                <a:gd name="T47" fmla="*/ 1794 h 1796"/>
                <a:gd name="T48" fmla="*/ 1284 w 1800"/>
                <a:gd name="T49" fmla="*/ 1778 h 1796"/>
                <a:gd name="T50" fmla="*/ 1302 w 1800"/>
                <a:gd name="T51" fmla="*/ 1674 h 1796"/>
                <a:gd name="T52" fmla="*/ 1328 w 1800"/>
                <a:gd name="T53" fmla="*/ 1558 h 1796"/>
                <a:gd name="T54" fmla="*/ 1520 w 1800"/>
                <a:gd name="T55" fmla="*/ 1320 h 1796"/>
                <a:gd name="T56" fmla="*/ 1698 w 1800"/>
                <a:gd name="T57" fmla="*/ 1218 h 1796"/>
                <a:gd name="T58" fmla="*/ 1774 w 1800"/>
                <a:gd name="T59" fmla="*/ 1090 h 1796"/>
                <a:gd name="T60" fmla="*/ 1800 w 1800"/>
                <a:gd name="T61" fmla="*/ 902 h 1796"/>
                <a:gd name="T62" fmla="*/ 1744 w 1800"/>
                <a:gd name="T63" fmla="*/ 592 h 1796"/>
                <a:gd name="T64" fmla="*/ 1594 w 1800"/>
                <a:gd name="T65" fmla="*/ 328 h 1796"/>
                <a:gd name="T66" fmla="*/ 1366 w 1800"/>
                <a:gd name="T67" fmla="*/ 132 h 1796"/>
                <a:gd name="T68" fmla="*/ 1080 w 1800"/>
                <a:gd name="T69" fmla="*/ 20 h 1796"/>
                <a:gd name="T70" fmla="*/ 346 w 1800"/>
                <a:gd name="T71" fmla="*/ 1020 h 1796"/>
                <a:gd name="T72" fmla="*/ 272 w 1800"/>
                <a:gd name="T73" fmla="*/ 956 h 1796"/>
                <a:gd name="T74" fmla="*/ 316 w 1800"/>
                <a:gd name="T75" fmla="*/ 702 h 1796"/>
                <a:gd name="T76" fmla="*/ 406 w 1800"/>
                <a:gd name="T77" fmla="*/ 556 h 1796"/>
                <a:gd name="T78" fmla="*/ 508 w 1800"/>
                <a:gd name="T79" fmla="*/ 546 h 1796"/>
                <a:gd name="T80" fmla="*/ 634 w 1800"/>
                <a:gd name="T81" fmla="*/ 638 h 1796"/>
                <a:gd name="T82" fmla="*/ 762 w 1800"/>
                <a:gd name="T83" fmla="*/ 868 h 1796"/>
                <a:gd name="T84" fmla="*/ 772 w 1800"/>
                <a:gd name="T85" fmla="*/ 970 h 1796"/>
                <a:gd name="T86" fmla="*/ 700 w 1800"/>
                <a:gd name="T87" fmla="*/ 1020 h 1796"/>
                <a:gd name="T88" fmla="*/ 826 w 1800"/>
                <a:gd name="T89" fmla="*/ 1338 h 1796"/>
                <a:gd name="T90" fmla="*/ 900 w 1800"/>
                <a:gd name="T91" fmla="*/ 1000 h 1796"/>
                <a:gd name="T92" fmla="*/ 976 w 1800"/>
                <a:gd name="T93" fmla="*/ 1330 h 1796"/>
                <a:gd name="T94" fmla="*/ 896 w 1800"/>
                <a:gd name="T95" fmla="*/ 1362 h 1796"/>
                <a:gd name="T96" fmla="*/ 1050 w 1800"/>
                <a:gd name="T97" fmla="*/ 998 h 1796"/>
                <a:gd name="T98" fmla="*/ 1020 w 1800"/>
                <a:gd name="T99" fmla="*/ 918 h 1796"/>
                <a:gd name="T100" fmla="*/ 1134 w 1800"/>
                <a:gd name="T101" fmla="*/ 680 h 1796"/>
                <a:gd name="T102" fmla="*/ 1254 w 1800"/>
                <a:gd name="T103" fmla="*/ 558 h 1796"/>
                <a:gd name="T104" fmla="*/ 1372 w 1800"/>
                <a:gd name="T105" fmla="*/ 546 h 1796"/>
                <a:gd name="T106" fmla="*/ 1456 w 1800"/>
                <a:gd name="T107" fmla="*/ 638 h 1796"/>
                <a:gd name="T108" fmla="*/ 1532 w 1800"/>
                <a:gd name="T109" fmla="*/ 918 h 1796"/>
                <a:gd name="T110" fmla="*/ 1470 w 1800"/>
                <a:gd name="T111" fmla="*/ 1016 h 1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00" h="1796">
                  <a:moveTo>
                    <a:pt x="900" y="0"/>
                  </a:moveTo>
                  <a:lnTo>
                    <a:pt x="900" y="0"/>
                  </a:lnTo>
                  <a:lnTo>
                    <a:pt x="854" y="2"/>
                  </a:lnTo>
                  <a:lnTo>
                    <a:pt x="808" y="6"/>
                  </a:lnTo>
                  <a:lnTo>
                    <a:pt x="762" y="12"/>
                  </a:lnTo>
                  <a:lnTo>
                    <a:pt x="718" y="20"/>
                  </a:lnTo>
                  <a:lnTo>
                    <a:pt x="674" y="30"/>
                  </a:lnTo>
                  <a:lnTo>
                    <a:pt x="632" y="42"/>
                  </a:lnTo>
                  <a:lnTo>
                    <a:pt x="590" y="56"/>
                  </a:lnTo>
                  <a:lnTo>
                    <a:pt x="550" y="72"/>
                  </a:lnTo>
                  <a:lnTo>
                    <a:pt x="510" y="90"/>
                  </a:lnTo>
                  <a:lnTo>
                    <a:pt x="470" y="110"/>
                  </a:lnTo>
                  <a:lnTo>
                    <a:pt x="432" y="132"/>
                  </a:lnTo>
                  <a:lnTo>
                    <a:pt x="396" y="154"/>
                  </a:lnTo>
                  <a:lnTo>
                    <a:pt x="360" y="180"/>
                  </a:lnTo>
                  <a:lnTo>
                    <a:pt x="326" y="206"/>
                  </a:lnTo>
                  <a:lnTo>
                    <a:pt x="294" y="234"/>
                  </a:lnTo>
                  <a:lnTo>
                    <a:pt x="262" y="264"/>
                  </a:lnTo>
                  <a:lnTo>
                    <a:pt x="234" y="296"/>
                  </a:lnTo>
                  <a:lnTo>
                    <a:pt x="204" y="328"/>
                  </a:lnTo>
                  <a:lnTo>
                    <a:pt x="178" y="362"/>
                  </a:lnTo>
                  <a:lnTo>
                    <a:pt x="154" y="398"/>
                  </a:lnTo>
                  <a:lnTo>
                    <a:pt x="130" y="434"/>
                  </a:lnTo>
                  <a:lnTo>
                    <a:pt x="108" y="472"/>
                  </a:lnTo>
                  <a:lnTo>
                    <a:pt x="88" y="510"/>
                  </a:lnTo>
                  <a:lnTo>
                    <a:pt x="70" y="550"/>
                  </a:lnTo>
                  <a:lnTo>
                    <a:pt x="54" y="592"/>
                  </a:lnTo>
                  <a:lnTo>
                    <a:pt x="40" y="634"/>
                  </a:lnTo>
                  <a:lnTo>
                    <a:pt x="28" y="676"/>
                  </a:lnTo>
                  <a:lnTo>
                    <a:pt x="18" y="720"/>
                  </a:lnTo>
                  <a:lnTo>
                    <a:pt x="10" y="764"/>
                  </a:lnTo>
                  <a:lnTo>
                    <a:pt x="4" y="808"/>
                  </a:lnTo>
                  <a:lnTo>
                    <a:pt x="0" y="854"/>
                  </a:lnTo>
                  <a:lnTo>
                    <a:pt x="0" y="902"/>
                  </a:lnTo>
                  <a:lnTo>
                    <a:pt x="0" y="902"/>
                  </a:lnTo>
                  <a:lnTo>
                    <a:pt x="2" y="962"/>
                  </a:lnTo>
                  <a:lnTo>
                    <a:pt x="4" y="990"/>
                  </a:lnTo>
                  <a:lnTo>
                    <a:pt x="8" y="1018"/>
                  </a:lnTo>
                  <a:lnTo>
                    <a:pt x="12" y="1044"/>
                  </a:lnTo>
                  <a:lnTo>
                    <a:pt x="18" y="1068"/>
                  </a:lnTo>
                  <a:lnTo>
                    <a:pt x="26" y="1090"/>
                  </a:lnTo>
                  <a:lnTo>
                    <a:pt x="34" y="1112"/>
                  </a:lnTo>
                  <a:lnTo>
                    <a:pt x="42" y="1134"/>
                  </a:lnTo>
                  <a:lnTo>
                    <a:pt x="52" y="1152"/>
                  </a:lnTo>
                  <a:lnTo>
                    <a:pt x="62" y="1170"/>
                  </a:lnTo>
                  <a:lnTo>
                    <a:pt x="74" y="1188"/>
                  </a:lnTo>
                  <a:lnTo>
                    <a:pt x="86" y="1204"/>
                  </a:lnTo>
                  <a:lnTo>
                    <a:pt x="100" y="1218"/>
                  </a:lnTo>
                  <a:lnTo>
                    <a:pt x="114" y="1232"/>
                  </a:lnTo>
                  <a:lnTo>
                    <a:pt x="130" y="1246"/>
                  </a:lnTo>
                  <a:lnTo>
                    <a:pt x="146" y="1258"/>
                  </a:lnTo>
                  <a:lnTo>
                    <a:pt x="162" y="1270"/>
                  </a:lnTo>
                  <a:lnTo>
                    <a:pt x="198" y="1290"/>
                  </a:lnTo>
                  <a:lnTo>
                    <a:pt x="236" y="1306"/>
                  </a:lnTo>
                  <a:lnTo>
                    <a:pt x="278" y="1320"/>
                  </a:lnTo>
                  <a:lnTo>
                    <a:pt x="322" y="1330"/>
                  </a:lnTo>
                  <a:lnTo>
                    <a:pt x="370" y="1338"/>
                  </a:lnTo>
                  <a:lnTo>
                    <a:pt x="420" y="1346"/>
                  </a:lnTo>
                  <a:lnTo>
                    <a:pt x="470" y="1350"/>
                  </a:lnTo>
                  <a:lnTo>
                    <a:pt x="470" y="1542"/>
                  </a:lnTo>
                  <a:lnTo>
                    <a:pt x="470" y="1542"/>
                  </a:lnTo>
                  <a:lnTo>
                    <a:pt x="472" y="1558"/>
                  </a:lnTo>
                  <a:lnTo>
                    <a:pt x="474" y="1572"/>
                  </a:lnTo>
                  <a:lnTo>
                    <a:pt x="476" y="1588"/>
                  </a:lnTo>
                  <a:lnTo>
                    <a:pt x="480" y="1602"/>
                  </a:lnTo>
                  <a:lnTo>
                    <a:pt x="492" y="1628"/>
                  </a:lnTo>
                  <a:lnTo>
                    <a:pt x="506" y="1652"/>
                  </a:lnTo>
                  <a:lnTo>
                    <a:pt x="506" y="1652"/>
                  </a:lnTo>
                  <a:lnTo>
                    <a:pt x="500" y="1666"/>
                  </a:lnTo>
                  <a:lnTo>
                    <a:pt x="498" y="1674"/>
                  </a:lnTo>
                  <a:lnTo>
                    <a:pt x="496" y="1684"/>
                  </a:lnTo>
                  <a:lnTo>
                    <a:pt x="496" y="1736"/>
                  </a:lnTo>
                  <a:lnTo>
                    <a:pt x="496" y="1736"/>
                  </a:lnTo>
                  <a:lnTo>
                    <a:pt x="498" y="1748"/>
                  </a:lnTo>
                  <a:lnTo>
                    <a:pt x="502" y="1760"/>
                  </a:lnTo>
                  <a:lnTo>
                    <a:pt x="508" y="1770"/>
                  </a:lnTo>
                  <a:lnTo>
                    <a:pt x="514" y="1778"/>
                  </a:lnTo>
                  <a:lnTo>
                    <a:pt x="524" y="1786"/>
                  </a:lnTo>
                  <a:lnTo>
                    <a:pt x="534" y="1792"/>
                  </a:lnTo>
                  <a:lnTo>
                    <a:pt x="544" y="1794"/>
                  </a:lnTo>
                  <a:lnTo>
                    <a:pt x="556" y="1796"/>
                  </a:lnTo>
                  <a:lnTo>
                    <a:pt x="578" y="1796"/>
                  </a:lnTo>
                  <a:lnTo>
                    <a:pt x="578" y="1796"/>
                  </a:lnTo>
                  <a:lnTo>
                    <a:pt x="590" y="1794"/>
                  </a:lnTo>
                  <a:lnTo>
                    <a:pt x="600" y="1792"/>
                  </a:lnTo>
                  <a:lnTo>
                    <a:pt x="610" y="1786"/>
                  </a:lnTo>
                  <a:lnTo>
                    <a:pt x="620" y="1778"/>
                  </a:lnTo>
                  <a:lnTo>
                    <a:pt x="626" y="1770"/>
                  </a:lnTo>
                  <a:lnTo>
                    <a:pt x="632" y="1760"/>
                  </a:lnTo>
                  <a:lnTo>
                    <a:pt x="636" y="1748"/>
                  </a:lnTo>
                  <a:lnTo>
                    <a:pt x="636" y="1736"/>
                  </a:lnTo>
                  <a:lnTo>
                    <a:pt x="636" y="1710"/>
                  </a:lnTo>
                  <a:lnTo>
                    <a:pt x="664" y="1710"/>
                  </a:lnTo>
                  <a:lnTo>
                    <a:pt x="664" y="1736"/>
                  </a:lnTo>
                  <a:lnTo>
                    <a:pt x="664" y="1736"/>
                  </a:lnTo>
                  <a:lnTo>
                    <a:pt x="664" y="1748"/>
                  </a:lnTo>
                  <a:lnTo>
                    <a:pt x="668" y="1760"/>
                  </a:lnTo>
                  <a:lnTo>
                    <a:pt x="674" y="1770"/>
                  </a:lnTo>
                  <a:lnTo>
                    <a:pt x="680" y="1778"/>
                  </a:lnTo>
                  <a:lnTo>
                    <a:pt x="690" y="1786"/>
                  </a:lnTo>
                  <a:lnTo>
                    <a:pt x="700" y="1792"/>
                  </a:lnTo>
                  <a:lnTo>
                    <a:pt x="710" y="1794"/>
                  </a:lnTo>
                  <a:lnTo>
                    <a:pt x="722" y="1796"/>
                  </a:lnTo>
                  <a:lnTo>
                    <a:pt x="744" y="1796"/>
                  </a:lnTo>
                  <a:lnTo>
                    <a:pt x="744" y="1796"/>
                  </a:lnTo>
                  <a:lnTo>
                    <a:pt x="756" y="1794"/>
                  </a:lnTo>
                  <a:lnTo>
                    <a:pt x="766" y="1792"/>
                  </a:lnTo>
                  <a:lnTo>
                    <a:pt x="776" y="1786"/>
                  </a:lnTo>
                  <a:lnTo>
                    <a:pt x="786" y="1778"/>
                  </a:lnTo>
                  <a:lnTo>
                    <a:pt x="792" y="1770"/>
                  </a:lnTo>
                  <a:lnTo>
                    <a:pt x="798" y="1760"/>
                  </a:lnTo>
                  <a:lnTo>
                    <a:pt x="802" y="1748"/>
                  </a:lnTo>
                  <a:lnTo>
                    <a:pt x="802" y="1736"/>
                  </a:lnTo>
                  <a:lnTo>
                    <a:pt x="802" y="1710"/>
                  </a:lnTo>
                  <a:lnTo>
                    <a:pt x="830" y="1710"/>
                  </a:lnTo>
                  <a:lnTo>
                    <a:pt x="830" y="1736"/>
                  </a:lnTo>
                  <a:lnTo>
                    <a:pt x="830" y="1736"/>
                  </a:lnTo>
                  <a:lnTo>
                    <a:pt x="830" y="1748"/>
                  </a:lnTo>
                  <a:lnTo>
                    <a:pt x="834" y="1760"/>
                  </a:lnTo>
                  <a:lnTo>
                    <a:pt x="840" y="1770"/>
                  </a:lnTo>
                  <a:lnTo>
                    <a:pt x="848" y="1778"/>
                  </a:lnTo>
                  <a:lnTo>
                    <a:pt x="856" y="1786"/>
                  </a:lnTo>
                  <a:lnTo>
                    <a:pt x="866" y="1792"/>
                  </a:lnTo>
                  <a:lnTo>
                    <a:pt x="878" y="1794"/>
                  </a:lnTo>
                  <a:lnTo>
                    <a:pt x="890" y="1796"/>
                  </a:lnTo>
                  <a:lnTo>
                    <a:pt x="910" y="1796"/>
                  </a:lnTo>
                  <a:lnTo>
                    <a:pt x="910" y="1796"/>
                  </a:lnTo>
                  <a:lnTo>
                    <a:pt x="922" y="1794"/>
                  </a:lnTo>
                  <a:lnTo>
                    <a:pt x="932" y="1792"/>
                  </a:lnTo>
                  <a:lnTo>
                    <a:pt x="944" y="1786"/>
                  </a:lnTo>
                  <a:lnTo>
                    <a:pt x="952" y="1778"/>
                  </a:lnTo>
                  <a:lnTo>
                    <a:pt x="960" y="1770"/>
                  </a:lnTo>
                  <a:lnTo>
                    <a:pt x="964" y="1760"/>
                  </a:lnTo>
                  <a:lnTo>
                    <a:pt x="968" y="1748"/>
                  </a:lnTo>
                  <a:lnTo>
                    <a:pt x="970" y="1736"/>
                  </a:lnTo>
                  <a:lnTo>
                    <a:pt x="970" y="1710"/>
                  </a:lnTo>
                  <a:lnTo>
                    <a:pt x="996" y="1710"/>
                  </a:lnTo>
                  <a:lnTo>
                    <a:pt x="996" y="1736"/>
                  </a:lnTo>
                  <a:lnTo>
                    <a:pt x="996" y="1736"/>
                  </a:lnTo>
                  <a:lnTo>
                    <a:pt x="998" y="1748"/>
                  </a:lnTo>
                  <a:lnTo>
                    <a:pt x="1000" y="1760"/>
                  </a:lnTo>
                  <a:lnTo>
                    <a:pt x="1006" y="1770"/>
                  </a:lnTo>
                  <a:lnTo>
                    <a:pt x="1014" y="1778"/>
                  </a:lnTo>
                  <a:lnTo>
                    <a:pt x="1022" y="1786"/>
                  </a:lnTo>
                  <a:lnTo>
                    <a:pt x="1032" y="1792"/>
                  </a:lnTo>
                  <a:lnTo>
                    <a:pt x="1044" y="1794"/>
                  </a:lnTo>
                  <a:lnTo>
                    <a:pt x="1056" y="1796"/>
                  </a:lnTo>
                  <a:lnTo>
                    <a:pt x="1076" y="1796"/>
                  </a:lnTo>
                  <a:lnTo>
                    <a:pt x="1076" y="1796"/>
                  </a:lnTo>
                  <a:lnTo>
                    <a:pt x="1088" y="1794"/>
                  </a:lnTo>
                  <a:lnTo>
                    <a:pt x="1100" y="1792"/>
                  </a:lnTo>
                  <a:lnTo>
                    <a:pt x="1110" y="1786"/>
                  </a:lnTo>
                  <a:lnTo>
                    <a:pt x="1118" y="1778"/>
                  </a:lnTo>
                  <a:lnTo>
                    <a:pt x="1126" y="1770"/>
                  </a:lnTo>
                  <a:lnTo>
                    <a:pt x="1130" y="1760"/>
                  </a:lnTo>
                  <a:lnTo>
                    <a:pt x="1134" y="1748"/>
                  </a:lnTo>
                  <a:lnTo>
                    <a:pt x="1136" y="1736"/>
                  </a:lnTo>
                  <a:lnTo>
                    <a:pt x="1136" y="1710"/>
                  </a:lnTo>
                  <a:lnTo>
                    <a:pt x="1162" y="1710"/>
                  </a:lnTo>
                  <a:lnTo>
                    <a:pt x="1162" y="1736"/>
                  </a:lnTo>
                  <a:lnTo>
                    <a:pt x="1162" y="1736"/>
                  </a:lnTo>
                  <a:lnTo>
                    <a:pt x="1164" y="1748"/>
                  </a:lnTo>
                  <a:lnTo>
                    <a:pt x="1166" y="1760"/>
                  </a:lnTo>
                  <a:lnTo>
                    <a:pt x="1172" y="1770"/>
                  </a:lnTo>
                  <a:lnTo>
                    <a:pt x="1180" y="1778"/>
                  </a:lnTo>
                  <a:lnTo>
                    <a:pt x="1188" y="1786"/>
                  </a:lnTo>
                  <a:lnTo>
                    <a:pt x="1198" y="1792"/>
                  </a:lnTo>
                  <a:lnTo>
                    <a:pt x="1210" y="1794"/>
                  </a:lnTo>
                  <a:lnTo>
                    <a:pt x="1222" y="1796"/>
                  </a:lnTo>
                  <a:lnTo>
                    <a:pt x="1242" y="1796"/>
                  </a:lnTo>
                  <a:lnTo>
                    <a:pt x="1242" y="1796"/>
                  </a:lnTo>
                  <a:lnTo>
                    <a:pt x="1254" y="1794"/>
                  </a:lnTo>
                  <a:lnTo>
                    <a:pt x="1266" y="1792"/>
                  </a:lnTo>
                  <a:lnTo>
                    <a:pt x="1276" y="1786"/>
                  </a:lnTo>
                  <a:lnTo>
                    <a:pt x="1284" y="1778"/>
                  </a:lnTo>
                  <a:lnTo>
                    <a:pt x="1292" y="1770"/>
                  </a:lnTo>
                  <a:lnTo>
                    <a:pt x="1298" y="1760"/>
                  </a:lnTo>
                  <a:lnTo>
                    <a:pt x="1300" y="1748"/>
                  </a:lnTo>
                  <a:lnTo>
                    <a:pt x="1302" y="1736"/>
                  </a:lnTo>
                  <a:lnTo>
                    <a:pt x="1302" y="1684"/>
                  </a:lnTo>
                  <a:lnTo>
                    <a:pt x="1302" y="1684"/>
                  </a:lnTo>
                  <a:lnTo>
                    <a:pt x="1302" y="1674"/>
                  </a:lnTo>
                  <a:lnTo>
                    <a:pt x="1300" y="1666"/>
                  </a:lnTo>
                  <a:lnTo>
                    <a:pt x="1292" y="1652"/>
                  </a:lnTo>
                  <a:lnTo>
                    <a:pt x="1292" y="1652"/>
                  </a:lnTo>
                  <a:lnTo>
                    <a:pt x="1308" y="1628"/>
                  </a:lnTo>
                  <a:lnTo>
                    <a:pt x="1318" y="1602"/>
                  </a:lnTo>
                  <a:lnTo>
                    <a:pt x="1326" y="1572"/>
                  </a:lnTo>
                  <a:lnTo>
                    <a:pt x="1328" y="1558"/>
                  </a:lnTo>
                  <a:lnTo>
                    <a:pt x="1328" y="1542"/>
                  </a:lnTo>
                  <a:lnTo>
                    <a:pt x="1328" y="1350"/>
                  </a:lnTo>
                  <a:lnTo>
                    <a:pt x="1328" y="1350"/>
                  </a:lnTo>
                  <a:lnTo>
                    <a:pt x="1380" y="1346"/>
                  </a:lnTo>
                  <a:lnTo>
                    <a:pt x="1430" y="1338"/>
                  </a:lnTo>
                  <a:lnTo>
                    <a:pt x="1476" y="1330"/>
                  </a:lnTo>
                  <a:lnTo>
                    <a:pt x="1520" y="1320"/>
                  </a:lnTo>
                  <a:lnTo>
                    <a:pt x="1562" y="1306"/>
                  </a:lnTo>
                  <a:lnTo>
                    <a:pt x="1600" y="1290"/>
                  </a:lnTo>
                  <a:lnTo>
                    <a:pt x="1636" y="1270"/>
                  </a:lnTo>
                  <a:lnTo>
                    <a:pt x="1654" y="1258"/>
                  </a:lnTo>
                  <a:lnTo>
                    <a:pt x="1670" y="1246"/>
                  </a:lnTo>
                  <a:lnTo>
                    <a:pt x="1684" y="1232"/>
                  </a:lnTo>
                  <a:lnTo>
                    <a:pt x="1698" y="1218"/>
                  </a:lnTo>
                  <a:lnTo>
                    <a:pt x="1712" y="1204"/>
                  </a:lnTo>
                  <a:lnTo>
                    <a:pt x="1724" y="1188"/>
                  </a:lnTo>
                  <a:lnTo>
                    <a:pt x="1736" y="1170"/>
                  </a:lnTo>
                  <a:lnTo>
                    <a:pt x="1746" y="1152"/>
                  </a:lnTo>
                  <a:lnTo>
                    <a:pt x="1756" y="1134"/>
                  </a:lnTo>
                  <a:lnTo>
                    <a:pt x="1766" y="1112"/>
                  </a:lnTo>
                  <a:lnTo>
                    <a:pt x="1774" y="1090"/>
                  </a:lnTo>
                  <a:lnTo>
                    <a:pt x="1780" y="1068"/>
                  </a:lnTo>
                  <a:lnTo>
                    <a:pt x="1786" y="1044"/>
                  </a:lnTo>
                  <a:lnTo>
                    <a:pt x="1790" y="1018"/>
                  </a:lnTo>
                  <a:lnTo>
                    <a:pt x="1794" y="990"/>
                  </a:lnTo>
                  <a:lnTo>
                    <a:pt x="1798" y="962"/>
                  </a:lnTo>
                  <a:lnTo>
                    <a:pt x="1800" y="902"/>
                  </a:lnTo>
                  <a:lnTo>
                    <a:pt x="1800" y="902"/>
                  </a:lnTo>
                  <a:lnTo>
                    <a:pt x="1798" y="854"/>
                  </a:lnTo>
                  <a:lnTo>
                    <a:pt x="1794" y="808"/>
                  </a:lnTo>
                  <a:lnTo>
                    <a:pt x="1790" y="764"/>
                  </a:lnTo>
                  <a:lnTo>
                    <a:pt x="1782" y="720"/>
                  </a:lnTo>
                  <a:lnTo>
                    <a:pt x="1772" y="676"/>
                  </a:lnTo>
                  <a:lnTo>
                    <a:pt x="1760" y="634"/>
                  </a:lnTo>
                  <a:lnTo>
                    <a:pt x="1744" y="592"/>
                  </a:lnTo>
                  <a:lnTo>
                    <a:pt x="1728" y="550"/>
                  </a:lnTo>
                  <a:lnTo>
                    <a:pt x="1710" y="510"/>
                  </a:lnTo>
                  <a:lnTo>
                    <a:pt x="1690" y="472"/>
                  </a:lnTo>
                  <a:lnTo>
                    <a:pt x="1670" y="434"/>
                  </a:lnTo>
                  <a:lnTo>
                    <a:pt x="1646" y="398"/>
                  </a:lnTo>
                  <a:lnTo>
                    <a:pt x="1620" y="362"/>
                  </a:lnTo>
                  <a:lnTo>
                    <a:pt x="1594" y="328"/>
                  </a:lnTo>
                  <a:lnTo>
                    <a:pt x="1566" y="296"/>
                  </a:lnTo>
                  <a:lnTo>
                    <a:pt x="1536" y="264"/>
                  </a:lnTo>
                  <a:lnTo>
                    <a:pt x="1504" y="234"/>
                  </a:lnTo>
                  <a:lnTo>
                    <a:pt x="1472" y="206"/>
                  </a:lnTo>
                  <a:lnTo>
                    <a:pt x="1438" y="180"/>
                  </a:lnTo>
                  <a:lnTo>
                    <a:pt x="1402" y="154"/>
                  </a:lnTo>
                  <a:lnTo>
                    <a:pt x="1366" y="132"/>
                  </a:lnTo>
                  <a:lnTo>
                    <a:pt x="1328" y="110"/>
                  </a:lnTo>
                  <a:lnTo>
                    <a:pt x="1290" y="90"/>
                  </a:lnTo>
                  <a:lnTo>
                    <a:pt x="1250" y="72"/>
                  </a:lnTo>
                  <a:lnTo>
                    <a:pt x="1208" y="56"/>
                  </a:lnTo>
                  <a:lnTo>
                    <a:pt x="1168" y="42"/>
                  </a:lnTo>
                  <a:lnTo>
                    <a:pt x="1124" y="30"/>
                  </a:lnTo>
                  <a:lnTo>
                    <a:pt x="1080" y="20"/>
                  </a:lnTo>
                  <a:lnTo>
                    <a:pt x="1036" y="12"/>
                  </a:lnTo>
                  <a:lnTo>
                    <a:pt x="992" y="6"/>
                  </a:lnTo>
                  <a:lnTo>
                    <a:pt x="946" y="2"/>
                  </a:lnTo>
                  <a:lnTo>
                    <a:pt x="900" y="0"/>
                  </a:lnTo>
                  <a:lnTo>
                    <a:pt x="900" y="0"/>
                  </a:lnTo>
                  <a:close/>
                  <a:moveTo>
                    <a:pt x="700" y="1020"/>
                  </a:moveTo>
                  <a:lnTo>
                    <a:pt x="346" y="1020"/>
                  </a:lnTo>
                  <a:lnTo>
                    <a:pt x="346" y="1020"/>
                  </a:lnTo>
                  <a:lnTo>
                    <a:pt x="330" y="1016"/>
                  </a:lnTo>
                  <a:lnTo>
                    <a:pt x="314" y="1012"/>
                  </a:lnTo>
                  <a:lnTo>
                    <a:pt x="300" y="1002"/>
                  </a:lnTo>
                  <a:lnTo>
                    <a:pt x="290" y="990"/>
                  </a:lnTo>
                  <a:lnTo>
                    <a:pt x="280" y="974"/>
                  </a:lnTo>
                  <a:lnTo>
                    <a:pt x="272" y="956"/>
                  </a:lnTo>
                  <a:lnTo>
                    <a:pt x="268" y="938"/>
                  </a:lnTo>
                  <a:lnTo>
                    <a:pt x="266" y="918"/>
                  </a:lnTo>
                  <a:lnTo>
                    <a:pt x="266" y="918"/>
                  </a:lnTo>
                  <a:lnTo>
                    <a:pt x="276" y="862"/>
                  </a:lnTo>
                  <a:lnTo>
                    <a:pt x="288" y="804"/>
                  </a:lnTo>
                  <a:lnTo>
                    <a:pt x="306" y="736"/>
                  </a:lnTo>
                  <a:lnTo>
                    <a:pt x="316" y="702"/>
                  </a:lnTo>
                  <a:lnTo>
                    <a:pt x="328" y="668"/>
                  </a:lnTo>
                  <a:lnTo>
                    <a:pt x="344" y="638"/>
                  </a:lnTo>
                  <a:lnTo>
                    <a:pt x="358" y="608"/>
                  </a:lnTo>
                  <a:lnTo>
                    <a:pt x="376" y="584"/>
                  </a:lnTo>
                  <a:lnTo>
                    <a:pt x="386" y="574"/>
                  </a:lnTo>
                  <a:lnTo>
                    <a:pt x="396" y="564"/>
                  </a:lnTo>
                  <a:lnTo>
                    <a:pt x="406" y="556"/>
                  </a:lnTo>
                  <a:lnTo>
                    <a:pt x="416" y="550"/>
                  </a:lnTo>
                  <a:lnTo>
                    <a:pt x="426" y="546"/>
                  </a:lnTo>
                  <a:lnTo>
                    <a:pt x="438" y="544"/>
                  </a:lnTo>
                  <a:lnTo>
                    <a:pt x="438" y="544"/>
                  </a:lnTo>
                  <a:lnTo>
                    <a:pt x="464" y="542"/>
                  </a:lnTo>
                  <a:lnTo>
                    <a:pt x="486" y="542"/>
                  </a:lnTo>
                  <a:lnTo>
                    <a:pt x="508" y="546"/>
                  </a:lnTo>
                  <a:lnTo>
                    <a:pt x="528" y="552"/>
                  </a:lnTo>
                  <a:lnTo>
                    <a:pt x="546" y="558"/>
                  </a:lnTo>
                  <a:lnTo>
                    <a:pt x="562" y="568"/>
                  </a:lnTo>
                  <a:lnTo>
                    <a:pt x="576" y="578"/>
                  </a:lnTo>
                  <a:lnTo>
                    <a:pt x="590" y="588"/>
                  </a:lnTo>
                  <a:lnTo>
                    <a:pt x="614" y="612"/>
                  </a:lnTo>
                  <a:lnTo>
                    <a:pt x="634" y="638"/>
                  </a:lnTo>
                  <a:lnTo>
                    <a:pt x="664" y="680"/>
                  </a:lnTo>
                  <a:lnTo>
                    <a:pt x="664" y="680"/>
                  </a:lnTo>
                  <a:lnTo>
                    <a:pt x="678" y="702"/>
                  </a:lnTo>
                  <a:lnTo>
                    <a:pt x="696" y="730"/>
                  </a:lnTo>
                  <a:lnTo>
                    <a:pt x="714" y="762"/>
                  </a:lnTo>
                  <a:lnTo>
                    <a:pt x="730" y="798"/>
                  </a:lnTo>
                  <a:lnTo>
                    <a:pt x="762" y="868"/>
                  </a:lnTo>
                  <a:lnTo>
                    <a:pt x="772" y="896"/>
                  </a:lnTo>
                  <a:lnTo>
                    <a:pt x="780" y="918"/>
                  </a:lnTo>
                  <a:lnTo>
                    <a:pt x="780" y="918"/>
                  </a:lnTo>
                  <a:lnTo>
                    <a:pt x="782" y="926"/>
                  </a:lnTo>
                  <a:lnTo>
                    <a:pt x="782" y="934"/>
                  </a:lnTo>
                  <a:lnTo>
                    <a:pt x="778" y="952"/>
                  </a:lnTo>
                  <a:lnTo>
                    <a:pt x="772" y="970"/>
                  </a:lnTo>
                  <a:lnTo>
                    <a:pt x="762" y="986"/>
                  </a:lnTo>
                  <a:lnTo>
                    <a:pt x="748" y="998"/>
                  </a:lnTo>
                  <a:lnTo>
                    <a:pt x="734" y="1010"/>
                  </a:lnTo>
                  <a:lnTo>
                    <a:pt x="718" y="1016"/>
                  </a:lnTo>
                  <a:lnTo>
                    <a:pt x="708" y="1018"/>
                  </a:lnTo>
                  <a:lnTo>
                    <a:pt x="700" y="1020"/>
                  </a:lnTo>
                  <a:lnTo>
                    <a:pt x="700" y="1020"/>
                  </a:lnTo>
                  <a:close/>
                  <a:moveTo>
                    <a:pt x="896" y="1362"/>
                  </a:moveTo>
                  <a:lnTo>
                    <a:pt x="896" y="1362"/>
                  </a:lnTo>
                  <a:lnTo>
                    <a:pt x="878" y="1360"/>
                  </a:lnTo>
                  <a:lnTo>
                    <a:pt x="862" y="1358"/>
                  </a:lnTo>
                  <a:lnTo>
                    <a:pt x="848" y="1352"/>
                  </a:lnTo>
                  <a:lnTo>
                    <a:pt x="836" y="1346"/>
                  </a:lnTo>
                  <a:lnTo>
                    <a:pt x="826" y="1338"/>
                  </a:lnTo>
                  <a:lnTo>
                    <a:pt x="816" y="1330"/>
                  </a:lnTo>
                  <a:lnTo>
                    <a:pt x="808" y="1320"/>
                  </a:lnTo>
                  <a:lnTo>
                    <a:pt x="802" y="1312"/>
                  </a:lnTo>
                  <a:lnTo>
                    <a:pt x="794" y="1294"/>
                  </a:lnTo>
                  <a:lnTo>
                    <a:pt x="788" y="1278"/>
                  </a:lnTo>
                  <a:lnTo>
                    <a:pt x="784" y="1262"/>
                  </a:lnTo>
                  <a:lnTo>
                    <a:pt x="900" y="1000"/>
                  </a:lnTo>
                  <a:lnTo>
                    <a:pt x="1014" y="1262"/>
                  </a:lnTo>
                  <a:lnTo>
                    <a:pt x="1014" y="1262"/>
                  </a:lnTo>
                  <a:lnTo>
                    <a:pt x="1010" y="1278"/>
                  </a:lnTo>
                  <a:lnTo>
                    <a:pt x="1004" y="1294"/>
                  </a:lnTo>
                  <a:lnTo>
                    <a:pt x="992" y="1312"/>
                  </a:lnTo>
                  <a:lnTo>
                    <a:pt x="984" y="1320"/>
                  </a:lnTo>
                  <a:lnTo>
                    <a:pt x="976" y="1330"/>
                  </a:lnTo>
                  <a:lnTo>
                    <a:pt x="966" y="1338"/>
                  </a:lnTo>
                  <a:lnTo>
                    <a:pt x="956" y="1346"/>
                  </a:lnTo>
                  <a:lnTo>
                    <a:pt x="944" y="1352"/>
                  </a:lnTo>
                  <a:lnTo>
                    <a:pt x="928" y="1358"/>
                  </a:lnTo>
                  <a:lnTo>
                    <a:pt x="912" y="1360"/>
                  </a:lnTo>
                  <a:lnTo>
                    <a:pt x="896" y="1362"/>
                  </a:lnTo>
                  <a:lnTo>
                    <a:pt x="896" y="1362"/>
                  </a:lnTo>
                  <a:close/>
                  <a:moveTo>
                    <a:pt x="1454" y="1020"/>
                  </a:moveTo>
                  <a:lnTo>
                    <a:pt x="1098" y="1020"/>
                  </a:lnTo>
                  <a:lnTo>
                    <a:pt x="1098" y="1020"/>
                  </a:lnTo>
                  <a:lnTo>
                    <a:pt x="1090" y="1018"/>
                  </a:lnTo>
                  <a:lnTo>
                    <a:pt x="1082" y="1016"/>
                  </a:lnTo>
                  <a:lnTo>
                    <a:pt x="1066" y="1010"/>
                  </a:lnTo>
                  <a:lnTo>
                    <a:pt x="1050" y="998"/>
                  </a:lnTo>
                  <a:lnTo>
                    <a:pt x="1038" y="986"/>
                  </a:lnTo>
                  <a:lnTo>
                    <a:pt x="1028" y="970"/>
                  </a:lnTo>
                  <a:lnTo>
                    <a:pt x="1020" y="952"/>
                  </a:lnTo>
                  <a:lnTo>
                    <a:pt x="1018" y="934"/>
                  </a:lnTo>
                  <a:lnTo>
                    <a:pt x="1018" y="926"/>
                  </a:lnTo>
                  <a:lnTo>
                    <a:pt x="1020" y="918"/>
                  </a:lnTo>
                  <a:lnTo>
                    <a:pt x="1020" y="918"/>
                  </a:lnTo>
                  <a:lnTo>
                    <a:pt x="1026" y="896"/>
                  </a:lnTo>
                  <a:lnTo>
                    <a:pt x="1038" y="868"/>
                  </a:lnTo>
                  <a:lnTo>
                    <a:pt x="1068" y="798"/>
                  </a:lnTo>
                  <a:lnTo>
                    <a:pt x="1086" y="762"/>
                  </a:lnTo>
                  <a:lnTo>
                    <a:pt x="1104" y="730"/>
                  </a:lnTo>
                  <a:lnTo>
                    <a:pt x="1120" y="702"/>
                  </a:lnTo>
                  <a:lnTo>
                    <a:pt x="1134" y="680"/>
                  </a:lnTo>
                  <a:lnTo>
                    <a:pt x="1134" y="680"/>
                  </a:lnTo>
                  <a:lnTo>
                    <a:pt x="1166" y="638"/>
                  </a:lnTo>
                  <a:lnTo>
                    <a:pt x="1186" y="612"/>
                  </a:lnTo>
                  <a:lnTo>
                    <a:pt x="1208" y="588"/>
                  </a:lnTo>
                  <a:lnTo>
                    <a:pt x="1222" y="578"/>
                  </a:lnTo>
                  <a:lnTo>
                    <a:pt x="1238" y="568"/>
                  </a:lnTo>
                  <a:lnTo>
                    <a:pt x="1254" y="558"/>
                  </a:lnTo>
                  <a:lnTo>
                    <a:pt x="1272" y="552"/>
                  </a:lnTo>
                  <a:lnTo>
                    <a:pt x="1290" y="546"/>
                  </a:lnTo>
                  <a:lnTo>
                    <a:pt x="1312" y="542"/>
                  </a:lnTo>
                  <a:lnTo>
                    <a:pt x="1336" y="542"/>
                  </a:lnTo>
                  <a:lnTo>
                    <a:pt x="1360" y="544"/>
                  </a:lnTo>
                  <a:lnTo>
                    <a:pt x="1360" y="544"/>
                  </a:lnTo>
                  <a:lnTo>
                    <a:pt x="1372" y="546"/>
                  </a:lnTo>
                  <a:lnTo>
                    <a:pt x="1384" y="550"/>
                  </a:lnTo>
                  <a:lnTo>
                    <a:pt x="1394" y="556"/>
                  </a:lnTo>
                  <a:lnTo>
                    <a:pt x="1404" y="564"/>
                  </a:lnTo>
                  <a:lnTo>
                    <a:pt x="1414" y="574"/>
                  </a:lnTo>
                  <a:lnTo>
                    <a:pt x="1422" y="584"/>
                  </a:lnTo>
                  <a:lnTo>
                    <a:pt x="1440" y="608"/>
                  </a:lnTo>
                  <a:lnTo>
                    <a:pt x="1456" y="638"/>
                  </a:lnTo>
                  <a:lnTo>
                    <a:pt x="1470" y="668"/>
                  </a:lnTo>
                  <a:lnTo>
                    <a:pt x="1482" y="702"/>
                  </a:lnTo>
                  <a:lnTo>
                    <a:pt x="1494" y="736"/>
                  </a:lnTo>
                  <a:lnTo>
                    <a:pt x="1512" y="804"/>
                  </a:lnTo>
                  <a:lnTo>
                    <a:pt x="1524" y="862"/>
                  </a:lnTo>
                  <a:lnTo>
                    <a:pt x="1532" y="918"/>
                  </a:lnTo>
                  <a:lnTo>
                    <a:pt x="1532" y="918"/>
                  </a:lnTo>
                  <a:lnTo>
                    <a:pt x="1532" y="938"/>
                  </a:lnTo>
                  <a:lnTo>
                    <a:pt x="1526" y="956"/>
                  </a:lnTo>
                  <a:lnTo>
                    <a:pt x="1520" y="974"/>
                  </a:lnTo>
                  <a:lnTo>
                    <a:pt x="1510" y="990"/>
                  </a:lnTo>
                  <a:lnTo>
                    <a:pt x="1498" y="1002"/>
                  </a:lnTo>
                  <a:lnTo>
                    <a:pt x="1484" y="1012"/>
                  </a:lnTo>
                  <a:lnTo>
                    <a:pt x="1470" y="1016"/>
                  </a:lnTo>
                  <a:lnTo>
                    <a:pt x="1454" y="1020"/>
                  </a:lnTo>
                  <a:lnTo>
                    <a:pt x="1454" y="10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42" name="Freeform 39"/>
            <p:cNvSpPr>
              <a:spLocks/>
            </p:cNvSpPr>
            <p:nvPr/>
          </p:nvSpPr>
          <p:spPr bwMode="auto">
            <a:xfrm>
              <a:off x="7808913" y="962025"/>
              <a:ext cx="514350" cy="514350"/>
            </a:xfrm>
            <a:custGeom>
              <a:avLst/>
              <a:gdLst>
                <a:gd name="T0" fmla="*/ 324 w 324"/>
                <a:gd name="T1" fmla="*/ 162 h 324"/>
                <a:gd name="T2" fmla="*/ 322 w 324"/>
                <a:gd name="T3" fmla="*/ 194 h 324"/>
                <a:gd name="T4" fmla="*/ 312 w 324"/>
                <a:gd name="T5" fmla="*/ 224 h 324"/>
                <a:gd name="T6" fmla="*/ 296 w 324"/>
                <a:gd name="T7" fmla="*/ 252 h 324"/>
                <a:gd name="T8" fmla="*/ 276 w 324"/>
                <a:gd name="T9" fmla="*/ 276 h 324"/>
                <a:gd name="T10" fmla="*/ 252 w 324"/>
                <a:gd name="T11" fmla="*/ 296 h 324"/>
                <a:gd name="T12" fmla="*/ 226 w 324"/>
                <a:gd name="T13" fmla="*/ 312 h 324"/>
                <a:gd name="T14" fmla="*/ 194 w 324"/>
                <a:gd name="T15" fmla="*/ 320 h 324"/>
                <a:gd name="T16" fmla="*/ 162 w 324"/>
                <a:gd name="T17" fmla="*/ 324 h 324"/>
                <a:gd name="T18" fmla="*/ 146 w 324"/>
                <a:gd name="T19" fmla="*/ 324 h 324"/>
                <a:gd name="T20" fmla="*/ 114 w 324"/>
                <a:gd name="T21" fmla="*/ 316 h 324"/>
                <a:gd name="T22" fmla="*/ 84 w 324"/>
                <a:gd name="T23" fmla="*/ 304 h 324"/>
                <a:gd name="T24" fmla="*/ 58 w 324"/>
                <a:gd name="T25" fmla="*/ 286 h 324"/>
                <a:gd name="T26" fmla="*/ 36 w 324"/>
                <a:gd name="T27" fmla="*/ 264 h 324"/>
                <a:gd name="T28" fmla="*/ 20 w 324"/>
                <a:gd name="T29" fmla="*/ 238 h 324"/>
                <a:gd name="T30" fmla="*/ 6 w 324"/>
                <a:gd name="T31" fmla="*/ 210 h 324"/>
                <a:gd name="T32" fmla="*/ 0 w 324"/>
                <a:gd name="T33" fmla="*/ 178 h 324"/>
                <a:gd name="T34" fmla="*/ 0 w 324"/>
                <a:gd name="T35" fmla="*/ 162 h 324"/>
                <a:gd name="T36" fmla="*/ 2 w 324"/>
                <a:gd name="T37" fmla="*/ 128 h 324"/>
                <a:gd name="T38" fmla="*/ 12 w 324"/>
                <a:gd name="T39" fmla="*/ 98 h 324"/>
                <a:gd name="T40" fmla="*/ 28 w 324"/>
                <a:gd name="T41" fmla="*/ 70 h 324"/>
                <a:gd name="T42" fmla="*/ 48 w 324"/>
                <a:gd name="T43" fmla="*/ 46 h 324"/>
                <a:gd name="T44" fmla="*/ 72 w 324"/>
                <a:gd name="T45" fmla="*/ 26 h 324"/>
                <a:gd name="T46" fmla="*/ 98 w 324"/>
                <a:gd name="T47" fmla="*/ 12 h 324"/>
                <a:gd name="T48" fmla="*/ 130 w 324"/>
                <a:gd name="T49" fmla="*/ 2 h 324"/>
                <a:gd name="T50" fmla="*/ 162 w 324"/>
                <a:gd name="T51" fmla="*/ 0 h 324"/>
                <a:gd name="T52" fmla="*/ 178 w 324"/>
                <a:gd name="T53" fmla="*/ 0 h 324"/>
                <a:gd name="T54" fmla="*/ 210 w 324"/>
                <a:gd name="T55" fmla="*/ 6 h 324"/>
                <a:gd name="T56" fmla="*/ 240 w 324"/>
                <a:gd name="T57" fmla="*/ 18 h 324"/>
                <a:gd name="T58" fmla="*/ 266 w 324"/>
                <a:gd name="T59" fmla="*/ 36 h 324"/>
                <a:gd name="T60" fmla="*/ 288 w 324"/>
                <a:gd name="T61" fmla="*/ 58 h 324"/>
                <a:gd name="T62" fmla="*/ 304 w 324"/>
                <a:gd name="T63" fmla="*/ 84 h 324"/>
                <a:gd name="T64" fmla="*/ 318 w 324"/>
                <a:gd name="T65" fmla="*/ 114 h 324"/>
                <a:gd name="T66" fmla="*/ 324 w 324"/>
                <a:gd name="T67" fmla="*/ 144 h 324"/>
                <a:gd name="T68" fmla="*/ 324 w 324"/>
                <a:gd name="T69" fmla="*/ 16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4">
                  <a:moveTo>
                    <a:pt x="324" y="162"/>
                  </a:moveTo>
                  <a:lnTo>
                    <a:pt x="324" y="162"/>
                  </a:lnTo>
                  <a:lnTo>
                    <a:pt x="324" y="178"/>
                  </a:lnTo>
                  <a:lnTo>
                    <a:pt x="322" y="194"/>
                  </a:lnTo>
                  <a:lnTo>
                    <a:pt x="318" y="210"/>
                  </a:lnTo>
                  <a:lnTo>
                    <a:pt x="312" y="224"/>
                  </a:lnTo>
                  <a:lnTo>
                    <a:pt x="304" y="238"/>
                  </a:lnTo>
                  <a:lnTo>
                    <a:pt x="296" y="252"/>
                  </a:lnTo>
                  <a:lnTo>
                    <a:pt x="288" y="264"/>
                  </a:lnTo>
                  <a:lnTo>
                    <a:pt x="276" y="276"/>
                  </a:lnTo>
                  <a:lnTo>
                    <a:pt x="266" y="286"/>
                  </a:lnTo>
                  <a:lnTo>
                    <a:pt x="252" y="296"/>
                  </a:lnTo>
                  <a:lnTo>
                    <a:pt x="240" y="304"/>
                  </a:lnTo>
                  <a:lnTo>
                    <a:pt x="226" y="312"/>
                  </a:lnTo>
                  <a:lnTo>
                    <a:pt x="210" y="316"/>
                  </a:lnTo>
                  <a:lnTo>
                    <a:pt x="194" y="320"/>
                  </a:lnTo>
                  <a:lnTo>
                    <a:pt x="178" y="324"/>
                  </a:lnTo>
                  <a:lnTo>
                    <a:pt x="162" y="324"/>
                  </a:lnTo>
                  <a:lnTo>
                    <a:pt x="162" y="324"/>
                  </a:lnTo>
                  <a:lnTo>
                    <a:pt x="146" y="324"/>
                  </a:lnTo>
                  <a:lnTo>
                    <a:pt x="130" y="320"/>
                  </a:lnTo>
                  <a:lnTo>
                    <a:pt x="114" y="316"/>
                  </a:lnTo>
                  <a:lnTo>
                    <a:pt x="98" y="312"/>
                  </a:lnTo>
                  <a:lnTo>
                    <a:pt x="84" y="304"/>
                  </a:lnTo>
                  <a:lnTo>
                    <a:pt x="72" y="296"/>
                  </a:lnTo>
                  <a:lnTo>
                    <a:pt x="58" y="286"/>
                  </a:lnTo>
                  <a:lnTo>
                    <a:pt x="48" y="276"/>
                  </a:lnTo>
                  <a:lnTo>
                    <a:pt x="36" y="264"/>
                  </a:lnTo>
                  <a:lnTo>
                    <a:pt x="28" y="252"/>
                  </a:lnTo>
                  <a:lnTo>
                    <a:pt x="20" y="238"/>
                  </a:lnTo>
                  <a:lnTo>
                    <a:pt x="12" y="224"/>
                  </a:lnTo>
                  <a:lnTo>
                    <a:pt x="6" y="210"/>
                  </a:lnTo>
                  <a:lnTo>
                    <a:pt x="2" y="194"/>
                  </a:lnTo>
                  <a:lnTo>
                    <a:pt x="0" y="178"/>
                  </a:lnTo>
                  <a:lnTo>
                    <a:pt x="0" y="162"/>
                  </a:lnTo>
                  <a:lnTo>
                    <a:pt x="0" y="162"/>
                  </a:lnTo>
                  <a:lnTo>
                    <a:pt x="0" y="144"/>
                  </a:lnTo>
                  <a:lnTo>
                    <a:pt x="2" y="128"/>
                  </a:lnTo>
                  <a:lnTo>
                    <a:pt x="6" y="114"/>
                  </a:lnTo>
                  <a:lnTo>
                    <a:pt x="12" y="98"/>
                  </a:lnTo>
                  <a:lnTo>
                    <a:pt x="20" y="84"/>
                  </a:lnTo>
                  <a:lnTo>
                    <a:pt x="28" y="70"/>
                  </a:lnTo>
                  <a:lnTo>
                    <a:pt x="36" y="58"/>
                  </a:lnTo>
                  <a:lnTo>
                    <a:pt x="48" y="46"/>
                  </a:lnTo>
                  <a:lnTo>
                    <a:pt x="58" y="36"/>
                  </a:lnTo>
                  <a:lnTo>
                    <a:pt x="72" y="26"/>
                  </a:lnTo>
                  <a:lnTo>
                    <a:pt x="84" y="18"/>
                  </a:lnTo>
                  <a:lnTo>
                    <a:pt x="98" y="12"/>
                  </a:lnTo>
                  <a:lnTo>
                    <a:pt x="114" y="6"/>
                  </a:lnTo>
                  <a:lnTo>
                    <a:pt x="130" y="2"/>
                  </a:lnTo>
                  <a:lnTo>
                    <a:pt x="146" y="0"/>
                  </a:lnTo>
                  <a:lnTo>
                    <a:pt x="162" y="0"/>
                  </a:lnTo>
                  <a:lnTo>
                    <a:pt x="162" y="0"/>
                  </a:lnTo>
                  <a:lnTo>
                    <a:pt x="178" y="0"/>
                  </a:lnTo>
                  <a:lnTo>
                    <a:pt x="194" y="2"/>
                  </a:lnTo>
                  <a:lnTo>
                    <a:pt x="210" y="6"/>
                  </a:lnTo>
                  <a:lnTo>
                    <a:pt x="226" y="12"/>
                  </a:lnTo>
                  <a:lnTo>
                    <a:pt x="240" y="18"/>
                  </a:lnTo>
                  <a:lnTo>
                    <a:pt x="252" y="26"/>
                  </a:lnTo>
                  <a:lnTo>
                    <a:pt x="266" y="36"/>
                  </a:lnTo>
                  <a:lnTo>
                    <a:pt x="276" y="46"/>
                  </a:lnTo>
                  <a:lnTo>
                    <a:pt x="288" y="58"/>
                  </a:lnTo>
                  <a:lnTo>
                    <a:pt x="296" y="70"/>
                  </a:lnTo>
                  <a:lnTo>
                    <a:pt x="304" y="84"/>
                  </a:lnTo>
                  <a:lnTo>
                    <a:pt x="312" y="98"/>
                  </a:lnTo>
                  <a:lnTo>
                    <a:pt x="318" y="114"/>
                  </a:lnTo>
                  <a:lnTo>
                    <a:pt x="322" y="128"/>
                  </a:lnTo>
                  <a:lnTo>
                    <a:pt x="324" y="144"/>
                  </a:lnTo>
                  <a:lnTo>
                    <a:pt x="324" y="162"/>
                  </a:lnTo>
                  <a:lnTo>
                    <a:pt x="324"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43" name="Freeform 40"/>
            <p:cNvSpPr>
              <a:spLocks/>
            </p:cNvSpPr>
            <p:nvPr/>
          </p:nvSpPr>
          <p:spPr bwMode="auto">
            <a:xfrm>
              <a:off x="8104188" y="688975"/>
              <a:ext cx="514350" cy="517525"/>
            </a:xfrm>
            <a:custGeom>
              <a:avLst/>
              <a:gdLst>
                <a:gd name="T0" fmla="*/ 324 w 324"/>
                <a:gd name="T1" fmla="*/ 164 h 326"/>
                <a:gd name="T2" fmla="*/ 322 w 324"/>
                <a:gd name="T3" fmla="*/ 196 h 326"/>
                <a:gd name="T4" fmla="*/ 312 w 324"/>
                <a:gd name="T5" fmla="*/ 226 h 326"/>
                <a:gd name="T6" fmla="*/ 296 w 324"/>
                <a:gd name="T7" fmla="*/ 254 h 326"/>
                <a:gd name="T8" fmla="*/ 276 w 324"/>
                <a:gd name="T9" fmla="*/ 278 h 326"/>
                <a:gd name="T10" fmla="*/ 252 w 324"/>
                <a:gd name="T11" fmla="*/ 298 h 326"/>
                <a:gd name="T12" fmla="*/ 226 w 324"/>
                <a:gd name="T13" fmla="*/ 312 h 326"/>
                <a:gd name="T14" fmla="*/ 194 w 324"/>
                <a:gd name="T15" fmla="*/ 322 h 326"/>
                <a:gd name="T16" fmla="*/ 162 w 324"/>
                <a:gd name="T17" fmla="*/ 326 h 326"/>
                <a:gd name="T18" fmla="*/ 146 w 324"/>
                <a:gd name="T19" fmla="*/ 324 h 326"/>
                <a:gd name="T20" fmla="*/ 114 w 324"/>
                <a:gd name="T21" fmla="*/ 318 h 326"/>
                <a:gd name="T22" fmla="*/ 84 w 324"/>
                <a:gd name="T23" fmla="*/ 306 h 326"/>
                <a:gd name="T24" fmla="*/ 58 w 324"/>
                <a:gd name="T25" fmla="*/ 288 h 326"/>
                <a:gd name="T26" fmla="*/ 36 w 324"/>
                <a:gd name="T27" fmla="*/ 266 h 326"/>
                <a:gd name="T28" fmla="*/ 20 w 324"/>
                <a:gd name="T29" fmla="*/ 240 h 326"/>
                <a:gd name="T30" fmla="*/ 6 w 324"/>
                <a:gd name="T31" fmla="*/ 212 h 326"/>
                <a:gd name="T32" fmla="*/ 0 w 324"/>
                <a:gd name="T33" fmla="*/ 180 h 326"/>
                <a:gd name="T34" fmla="*/ 0 w 324"/>
                <a:gd name="T35" fmla="*/ 164 h 326"/>
                <a:gd name="T36" fmla="*/ 2 w 324"/>
                <a:gd name="T37" fmla="*/ 130 h 326"/>
                <a:gd name="T38" fmla="*/ 12 w 324"/>
                <a:gd name="T39" fmla="*/ 100 h 326"/>
                <a:gd name="T40" fmla="*/ 28 w 324"/>
                <a:gd name="T41" fmla="*/ 72 h 326"/>
                <a:gd name="T42" fmla="*/ 48 w 324"/>
                <a:gd name="T43" fmla="*/ 48 h 326"/>
                <a:gd name="T44" fmla="*/ 72 w 324"/>
                <a:gd name="T45" fmla="*/ 28 h 326"/>
                <a:gd name="T46" fmla="*/ 98 w 324"/>
                <a:gd name="T47" fmla="*/ 14 h 326"/>
                <a:gd name="T48" fmla="*/ 130 w 324"/>
                <a:gd name="T49" fmla="*/ 4 h 326"/>
                <a:gd name="T50" fmla="*/ 162 w 324"/>
                <a:gd name="T51" fmla="*/ 0 h 326"/>
                <a:gd name="T52" fmla="*/ 178 w 324"/>
                <a:gd name="T53" fmla="*/ 2 h 326"/>
                <a:gd name="T54" fmla="*/ 210 w 324"/>
                <a:gd name="T55" fmla="*/ 8 h 326"/>
                <a:gd name="T56" fmla="*/ 240 w 324"/>
                <a:gd name="T57" fmla="*/ 20 h 326"/>
                <a:gd name="T58" fmla="*/ 266 w 324"/>
                <a:gd name="T59" fmla="*/ 38 h 326"/>
                <a:gd name="T60" fmla="*/ 288 w 324"/>
                <a:gd name="T61" fmla="*/ 60 h 326"/>
                <a:gd name="T62" fmla="*/ 304 w 324"/>
                <a:gd name="T63" fmla="*/ 86 h 326"/>
                <a:gd name="T64" fmla="*/ 318 w 324"/>
                <a:gd name="T65" fmla="*/ 114 h 326"/>
                <a:gd name="T66" fmla="*/ 324 w 324"/>
                <a:gd name="T67" fmla="*/ 146 h 326"/>
                <a:gd name="T68" fmla="*/ 324 w 324"/>
                <a:gd name="T69" fmla="*/ 164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324" y="164"/>
                  </a:moveTo>
                  <a:lnTo>
                    <a:pt x="324" y="164"/>
                  </a:lnTo>
                  <a:lnTo>
                    <a:pt x="324" y="180"/>
                  </a:lnTo>
                  <a:lnTo>
                    <a:pt x="322" y="196"/>
                  </a:lnTo>
                  <a:lnTo>
                    <a:pt x="318"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4"/>
                  </a:lnTo>
                  <a:lnTo>
                    <a:pt x="0" y="164"/>
                  </a:lnTo>
                  <a:lnTo>
                    <a:pt x="0" y="146"/>
                  </a:lnTo>
                  <a:lnTo>
                    <a:pt x="2" y="130"/>
                  </a:lnTo>
                  <a:lnTo>
                    <a:pt x="6" y="114"/>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8" y="114"/>
                  </a:lnTo>
                  <a:lnTo>
                    <a:pt x="322" y="130"/>
                  </a:lnTo>
                  <a:lnTo>
                    <a:pt x="324" y="146"/>
                  </a:lnTo>
                  <a:lnTo>
                    <a:pt x="324" y="164"/>
                  </a:lnTo>
                  <a:lnTo>
                    <a:pt x="324"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44" name="Freeform 41"/>
            <p:cNvSpPr>
              <a:spLocks/>
            </p:cNvSpPr>
            <p:nvPr/>
          </p:nvSpPr>
          <p:spPr bwMode="auto">
            <a:xfrm>
              <a:off x="8107363" y="971550"/>
              <a:ext cx="812800" cy="822325"/>
            </a:xfrm>
            <a:custGeom>
              <a:avLst/>
              <a:gdLst>
                <a:gd name="T0" fmla="*/ 310 w 512"/>
                <a:gd name="T1" fmla="*/ 518 h 518"/>
                <a:gd name="T2" fmla="*/ 0 w 512"/>
                <a:gd name="T3" fmla="*/ 190 h 518"/>
                <a:gd name="T4" fmla="*/ 200 w 512"/>
                <a:gd name="T5" fmla="*/ 0 h 518"/>
                <a:gd name="T6" fmla="*/ 512 w 512"/>
                <a:gd name="T7" fmla="*/ 326 h 518"/>
                <a:gd name="T8" fmla="*/ 310 w 512"/>
                <a:gd name="T9" fmla="*/ 518 h 518"/>
              </a:gdLst>
              <a:ahLst/>
              <a:cxnLst>
                <a:cxn ang="0">
                  <a:pos x="T0" y="T1"/>
                </a:cxn>
                <a:cxn ang="0">
                  <a:pos x="T2" y="T3"/>
                </a:cxn>
                <a:cxn ang="0">
                  <a:pos x="T4" y="T5"/>
                </a:cxn>
                <a:cxn ang="0">
                  <a:pos x="T6" y="T7"/>
                </a:cxn>
                <a:cxn ang="0">
                  <a:pos x="T8" y="T9"/>
                </a:cxn>
              </a:cxnLst>
              <a:rect l="0" t="0" r="r" b="b"/>
              <a:pathLst>
                <a:path w="512" h="518">
                  <a:moveTo>
                    <a:pt x="310" y="518"/>
                  </a:moveTo>
                  <a:lnTo>
                    <a:pt x="0" y="190"/>
                  </a:lnTo>
                  <a:lnTo>
                    <a:pt x="200" y="0"/>
                  </a:lnTo>
                  <a:lnTo>
                    <a:pt x="512" y="326"/>
                  </a:lnTo>
                  <a:lnTo>
                    <a:pt x="310" y="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45" name="Freeform 42"/>
            <p:cNvSpPr>
              <a:spLocks/>
            </p:cNvSpPr>
            <p:nvPr/>
          </p:nvSpPr>
          <p:spPr bwMode="auto">
            <a:xfrm>
              <a:off x="11110913" y="688975"/>
              <a:ext cx="514350" cy="517525"/>
            </a:xfrm>
            <a:custGeom>
              <a:avLst/>
              <a:gdLst>
                <a:gd name="T0" fmla="*/ 162 w 324"/>
                <a:gd name="T1" fmla="*/ 326 h 326"/>
                <a:gd name="T2" fmla="*/ 128 w 324"/>
                <a:gd name="T3" fmla="*/ 322 h 326"/>
                <a:gd name="T4" fmla="*/ 98 w 324"/>
                <a:gd name="T5" fmla="*/ 312 h 326"/>
                <a:gd name="T6" fmla="*/ 70 w 324"/>
                <a:gd name="T7" fmla="*/ 298 h 326"/>
                <a:gd name="T8" fmla="*/ 46 w 324"/>
                <a:gd name="T9" fmla="*/ 278 h 326"/>
                <a:gd name="T10" fmla="*/ 26 w 324"/>
                <a:gd name="T11" fmla="*/ 254 h 326"/>
                <a:gd name="T12" fmla="*/ 12 w 324"/>
                <a:gd name="T13" fmla="*/ 226 h 326"/>
                <a:gd name="T14" fmla="*/ 2 w 324"/>
                <a:gd name="T15" fmla="*/ 196 h 326"/>
                <a:gd name="T16" fmla="*/ 0 w 324"/>
                <a:gd name="T17" fmla="*/ 164 h 326"/>
                <a:gd name="T18" fmla="*/ 0 w 324"/>
                <a:gd name="T19" fmla="*/ 146 h 326"/>
                <a:gd name="T20" fmla="*/ 6 w 324"/>
                <a:gd name="T21" fmla="*/ 114 h 326"/>
                <a:gd name="T22" fmla="*/ 18 w 324"/>
                <a:gd name="T23" fmla="*/ 86 h 326"/>
                <a:gd name="T24" fmla="*/ 36 w 324"/>
                <a:gd name="T25" fmla="*/ 60 h 326"/>
                <a:gd name="T26" fmla="*/ 58 w 324"/>
                <a:gd name="T27" fmla="*/ 38 h 326"/>
                <a:gd name="T28" fmla="*/ 84 w 324"/>
                <a:gd name="T29" fmla="*/ 20 h 326"/>
                <a:gd name="T30" fmla="*/ 114 w 324"/>
                <a:gd name="T31" fmla="*/ 8 h 326"/>
                <a:gd name="T32" fmla="*/ 144 w 324"/>
                <a:gd name="T33" fmla="*/ 2 h 326"/>
                <a:gd name="T34" fmla="*/ 162 w 324"/>
                <a:gd name="T35" fmla="*/ 0 h 326"/>
                <a:gd name="T36" fmla="*/ 194 w 324"/>
                <a:gd name="T37" fmla="*/ 4 h 326"/>
                <a:gd name="T38" fmla="*/ 224 w 324"/>
                <a:gd name="T39" fmla="*/ 14 h 326"/>
                <a:gd name="T40" fmla="*/ 252 w 324"/>
                <a:gd name="T41" fmla="*/ 28 h 326"/>
                <a:gd name="T42" fmla="*/ 276 w 324"/>
                <a:gd name="T43" fmla="*/ 48 h 326"/>
                <a:gd name="T44" fmla="*/ 296 w 324"/>
                <a:gd name="T45" fmla="*/ 72 h 326"/>
                <a:gd name="T46" fmla="*/ 312 w 324"/>
                <a:gd name="T47" fmla="*/ 100 h 326"/>
                <a:gd name="T48" fmla="*/ 320 w 324"/>
                <a:gd name="T49" fmla="*/ 130 h 326"/>
                <a:gd name="T50" fmla="*/ 324 w 324"/>
                <a:gd name="T51" fmla="*/ 164 h 326"/>
                <a:gd name="T52" fmla="*/ 324 w 324"/>
                <a:gd name="T53" fmla="*/ 180 h 326"/>
                <a:gd name="T54" fmla="*/ 316 w 324"/>
                <a:gd name="T55" fmla="*/ 212 h 326"/>
                <a:gd name="T56" fmla="*/ 304 w 324"/>
                <a:gd name="T57" fmla="*/ 240 h 326"/>
                <a:gd name="T58" fmla="*/ 286 w 324"/>
                <a:gd name="T59" fmla="*/ 266 h 326"/>
                <a:gd name="T60" fmla="*/ 264 w 324"/>
                <a:gd name="T61" fmla="*/ 288 h 326"/>
                <a:gd name="T62" fmla="*/ 240 w 324"/>
                <a:gd name="T63" fmla="*/ 306 h 326"/>
                <a:gd name="T64" fmla="*/ 210 w 324"/>
                <a:gd name="T65" fmla="*/ 318 h 326"/>
                <a:gd name="T66" fmla="*/ 178 w 324"/>
                <a:gd name="T67" fmla="*/ 324 h 326"/>
                <a:gd name="T68" fmla="*/ 162 w 324"/>
                <a:gd name="T69" fmla="*/ 32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326"/>
                  </a:moveTo>
                  <a:lnTo>
                    <a:pt x="162" y="326"/>
                  </a:lnTo>
                  <a:lnTo>
                    <a:pt x="144" y="324"/>
                  </a:lnTo>
                  <a:lnTo>
                    <a:pt x="128" y="322"/>
                  </a:lnTo>
                  <a:lnTo>
                    <a:pt x="114" y="318"/>
                  </a:lnTo>
                  <a:lnTo>
                    <a:pt x="98" y="312"/>
                  </a:lnTo>
                  <a:lnTo>
                    <a:pt x="84" y="306"/>
                  </a:lnTo>
                  <a:lnTo>
                    <a:pt x="70" y="298"/>
                  </a:lnTo>
                  <a:lnTo>
                    <a:pt x="58" y="288"/>
                  </a:lnTo>
                  <a:lnTo>
                    <a:pt x="46" y="278"/>
                  </a:lnTo>
                  <a:lnTo>
                    <a:pt x="36" y="266"/>
                  </a:lnTo>
                  <a:lnTo>
                    <a:pt x="26" y="254"/>
                  </a:lnTo>
                  <a:lnTo>
                    <a:pt x="18" y="240"/>
                  </a:lnTo>
                  <a:lnTo>
                    <a:pt x="12" y="226"/>
                  </a:lnTo>
                  <a:lnTo>
                    <a:pt x="6" y="212"/>
                  </a:lnTo>
                  <a:lnTo>
                    <a:pt x="2" y="196"/>
                  </a:lnTo>
                  <a:lnTo>
                    <a:pt x="0" y="180"/>
                  </a:lnTo>
                  <a:lnTo>
                    <a:pt x="0" y="164"/>
                  </a:lnTo>
                  <a:lnTo>
                    <a:pt x="0" y="164"/>
                  </a:lnTo>
                  <a:lnTo>
                    <a:pt x="0" y="146"/>
                  </a:lnTo>
                  <a:lnTo>
                    <a:pt x="2" y="130"/>
                  </a:lnTo>
                  <a:lnTo>
                    <a:pt x="6" y="114"/>
                  </a:lnTo>
                  <a:lnTo>
                    <a:pt x="12" y="100"/>
                  </a:lnTo>
                  <a:lnTo>
                    <a:pt x="18" y="86"/>
                  </a:lnTo>
                  <a:lnTo>
                    <a:pt x="26" y="72"/>
                  </a:lnTo>
                  <a:lnTo>
                    <a:pt x="36" y="60"/>
                  </a:lnTo>
                  <a:lnTo>
                    <a:pt x="46" y="48"/>
                  </a:lnTo>
                  <a:lnTo>
                    <a:pt x="58" y="38"/>
                  </a:lnTo>
                  <a:lnTo>
                    <a:pt x="70" y="28"/>
                  </a:lnTo>
                  <a:lnTo>
                    <a:pt x="84" y="20"/>
                  </a:lnTo>
                  <a:lnTo>
                    <a:pt x="98" y="14"/>
                  </a:lnTo>
                  <a:lnTo>
                    <a:pt x="114" y="8"/>
                  </a:lnTo>
                  <a:lnTo>
                    <a:pt x="128" y="4"/>
                  </a:lnTo>
                  <a:lnTo>
                    <a:pt x="144" y="2"/>
                  </a:lnTo>
                  <a:lnTo>
                    <a:pt x="162" y="0"/>
                  </a:lnTo>
                  <a:lnTo>
                    <a:pt x="162" y="0"/>
                  </a:lnTo>
                  <a:lnTo>
                    <a:pt x="178" y="2"/>
                  </a:lnTo>
                  <a:lnTo>
                    <a:pt x="194" y="4"/>
                  </a:lnTo>
                  <a:lnTo>
                    <a:pt x="210" y="8"/>
                  </a:lnTo>
                  <a:lnTo>
                    <a:pt x="224" y="14"/>
                  </a:lnTo>
                  <a:lnTo>
                    <a:pt x="240" y="20"/>
                  </a:lnTo>
                  <a:lnTo>
                    <a:pt x="252" y="28"/>
                  </a:lnTo>
                  <a:lnTo>
                    <a:pt x="264" y="38"/>
                  </a:lnTo>
                  <a:lnTo>
                    <a:pt x="276" y="48"/>
                  </a:lnTo>
                  <a:lnTo>
                    <a:pt x="286" y="60"/>
                  </a:lnTo>
                  <a:lnTo>
                    <a:pt x="296" y="72"/>
                  </a:lnTo>
                  <a:lnTo>
                    <a:pt x="304" y="86"/>
                  </a:lnTo>
                  <a:lnTo>
                    <a:pt x="312" y="100"/>
                  </a:lnTo>
                  <a:lnTo>
                    <a:pt x="316" y="114"/>
                  </a:lnTo>
                  <a:lnTo>
                    <a:pt x="320" y="130"/>
                  </a:lnTo>
                  <a:lnTo>
                    <a:pt x="324" y="146"/>
                  </a:lnTo>
                  <a:lnTo>
                    <a:pt x="324" y="164"/>
                  </a:lnTo>
                  <a:lnTo>
                    <a:pt x="324" y="164"/>
                  </a:lnTo>
                  <a:lnTo>
                    <a:pt x="324" y="180"/>
                  </a:lnTo>
                  <a:lnTo>
                    <a:pt x="320" y="196"/>
                  </a:lnTo>
                  <a:lnTo>
                    <a:pt x="316" y="212"/>
                  </a:lnTo>
                  <a:lnTo>
                    <a:pt x="312" y="226"/>
                  </a:lnTo>
                  <a:lnTo>
                    <a:pt x="304" y="240"/>
                  </a:lnTo>
                  <a:lnTo>
                    <a:pt x="296" y="254"/>
                  </a:lnTo>
                  <a:lnTo>
                    <a:pt x="286" y="266"/>
                  </a:lnTo>
                  <a:lnTo>
                    <a:pt x="276" y="278"/>
                  </a:lnTo>
                  <a:lnTo>
                    <a:pt x="264" y="288"/>
                  </a:lnTo>
                  <a:lnTo>
                    <a:pt x="252" y="298"/>
                  </a:lnTo>
                  <a:lnTo>
                    <a:pt x="240" y="306"/>
                  </a:lnTo>
                  <a:lnTo>
                    <a:pt x="224" y="312"/>
                  </a:lnTo>
                  <a:lnTo>
                    <a:pt x="210" y="318"/>
                  </a:lnTo>
                  <a:lnTo>
                    <a:pt x="194" y="322"/>
                  </a:lnTo>
                  <a:lnTo>
                    <a:pt x="178" y="324"/>
                  </a:lnTo>
                  <a:lnTo>
                    <a:pt x="162" y="326"/>
                  </a:lnTo>
                  <a:lnTo>
                    <a:pt x="162"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46" name="Freeform 43"/>
            <p:cNvSpPr>
              <a:spLocks/>
            </p:cNvSpPr>
            <p:nvPr/>
          </p:nvSpPr>
          <p:spPr bwMode="auto">
            <a:xfrm>
              <a:off x="11380788" y="984250"/>
              <a:ext cx="514350" cy="517525"/>
            </a:xfrm>
            <a:custGeom>
              <a:avLst/>
              <a:gdLst>
                <a:gd name="T0" fmla="*/ 162 w 324"/>
                <a:gd name="T1" fmla="*/ 326 h 326"/>
                <a:gd name="T2" fmla="*/ 130 w 324"/>
                <a:gd name="T3" fmla="*/ 322 h 326"/>
                <a:gd name="T4" fmla="*/ 98 w 324"/>
                <a:gd name="T5" fmla="*/ 312 h 326"/>
                <a:gd name="T6" fmla="*/ 72 w 324"/>
                <a:gd name="T7" fmla="*/ 298 h 326"/>
                <a:gd name="T8" fmla="*/ 48 w 324"/>
                <a:gd name="T9" fmla="*/ 278 h 326"/>
                <a:gd name="T10" fmla="*/ 28 w 324"/>
                <a:gd name="T11" fmla="*/ 254 h 326"/>
                <a:gd name="T12" fmla="*/ 12 w 324"/>
                <a:gd name="T13" fmla="*/ 226 h 326"/>
                <a:gd name="T14" fmla="*/ 2 w 324"/>
                <a:gd name="T15" fmla="*/ 196 h 326"/>
                <a:gd name="T16" fmla="*/ 0 w 324"/>
                <a:gd name="T17" fmla="*/ 164 h 326"/>
                <a:gd name="T18" fmla="*/ 0 w 324"/>
                <a:gd name="T19" fmla="*/ 146 h 326"/>
                <a:gd name="T20" fmla="*/ 6 w 324"/>
                <a:gd name="T21" fmla="*/ 116 h 326"/>
                <a:gd name="T22" fmla="*/ 20 w 324"/>
                <a:gd name="T23" fmla="*/ 86 h 326"/>
                <a:gd name="T24" fmla="*/ 36 w 324"/>
                <a:gd name="T25" fmla="*/ 60 h 326"/>
                <a:gd name="T26" fmla="*/ 58 w 324"/>
                <a:gd name="T27" fmla="*/ 38 h 326"/>
                <a:gd name="T28" fmla="*/ 84 w 324"/>
                <a:gd name="T29" fmla="*/ 20 h 326"/>
                <a:gd name="T30" fmla="*/ 114 w 324"/>
                <a:gd name="T31" fmla="*/ 8 h 326"/>
                <a:gd name="T32" fmla="*/ 146 w 324"/>
                <a:gd name="T33" fmla="*/ 2 h 326"/>
                <a:gd name="T34" fmla="*/ 162 w 324"/>
                <a:gd name="T35" fmla="*/ 0 h 326"/>
                <a:gd name="T36" fmla="*/ 194 w 324"/>
                <a:gd name="T37" fmla="*/ 4 h 326"/>
                <a:gd name="T38" fmla="*/ 226 w 324"/>
                <a:gd name="T39" fmla="*/ 14 h 326"/>
                <a:gd name="T40" fmla="*/ 252 w 324"/>
                <a:gd name="T41" fmla="*/ 28 h 326"/>
                <a:gd name="T42" fmla="*/ 276 w 324"/>
                <a:gd name="T43" fmla="*/ 48 h 326"/>
                <a:gd name="T44" fmla="*/ 296 w 324"/>
                <a:gd name="T45" fmla="*/ 72 h 326"/>
                <a:gd name="T46" fmla="*/ 312 w 324"/>
                <a:gd name="T47" fmla="*/ 100 h 326"/>
                <a:gd name="T48" fmla="*/ 320 w 324"/>
                <a:gd name="T49" fmla="*/ 130 h 326"/>
                <a:gd name="T50" fmla="*/ 324 w 324"/>
                <a:gd name="T51" fmla="*/ 164 h 326"/>
                <a:gd name="T52" fmla="*/ 324 w 324"/>
                <a:gd name="T53" fmla="*/ 180 h 326"/>
                <a:gd name="T54" fmla="*/ 316 w 324"/>
                <a:gd name="T55" fmla="*/ 212 h 326"/>
                <a:gd name="T56" fmla="*/ 304 w 324"/>
                <a:gd name="T57" fmla="*/ 240 h 326"/>
                <a:gd name="T58" fmla="*/ 288 w 324"/>
                <a:gd name="T59" fmla="*/ 266 h 326"/>
                <a:gd name="T60" fmla="*/ 266 w 324"/>
                <a:gd name="T61" fmla="*/ 288 h 326"/>
                <a:gd name="T62" fmla="*/ 240 w 324"/>
                <a:gd name="T63" fmla="*/ 306 h 326"/>
                <a:gd name="T64" fmla="*/ 210 w 324"/>
                <a:gd name="T65" fmla="*/ 318 h 326"/>
                <a:gd name="T66" fmla="*/ 178 w 324"/>
                <a:gd name="T67" fmla="*/ 324 h 326"/>
                <a:gd name="T68" fmla="*/ 162 w 324"/>
                <a:gd name="T69" fmla="*/ 32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326"/>
                  </a:move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4"/>
                  </a:lnTo>
                  <a:lnTo>
                    <a:pt x="0" y="164"/>
                  </a:lnTo>
                  <a:lnTo>
                    <a:pt x="0" y="146"/>
                  </a:lnTo>
                  <a:lnTo>
                    <a:pt x="2" y="130"/>
                  </a:lnTo>
                  <a:lnTo>
                    <a:pt x="6" y="116"/>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6" y="116"/>
                  </a:lnTo>
                  <a:lnTo>
                    <a:pt x="320" y="130"/>
                  </a:lnTo>
                  <a:lnTo>
                    <a:pt x="324" y="146"/>
                  </a:lnTo>
                  <a:lnTo>
                    <a:pt x="324" y="164"/>
                  </a:lnTo>
                  <a:lnTo>
                    <a:pt x="324" y="164"/>
                  </a:lnTo>
                  <a:lnTo>
                    <a:pt x="324" y="180"/>
                  </a:lnTo>
                  <a:lnTo>
                    <a:pt x="320" y="196"/>
                  </a:lnTo>
                  <a:lnTo>
                    <a:pt x="316"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47" name="Freeform 44"/>
            <p:cNvSpPr>
              <a:spLocks/>
            </p:cNvSpPr>
            <p:nvPr/>
          </p:nvSpPr>
          <p:spPr bwMode="auto">
            <a:xfrm>
              <a:off x="10793413" y="987425"/>
              <a:ext cx="822325" cy="812800"/>
            </a:xfrm>
            <a:custGeom>
              <a:avLst/>
              <a:gdLst>
                <a:gd name="T0" fmla="*/ 0 w 518"/>
                <a:gd name="T1" fmla="*/ 312 h 512"/>
                <a:gd name="T2" fmla="*/ 328 w 518"/>
                <a:gd name="T3" fmla="*/ 0 h 512"/>
                <a:gd name="T4" fmla="*/ 518 w 518"/>
                <a:gd name="T5" fmla="*/ 202 h 512"/>
                <a:gd name="T6" fmla="*/ 190 w 518"/>
                <a:gd name="T7" fmla="*/ 512 h 512"/>
                <a:gd name="T8" fmla="*/ 0 w 518"/>
                <a:gd name="T9" fmla="*/ 312 h 512"/>
              </a:gdLst>
              <a:ahLst/>
              <a:cxnLst>
                <a:cxn ang="0">
                  <a:pos x="T0" y="T1"/>
                </a:cxn>
                <a:cxn ang="0">
                  <a:pos x="T2" y="T3"/>
                </a:cxn>
                <a:cxn ang="0">
                  <a:pos x="T4" y="T5"/>
                </a:cxn>
                <a:cxn ang="0">
                  <a:pos x="T6" y="T7"/>
                </a:cxn>
                <a:cxn ang="0">
                  <a:pos x="T8" y="T9"/>
                </a:cxn>
              </a:cxnLst>
              <a:rect l="0" t="0" r="r" b="b"/>
              <a:pathLst>
                <a:path w="518" h="512">
                  <a:moveTo>
                    <a:pt x="0" y="312"/>
                  </a:moveTo>
                  <a:lnTo>
                    <a:pt x="328" y="0"/>
                  </a:lnTo>
                  <a:lnTo>
                    <a:pt x="518" y="202"/>
                  </a:lnTo>
                  <a:lnTo>
                    <a:pt x="190" y="512"/>
                  </a:lnTo>
                  <a:lnTo>
                    <a:pt x="0" y="3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48" name="Freeform 45"/>
            <p:cNvSpPr>
              <a:spLocks/>
            </p:cNvSpPr>
            <p:nvPr/>
          </p:nvSpPr>
          <p:spPr bwMode="auto">
            <a:xfrm>
              <a:off x="7885113" y="3937000"/>
              <a:ext cx="514350" cy="517525"/>
            </a:xfrm>
            <a:custGeom>
              <a:avLst/>
              <a:gdLst>
                <a:gd name="T0" fmla="*/ 162 w 324"/>
                <a:gd name="T1" fmla="*/ 0 h 326"/>
                <a:gd name="T2" fmla="*/ 194 w 324"/>
                <a:gd name="T3" fmla="*/ 4 h 326"/>
                <a:gd name="T4" fmla="*/ 226 w 324"/>
                <a:gd name="T5" fmla="*/ 14 h 326"/>
                <a:gd name="T6" fmla="*/ 252 w 324"/>
                <a:gd name="T7" fmla="*/ 28 h 326"/>
                <a:gd name="T8" fmla="*/ 276 w 324"/>
                <a:gd name="T9" fmla="*/ 48 h 326"/>
                <a:gd name="T10" fmla="*/ 296 w 324"/>
                <a:gd name="T11" fmla="*/ 72 h 326"/>
                <a:gd name="T12" fmla="*/ 312 w 324"/>
                <a:gd name="T13" fmla="*/ 100 h 326"/>
                <a:gd name="T14" fmla="*/ 320 w 324"/>
                <a:gd name="T15" fmla="*/ 130 h 326"/>
                <a:gd name="T16" fmla="*/ 324 w 324"/>
                <a:gd name="T17" fmla="*/ 162 h 326"/>
                <a:gd name="T18" fmla="*/ 324 w 324"/>
                <a:gd name="T19" fmla="*/ 180 h 326"/>
                <a:gd name="T20" fmla="*/ 316 w 324"/>
                <a:gd name="T21" fmla="*/ 212 h 326"/>
                <a:gd name="T22" fmla="*/ 304 w 324"/>
                <a:gd name="T23" fmla="*/ 240 h 326"/>
                <a:gd name="T24" fmla="*/ 288 w 324"/>
                <a:gd name="T25" fmla="*/ 266 h 326"/>
                <a:gd name="T26" fmla="*/ 266 w 324"/>
                <a:gd name="T27" fmla="*/ 288 h 326"/>
                <a:gd name="T28" fmla="*/ 240 w 324"/>
                <a:gd name="T29" fmla="*/ 306 h 326"/>
                <a:gd name="T30" fmla="*/ 210 w 324"/>
                <a:gd name="T31" fmla="*/ 318 h 326"/>
                <a:gd name="T32" fmla="*/ 178 w 324"/>
                <a:gd name="T33" fmla="*/ 324 h 326"/>
                <a:gd name="T34" fmla="*/ 162 w 324"/>
                <a:gd name="T35" fmla="*/ 326 h 326"/>
                <a:gd name="T36" fmla="*/ 130 w 324"/>
                <a:gd name="T37" fmla="*/ 322 h 326"/>
                <a:gd name="T38" fmla="*/ 98 w 324"/>
                <a:gd name="T39" fmla="*/ 312 h 326"/>
                <a:gd name="T40" fmla="*/ 72 w 324"/>
                <a:gd name="T41" fmla="*/ 298 h 326"/>
                <a:gd name="T42" fmla="*/ 48 w 324"/>
                <a:gd name="T43" fmla="*/ 278 h 326"/>
                <a:gd name="T44" fmla="*/ 28 w 324"/>
                <a:gd name="T45" fmla="*/ 254 h 326"/>
                <a:gd name="T46" fmla="*/ 12 w 324"/>
                <a:gd name="T47" fmla="*/ 226 h 326"/>
                <a:gd name="T48" fmla="*/ 2 w 324"/>
                <a:gd name="T49" fmla="*/ 196 h 326"/>
                <a:gd name="T50" fmla="*/ 0 w 324"/>
                <a:gd name="T51" fmla="*/ 162 h 326"/>
                <a:gd name="T52" fmla="*/ 0 w 324"/>
                <a:gd name="T53" fmla="*/ 146 h 326"/>
                <a:gd name="T54" fmla="*/ 6 w 324"/>
                <a:gd name="T55" fmla="*/ 114 h 326"/>
                <a:gd name="T56" fmla="*/ 20 w 324"/>
                <a:gd name="T57" fmla="*/ 86 h 326"/>
                <a:gd name="T58" fmla="*/ 36 w 324"/>
                <a:gd name="T59" fmla="*/ 60 h 326"/>
                <a:gd name="T60" fmla="*/ 58 w 324"/>
                <a:gd name="T61" fmla="*/ 38 h 326"/>
                <a:gd name="T62" fmla="*/ 84 w 324"/>
                <a:gd name="T63" fmla="*/ 20 h 326"/>
                <a:gd name="T64" fmla="*/ 114 w 324"/>
                <a:gd name="T65" fmla="*/ 8 h 326"/>
                <a:gd name="T66" fmla="*/ 146 w 324"/>
                <a:gd name="T67" fmla="*/ 2 h 326"/>
                <a:gd name="T68" fmla="*/ 162 w 324"/>
                <a:gd name="T69"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0"/>
                  </a:move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6" y="114"/>
                  </a:lnTo>
                  <a:lnTo>
                    <a:pt x="320" y="130"/>
                  </a:lnTo>
                  <a:lnTo>
                    <a:pt x="324" y="146"/>
                  </a:lnTo>
                  <a:lnTo>
                    <a:pt x="324" y="162"/>
                  </a:lnTo>
                  <a:lnTo>
                    <a:pt x="324" y="162"/>
                  </a:lnTo>
                  <a:lnTo>
                    <a:pt x="324" y="180"/>
                  </a:lnTo>
                  <a:lnTo>
                    <a:pt x="320" y="196"/>
                  </a:lnTo>
                  <a:lnTo>
                    <a:pt x="316"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2"/>
                  </a:lnTo>
                  <a:lnTo>
                    <a:pt x="0" y="162"/>
                  </a:lnTo>
                  <a:lnTo>
                    <a:pt x="0" y="146"/>
                  </a:lnTo>
                  <a:lnTo>
                    <a:pt x="2" y="130"/>
                  </a:lnTo>
                  <a:lnTo>
                    <a:pt x="6" y="114"/>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49" name="Freeform 46"/>
            <p:cNvSpPr>
              <a:spLocks/>
            </p:cNvSpPr>
            <p:nvPr/>
          </p:nvSpPr>
          <p:spPr bwMode="auto">
            <a:xfrm>
              <a:off x="7615238" y="3641725"/>
              <a:ext cx="514350" cy="517525"/>
            </a:xfrm>
            <a:custGeom>
              <a:avLst/>
              <a:gdLst>
                <a:gd name="T0" fmla="*/ 162 w 324"/>
                <a:gd name="T1" fmla="*/ 0 h 326"/>
                <a:gd name="T2" fmla="*/ 194 w 324"/>
                <a:gd name="T3" fmla="*/ 4 h 326"/>
                <a:gd name="T4" fmla="*/ 224 w 324"/>
                <a:gd name="T5" fmla="*/ 12 h 326"/>
                <a:gd name="T6" fmla="*/ 252 w 324"/>
                <a:gd name="T7" fmla="*/ 28 h 326"/>
                <a:gd name="T8" fmla="*/ 276 w 324"/>
                <a:gd name="T9" fmla="*/ 48 h 326"/>
                <a:gd name="T10" fmla="*/ 296 w 324"/>
                <a:gd name="T11" fmla="*/ 72 h 326"/>
                <a:gd name="T12" fmla="*/ 312 w 324"/>
                <a:gd name="T13" fmla="*/ 100 h 326"/>
                <a:gd name="T14" fmla="*/ 320 w 324"/>
                <a:gd name="T15" fmla="*/ 130 h 326"/>
                <a:gd name="T16" fmla="*/ 324 w 324"/>
                <a:gd name="T17" fmla="*/ 162 h 326"/>
                <a:gd name="T18" fmla="*/ 324 w 324"/>
                <a:gd name="T19" fmla="*/ 180 h 326"/>
                <a:gd name="T20" fmla="*/ 316 w 324"/>
                <a:gd name="T21" fmla="*/ 210 h 326"/>
                <a:gd name="T22" fmla="*/ 304 w 324"/>
                <a:gd name="T23" fmla="*/ 240 h 326"/>
                <a:gd name="T24" fmla="*/ 286 w 324"/>
                <a:gd name="T25" fmla="*/ 266 h 326"/>
                <a:gd name="T26" fmla="*/ 264 w 324"/>
                <a:gd name="T27" fmla="*/ 288 h 326"/>
                <a:gd name="T28" fmla="*/ 238 w 324"/>
                <a:gd name="T29" fmla="*/ 306 h 326"/>
                <a:gd name="T30" fmla="*/ 210 w 324"/>
                <a:gd name="T31" fmla="*/ 318 h 326"/>
                <a:gd name="T32" fmla="*/ 178 w 324"/>
                <a:gd name="T33" fmla="*/ 324 h 326"/>
                <a:gd name="T34" fmla="*/ 162 w 324"/>
                <a:gd name="T35" fmla="*/ 326 h 326"/>
                <a:gd name="T36" fmla="*/ 128 w 324"/>
                <a:gd name="T37" fmla="*/ 322 h 326"/>
                <a:gd name="T38" fmla="*/ 98 w 324"/>
                <a:gd name="T39" fmla="*/ 312 h 326"/>
                <a:gd name="T40" fmla="*/ 70 w 324"/>
                <a:gd name="T41" fmla="*/ 298 h 326"/>
                <a:gd name="T42" fmla="*/ 46 w 324"/>
                <a:gd name="T43" fmla="*/ 278 h 326"/>
                <a:gd name="T44" fmla="*/ 26 w 324"/>
                <a:gd name="T45" fmla="*/ 254 h 326"/>
                <a:gd name="T46" fmla="*/ 12 w 324"/>
                <a:gd name="T47" fmla="*/ 226 h 326"/>
                <a:gd name="T48" fmla="*/ 2 w 324"/>
                <a:gd name="T49" fmla="*/ 196 h 326"/>
                <a:gd name="T50" fmla="*/ 0 w 324"/>
                <a:gd name="T51" fmla="*/ 162 h 326"/>
                <a:gd name="T52" fmla="*/ 0 w 324"/>
                <a:gd name="T53" fmla="*/ 146 h 326"/>
                <a:gd name="T54" fmla="*/ 6 w 324"/>
                <a:gd name="T55" fmla="*/ 114 h 326"/>
                <a:gd name="T56" fmla="*/ 18 w 324"/>
                <a:gd name="T57" fmla="*/ 86 h 326"/>
                <a:gd name="T58" fmla="*/ 36 w 324"/>
                <a:gd name="T59" fmla="*/ 60 h 326"/>
                <a:gd name="T60" fmla="*/ 58 w 324"/>
                <a:gd name="T61" fmla="*/ 38 h 326"/>
                <a:gd name="T62" fmla="*/ 84 w 324"/>
                <a:gd name="T63" fmla="*/ 20 h 326"/>
                <a:gd name="T64" fmla="*/ 114 w 324"/>
                <a:gd name="T65" fmla="*/ 8 h 326"/>
                <a:gd name="T66" fmla="*/ 144 w 324"/>
                <a:gd name="T67" fmla="*/ 2 h 326"/>
                <a:gd name="T68" fmla="*/ 162 w 324"/>
                <a:gd name="T69"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0"/>
                  </a:moveTo>
                  <a:lnTo>
                    <a:pt x="162" y="0"/>
                  </a:lnTo>
                  <a:lnTo>
                    <a:pt x="178" y="2"/>
                  </a:lnTo>
                  <a:lnTo>
                    <a:pt x="194" y="4"/>
                  </a:lnTo>
                  <a:lnTo>
                    <a:pt x="210" y="8"/>
                  </a:lnTo>
                  <a:lnTo>
                    <a:pt x="224" y="12"/>
                  </a:lnTo>
                  <a:lnTo>
                    <a:pt x="238" y="20"/>
                  </a:lnTo>
                  <a:lnTo>
                    <a:pt x="252" y="28"/>
                  </a:lnTo>
                  <a:lnTo>
                    <a:pt x="264" y="38"/>
                  </a:lnTo>
                  <a:lnTo>
                    <a:pt x="276" y="48"/>
                  </a:lnTo>
                  <a:lnTo>
                    <a:pt x="286" y="60"/>
                  </a:lnTo>
                  <a:lnTo>
                    <a:pt x="296" y="72"/>
                  </a:lnTo>
                  <a:lnTo>
                    <a:pt x="304" y="86"/>
                  </a:lnTo>
                  <a:lnTo>
                    <a:pt x="312" y="100"/>
                  </a:lnTo>
                  <a:lnTo>
                    <a:pt x="316" y="114"/>
                  </a:lnTo>
                  <a:lnTo>
                    <a:pt x="320" y="130"/>
                  </a:lnTo>
                  <a:lnTo>
                    <a:pt x="324" y="146"/>
                  </a:lnTo>
                  <a:lnTo>
                    <a:pt x="324" y="162"/>
                  </a:lnTo>
                  <a:lnTo>
                    <a:pt x="324" y="162"/>
                  </a:lnTo>
                  <a:lnTo>
                    <a:pt x="324" y="180"/>
                  </a:lnTo>
                  <a:lnTo>
                    <a:pt x="320" y="196"/>
                  </a:lnTo>
                  <a:lnTo>
                    <a:pt x="316" y="210"/>
                  </a:lnTo>
                  <a:lnTo>
                    <a:pt x="312" y="226"/>
                  </a:lnTo>
                  <a:lnTo>
                    <a:pt x="304" y="240"/>
                  </a:lnTo>
                  <a:lnTo>
                    <a:pt x="296" y="254"/>
                  </a:lnTo>
                  <a:lnTo>
                    <a:pt x="286" y="266"/>
                  </a:lnTo>
                  <a:lnTo>
                    <a:pt x="276" y="278"/>
                  </a:lnTo>
                  <a:lnTo>
                    <a:pt x="264" y="288"/>
                  </a:lnTo>
                  <a:lnTo>
                    <a:pt x="252" y="298"/>
                  </a:lnTo>
                  <a:lnTo>
                    <a:pt x="238" y="306"/>
                  </a:lnTo>
                  <a:lnTo>
                    <a:pt x="224" y="312"/>
                  </a:lnTo>
                  <a:lnTo>
                    <a:pt x="210" y="318"/>
                  </a:lnTo>
                  <a:lnTo>
                    <a:pt x="194" y="322"/>
                  </a:lnTo>
                  <a:lnTo>
                    <a:pt x="178" y="324"/>
                  </a:lnTo>
                  <a:lnTo>
                    <a:pt x="162" y="326"/>
                  </a:lnTo>
                  <a:lnTo>
                    <a:pt x="162" y="326"/>
                  </a:lnTo>
                  <a:lnTo>
                    <a:pt x="144" y="324"/>
                  </a:lnTo>
                  <a:lnTo>
                    <a:pt x="128" y="322"/>
                  </a:lnTo>
                  <a:lnTo>
                    <a:pt x="114" y="318"/>
                  </a:lnTo>
                  <a:lnTo>
                    <a:pt x="98" y="312"/>
                  </a:lnTo>
                  <a:lnTo>
                    <a:pt x="84" y="306"/>
                  </a:lnTo>
                  <a:lnTo>
                    <a:pt x="70" y="298"/>
                  </a:lnTo>
                  <a:lnTo>
                    <a:pt x="58" y="288"/>
                  </a:lnTo>
                  <a:lnTo>
                    <a:pt x="46" y="278"/>
                  </a:lnTo>
                  <a:lnTo>
                    <a:pt x="36" y="266"/>
                  </a:lnTo>
                  <a:lnTo>
                    <a:pt x="26" y="254"/>
                  </a:lnTo>
                  <a:lnTo>
                    <a:pt x="18" y="240"/>
                  </a:lnTo>
                  <a:lnTo>
                    <a:pt x="12" y="226"/>
                  </a:lnTo>
                  <a:lnTo>
                    <a:pt x="6" y="210"/>
                  </a:lnTo>
                  <a:lnTo>
                    <a:pt x="2" y="196"/>
                  </a:lnTo>
                  <a:lnTo>
                    <a:pt x="0" y="180"/>
                  </a:lnTo>
                  <a:lnTo>
                    <a:pt x="0" y="162"/>
                  </a:lnTo>
                  <a:lnTo>
                    <a:pt x="0" y="162"/>
                  </a:lnTo>
                  <a:lnTo>
                    <a:pt x="0" y="146"/>
                  </a:lnTo>
                  <a:lnTo>
                    <a:pt x="2" y="130"/>
                  </a:lnTo>
                  <a:lnTo>
                    <a:pt x="6" y="114"/>
                  </a:lnTo>
                  <a:lnTo>
                    <a:pt x="12" y="100"/>
                  </a:lnTo>
                  <a:lnTo>
                    <a:pt x="18" y="86"/>
                  </a:lnTo>
                  <a:lnTo>
                    <a:pt x="26" y="72"/>
                  </a:lnTo>
                  <a:lnTo>
                    <a:pt x="36" y="60"/>
                  </a:lnTo>
                  <a:lnTo>
                    <a:pt x="46" y="48"/>
                  </a:lnTo>
                  <a:lnTo>
                    <a:pt x="58" y="38"/>
                  </a:lnTo>
                  <a:lnTo>
                    <a:pt x="70" y="28"/>
                  </a:lnTo>
                  <a:lnTo>
                    <a:pt x="84" y="20"/>
                  </a:lnTo>
                  <a:lnTo>
                    <a:pt x="98" y="12"/>
                  </a:lnTo>
                  <a:lnTo>
                    <a:pt x="114" y="8"/>
                  </a:lnTo>
                  <a:lnTo>
                    <a:pt x="128" y="4"/>
                  </a:lnTo>
                  <a:lnTo>
                    <a:pt x="144" y="2"/>
                  </a:lnTo>
                  <a:lnTo>
                    <a:pt x="162" y="0"/>
                  </a:lnTo>
                  <a:lnTo>
                    <a:pt x="1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50" name="Freeform 47"/>
            <p:cNvSpPr>
              <a:spLocks/>
            </p:cNvSpPr>
            <p:nvPr/>
          </p:nvSpPr>
          <p:spPr bwMode="auto">
            <a:xfrm>
              <a:off x="7894638" y="3343275"/>
              <a:ext cx="822325" cy="812800"/>
            </a:xfrm>
            <a:custGeom>
              <a:avLst/>
              <a:gdLst>
                <a:gd name="T0" fmla="*/ 518 w 518"/>
                <a:gd name="T1" fmla="*/ 200 h 512"/>
                <a:gd name="T2" fmla="*/ 190 w 518"/>
                <a:gd name="T3" fmla="*/ 512 h 512"/>
                <a:gd name="T4" fmla="*/ 0 w 518"/>
                <a:gd name="T5" fmla="*/ 310 h 512"/>
                <a:gd name="T6" fmla="*/ 328 w 518"/>
                <a:gd name="T7" fmla="*/ 0 h 512"/>
                <a:gd name="T8" fmla="*/ 518 w 518"/>
                <a:gd name="T9" fmla="*/ 200 h 512"/>
              </a:gdLst>
              <a:ahLst/>
              <a:cxnLst>
                <a:cxn ang="0">
                  <a:pos x="T0" y="T1"/>
                </a:cxn>
                <a:cxn ang="0">
                  <a:pos x="T2" y="T3"/>
                </a:cxn>
                <a:cxn ang="0">
                  <a:pos x="T4" y="T5"/>
                </a:cxn>
                <a:cxn ang="0">
                  <a:pos x="T6" y="T7"/>
                </a:cxn>
                <a:cxn ang="0">
                  <a:pos x="T8" y="T9"/>
                </a:cxn>
              </a:cxnLst>
              <a:rect l="0" t="0" r="r" b="b"/>
              <a:pathLst>
                <a:path w="518" h="512">
                  <a:moveTo>
                    <a:pt x="518" y="200"/>
                  </a:moveTo>
                  <a:lnTo>
                    <a:pt x="190" y="512"/>
                  </a:lnTo>
                  <a:lnTo>
                    <a:pt x="0" y="310"/>
                  </a:lnTo>
                  <a:lnTo>
                    <a:pt x="328" y="0"/>
                  </a:lnTo>
                  <a:lnTo>
                    <a:pt x="518"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51" name="Freeform 48"/>
            <p:cNvSpPr>
              <a:spLocks/>
            </p:cNvSpPr>
            <p:nvPr/>
          </p:nvSpPr>
          <p:spPr bwMode="auto">
            <a:xfrm>
              <a:off x="11539538" y="3667125"/>
              <a:ext cx="517525" cy="514350"/>
            </a:xfrm>
            <a:custGeom>
              <a:avLst/>
              <a:gdLst>
                <a:gd name="T0" fmla="*/ 0 w 326"/>
                <a:gd name="T1" fmla="*/ 162 h 324"/>
                <a:gd name="T2" fmla="*/ 4 w 326"/>
                <a:gd name="T3" fmla="*/ 130 h 324"/>
                <a:gd name="T4" fmla="*/ 14 w 326"/>
                <a:gd name="T5" fmla="*/ 100 h 324"/>
                <a:gd name="T6" fmla="*/ 28 w 326"/>
                <a:gd name="T7" fmla="*/ 72 h 324"/>
                <a:gd name="T8" fmla="*/ 48 w 326"/>
                <a:gd name="T9" fmla="*/ 48 h 324"/>
                <a:gd name="T10" fmla="*/ 72 w 326"/>
                <a:gd name="T11" fmla="*/ 28 h 324"/>
                <a:gd name="T12" fmla="*/ 100 w 326"/>
                <a:gd name="T13" fmla="*/ 12 h 324"/>
                <a:gd name="T14" fmla="*/ 130 w 326"/>
                <a:gd name="T15" fmla="*/ 4 h 324"/>
                <a:gd name="T16" fmla="*/ 164 w 326"/>
                <a:gd name="T17" fmla="*/ 0 h 324"/>
                <a:gd name="T18" fmla="*/ 180 w 326"/>
                <a:gd name="T19" fmla="*/ 0 h 324"/>
                <a:gd name="T20" fmla="*/ 212 w 326"/>
                <a:gd name="T21" fmla="*/ 8 h 324"/>
                <a:gd name="T22" fmla="*/ 240 w 326"/>
                <a:gd name="T23" fmla="*/ 20 h 324"/>
                <a:gd name="T24" fmla="*/ 266 w 326"/>
                <a:gd name="T25" fmla="*/ 38 h 324"/>
                <a:gd name="T26" fmla="*/ 288 w 326"/>
                <a:gd name="T27" fmla="*/ 60 h 324"/>
                <a:gd name="T28" fmla="*/ 306 w 326"/>
                <a:gd name="T29" fmla="*/ 86 h 324"/>
                <a:gd name="T30" fmla="*/ 318 w 326"/>
                <a:gd name="T31" fmla="*/ 114 h 324"/>
                <a:gd name="T32" fmla="*/ 324 w 326"/>
                <a:gd name="T33" fmla="*/ 146 h 324"/>
                <a:gd name="T34" fmla="*/ 326 w 326"/>
                <a:gd name="T35" fmla="*/ 162 h 324"/>
                <a:gd name="T36" fmla="*/ 322 w 326"/>
                <a:gd name="T37" fmla="*/ 196 h 324"/>
                <a:gd name="T38" fmla="*/ 312 w 326"/>
                <a:gd name="T39" fmla="*/ 226 h 324"/>
                <a:gd name="T40" fmla="*/ 298 w 326"/>
                <a:gd name="T41" fmla="*/ 254 h 324"/>
                <a:gd name="T42" fmla="*/ 278 w 326"/>
                <a:gd name="T43" fmla="*/ 278 h 324"/>
                <a:gd name="T44" fmla="*/ 254 w 326"/>
                <a:gd name="T45" fmla="*/ 298 h 324"/>
                <a:gd name="T46" fmla="*/ 226 w 326"/>
                <a:gd name="T47" fmla="*/ 312 h 324"/>
                <a:gd name="T48" fmla="*/ 196 w 326"/>
                <a:gd name="T49" fmla="*/ 322 h 324"/>
                <a:gd name="T50" fmla="*/ 164 w 326"/>
                <a:gd name="T51" fmla="*/ 324 h 324"/>
                <a:gd name="T52" fmla="*/ 146 w 326"/>
                <a:gd name="T53" fmla="*/ 324 h 324"/>
                <a:gd name="T54" fmla="*/ 114 w 326"/>
                <a:gd name="T55" fmla="*/ 318 h 324"/>
                <a:gd name="T56" fmla="*/ 86 w 326"/>
                <a:gd name="T57" fmla="*/ 306 h 324"/>
                <a:gd name="T58" fmla="*/ 60 w 326"/>
                <a:gd name="T59" fmla="*/ 288 h 324"/>
                <a:gd name="T60" fmla="*/ 38 w 326"/>
                <a:gd name="T61" fmla="*/ 266 h 324"/>
                <a:gd name="T62" fmla="*/ 20 w 326"/>
                <a:gd name="T63" fmla="*/ 240 h 324"/>
                <a:gd name="T64" fmla="*/ 8 w 326"/>
                <a:gd name="T65" fmla="*/ 210 h 324"/>
                <a:gd name="T66" fmla="*/ 2 w 326"/>
                <a:gd name="T67" fmla="*/ 180 h 324"/>
                <a:gd name="T68" fmla="*/ 0 w 326"/>
                <a:gd name="T69" fmla="*/ 16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324">
                  <a:moveTo>
                    <a:pt x="0" y="162"/>
                  </a:moveTo>
                  <a:lnTo>
                    <a:pt x="0" y="162"/>
                  </a:lnTo>
                  <a:lnTo>
                    <a:pt x="2" y="146"/>
                  </a:lnTo>
                  <a:lnTo>
                    <a:pt x="4" y="130"/>
                  </a:lnTo>
                  <a:lnTo>
                    <a:pt x="8" y="114"/>
                  </a:lnTo>
                  <a:lnTo>
                    <a:pt x="14" y="100"/>
                  </a:lnTo>
                  <a:lnTo>
                    <a:pt x="20" y="86"/>
                  </a:lnTo>
                  <a:lnTo>
                    <a:pt x="28" y="72"/>
                  </a:lnTo>
                  <a:lnTo>
                    <a:pt x="38" y="60"/>
                  </a:lnTo>
                  <a:lnTo>
                    <a:pt x="48" y="48"/>
                  </a:lnTo>
                  <a:lnTo>
                    <a:pt x="60" y="38"/>
                  </a:lnTo>
                  <a:lnTo>
                    <a:pt x="72" y="28"/>
                  </a:lnTo>
                  <a:lnTo>
                    <a:pt x="86" y="20"/>
                  </a:lnTo>
                  <a:lnTo>
                    <a:pt x="100" y="12"/>
                  </a:lnTo>
                  <a:lnTo>
                    <a:pt x="114" y="8"/>
                  </a:lnTo>
                  <a:lnTo>
                    <a:pt x="130" y="4"/>
                  </a:lnTo>
                  <a:lnTo>
                    <a:pt x="146" y="0"/>
                  </a:lnTo>
                  <a:lnTo>
                    <a:pt x="164" y="0"/>
                  </a:lnTo>
                  <a:lnTo>
                    <a:pt x="164" y="0"/>
                  </a:lnTo>
                  <a:lnTo>
                    <a:pt x="180" y="0"/>
                  </a:lnTo>
                  <a:lnTo>
                    <a:pt x="196" y="4"/>
                  </a:lnTo>
                  <a:lnTo>
                    <a:pt x="212" y="8"/>
                  </a:lnTo>
                  <a:lnTo>
                    <a:pt x="226" y="12"/>
                  </a:lnTo>
                  <a:lnTo>
                    <a:pt x="240" y="20"/>
                  </a:lnTo>
                  <a:lnTo>
                    <a:pt x="254" y="28"/>
                  </a:lnTo>
                  <a:lnTo>
                    <a:pt x="266" y="38"/>
                  </a:lnTo>
                  <a:lnTo>
                    <a:pt x="278" y="48"/>
                  </a:lnTo>
                  <a:lnTo>
                    <a:pt x="288" y="60"/>
                  </a:lnTo>
                  <a:lnTo>
                    <a:pt x="298" y="72"/>
                  </a:lnTo>
                  <a:lnTo>
                    <a:pt x="306" y="86"/>
                  </a:lnTo>
                  <a:lnTo>
                    <a:pt x="312" y="100"/>
                  </a:lnTo>
                  <a:lnTo>
                    <a:pt x="318" y="114"/>
                  </a:lnTo>
                  <a:lnTo>
                    <a:pt x="322" y="130"/>
                  </a:lnTo>
                  <a:lnTo>
                    <a:pt x="324" y="146"/>
                  </a:lnTo>
                  <a:lnTo>
                    <a:pt x="326" y="162"/>
                  </a:lnTo>
                  <a:lnTo>
                    <a:pt x="326" y="162"/>
                  </a:lnTo>
                  <a:lnTo>
                    <a:pt x="324" y="180"/>
                  </a:lnTo>
                  <a:lnTo>
                    <a:pt x="322" y="196"/>
                  </a:lnTo>
                  <a:lnTo>
                    <a:pt x="318" y="210"/>
                  </a:lnTo>
                  <a:lnTo>
                    <a:pt x="312" y="226"/>
                  </a:lnTo>
                  <a:lnTo>
                    <a:pt x="306" y="240"/>
                  </a:lnTo>
                  <a:lnTo>
                    <a:pt x="298" y="254"/>
                  </a:lnTo>
                  <a:lnTo>
                    <a:pt x="288" y="266"/>
                  </a:lnTo>
                  <a:lnTo>
                    <a:pt x="278" y="278"/>
                  </a:lnTo>
                  <a:lnTo>
                    <a:pt x="266" y="288"/>
                  </a:lnTo>
                  <a:lnTo>
                    <a:pt x="254" y="298"/>
                  </a:lnTo>
                  <a:lnTo>
                    <a:pt x="240" y="306"/>
                  </a:lnTo>
                  <a:lnTo>
                    <a:pt x="226" y="312"/>
                  </a:lnTo>
                  <a:lnTo>
                    <a:pt x="212" y="318"/>
                  </a:lnTo>
                  <a:lnTo>
                    <a:pt x="196" y="322"/>
                  </a:lnTo>
                  <a:lnTo>
                    <a:pt x="180" y="324"/>
                  </a:lnTo>
                  <a:lnTo>
                    <a:pt x="164" y="324"/>
                  </a:lnTo>
                  <a:lnTo>
                    <a:pt x="164" y="324"/>
                  </a:lnTo>
                  <a:lnTo>
                    <a:pt x="146" y="324"/>
                  </a:lnTo>
                  <a:lnTo>
                    <a:pt x="130" y="322"/>
                  </a:lnTo>
                  <a:lnTo>
                    <a:pt x="114" y="318"/>
                  </a:lnTo>
                  <a:lnTo>
                    <a:pt x="100" y="312"/>
                  </a:lnTo>
                  <a:lnTo>
                    <a:pt x="86" y="306"/>
                  </a:lnTo>
                  <a:lnTo>
                    <a:pt x="72" y="298"/>
                  </a:lnTo>
                  <a:lnTo>
                    <a:pt x="60" y="288"/>
                  </a:lnTo>
                  <a:lnTo>
                    <a:pt x="48" y="278"/>
                  </a:lnTo>
                  <a:lnTo>
                    <a:pt x="38" y="266"/>
                  </a:lnTo>
                  <a:lnTo>
                    <a:pt x="28" y="254"/>
                  </a:lnTo>
                  <a:lnTo>
                    <a:pt x="20" y="240"/>
                  </a:lnTo>
                  <a:lnTo>
                    <a:pt x="14" y="226"/>
                  </a:lnTo>
                  <a:lnTo>
                    <a:pt x="8" y="210"/>
                  </a:lnTo>
                  <a:lnTo>
                    <a:pt x="4" y="196"/>
                  </a:lnTo>
                  <a:lnTo>
                    <a:pt x="2" y="180"/>
                  </a:lnTo>
                  <a:lnTo>
                    <a:pt x="0" y="162"/>
                  </a:lnTo>
                  <a:lnTo>
                    <a:pt x="0"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52" name="Freeform 49"/>
            <p:cNvSpPr>
              <a:spLocks/>
            </p:cNvSpPr>
            <p:nvPr/>
          </p:nvSpPr>
          <p:spPr bwMode="auto">
            <a:xfrm>
              <a:off x="11244263" y="3937000"/>
              <a:ext cx="517525" cy="517525"/>
            </a:xfrm>
            <a:custGeom>
              <a:avLst/>
              <a:gdLst>
                <a:gd name="T0" fmla="*/ 0 w 326"/>
                <a:gd name="T1" fmla="*/ 162 h 326"/>
                <a:gd name="T2" fmla="*/ 4 w 326"/>
                <a:gd name="T3" fmla="*/ 130 h 326"/>
                <a:gd name="T4" fmla="*/ 14 w 326"/>
                <a:gd name="T5" fmla="*/ 100 h 326"/>
                <a:gd name="T6" fmla="*/ 28 w 326"/>
                <a:gd name="T7" fmla="*/ 72 h 326"/>
                <a:gd name="T8" fmla="*/ 48 w 326"/>
                <a:gd name="T9" fmla="*/ 48 h 326"/>
                <a:gd name="T10" fmla="*/ 72 w 326"/>
                <a:gd name="T11" fmla="*/ 28 h 326"/>
                <a:gd name="T12" fmla="*/ 100 w 326"/>
                <a:gd name="T13" fmla="*/ 14 h 326"/>
                <a:gd name="T14" fmla="*/ 130 w 326"/>
                <a:gd name="T15" fmla="*/ 4 h 326"/>
                <a:gd name="T16" fmla="*/ 162 w 326"/>
                <a:gd name="T17" fmla="*/ 0 h 326"/>
                <a:gd name="T18" fmla="*/ 180 w 326"/>
                <a:gd name="T19" fmla="*/ 2 h 326"/>
                <a:gd name="T20" fmla="*/ 212 w 326"/>
                <a:gd name="T21" fmla="*/ 8 h 326"/>
                <a:gd name="T22" fmla="*/ 240 w 326"/>
                <a:gd name="T23" fmla="*/ 20 h 326"/>
                <a:gd name="T24" fmla="*/ 266 w 326"/>
                <a:gd name="T25" fmla="*/ 38 h 326"/>
                <a:gd name="T26" fmla="*/ 288 w 326"/>
                <a:gd name="T27" fmla="*/ 60 h 326"/>
                <a:gd name="T28" fmla="*/ 306 w 326"/>
                <a:gd name="T29" fmla="*/ 86 h 326"/>
                <a:gd name="T30" fmla="*/ 318 w 326"/>
                <a:gd name="T31" fmla="*/ 114 h 326"/>
                <a:gd name="T32" fmla="*/ 324 w 326"/>
                <a:gd name="T33" fmla="*/ 146 h 326"/>
                <a:gd name="T34" fmla="*/ 326 w 326"/>
                <a:gd name="T35" fmla="*/ 162 h 326"/>
                <a:gd name="T36" fmla="*/ 322 w 326"/>
                <a:gd name="T37" fmla="*/ 196 h 326"/>
                <a:gd name="T38" fmla="*/ 312 w 326"/>
                <a:gd name="T39" fmla="*/ 226 h 326"/>
                <a:gd name="T40" fmla="*/ 298 w 326"/>
                <a:gd name="T41" fmla="*/ 254 h 326"/>
                <a:gd name="T42" fmla="*/ 278 w 326"/>
                <a:gd name="T43" fmla="*/ 278 h 326"/>
                <a:gd name="T44" fmla="*/ 254 w 326"/>
                <a:gd name="T45" fmla="*/ 298 h 326"/>
                <a:gd name="T46" fmla="*/ 226 w 326"/>
                <a:gd name="T47" fmla="*/ 312 h 326"/>
                <a:gd name="T48" fmla="*/ 196 w 326"/>
                <a:gd name="T49" fmla="*/ 322 h 326"/>
                <a:gd name="T50" fmla="*/ 162 w 326"/>
                <a:gd name="T51" fmla="*/ 326 h 326"/>
                <a:gd name="T52" fmla="*/ 146 w 326"/>
                <a:gd name="T53" fmla="*/ 324 h 326"/>
                <a:gd name="T54" fmla="*/ 114 w 326"/>
                <a:gd name="T55" fmla="*/ 318 h 326"/>
                <a:gd name="T56" fmla="*/ 86 w 326"/>
                <a:gd name="T57" fmla="*/ 306 h 326"/>
                <a:gd name="T58" fmla="*/ 60 w 326"/>
                <a:gd name="T59" fmla="*/ 288 h 326"/>
                <a:gd name="T60" fmla="*/ 38 w 326"/>
                <a:gd name="T61" fmla="*/ 266 h 326"/>
                <a:gd name="T62" fmla="*/ 20 w 326"/>
                <a:gd name="T63" fmla="*/ 240 h 326"/>
                <a:gd name="T64" fmla="*/ 8 w 326"/>
                <a:gd name="T65" fmla="*/ 212 h 326"/>
                <a:gd name="T66" fmla="*/ 2 w 326"/>
                <a:gd name="T67" fmla="*/ 180 h 326"/>
                <a:gd name="T68" fmla="*/ 0 w 326"/>
                <a:gd name="T69" fmla="*/ 16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326">
                  <a:moveTo>
                    <a:pt x="0" y="162"/>
                  </a:moveTo>
                  <a:lnTo>
                    <a:pt x="0" y="162"/>
                  </a:lnTo>
                  <a:lnTo>
                    <a:pt x="2" y="146"/>
                  </a:lnTo>
                  <a:lnTo>
                    <a:pt x="4" y="130"/>
                  </a:lnTo>
                  <a:lnTo>
                    <a:pt x="8" y="114"/>
                  </a:lnTo>
                  <a:lnTo>
                    <a:pt x="14" y="100"/>
                  </a:lnTo>
                  <a:lnTo>
                    <a:pt x="20" y="86"/>
                  </a:lnTo>
                  <a:lnTo>
                    <a:pt x="28" y="72"/>
                  </a:lnTo>
                  <a:lnTo>
                    <a:pt x="38" y="60"/>
                  </a:lnTo>
                  <a:lnTo>
                    <a:pt x="48" y="48"/>
                  </a:lnTo>
                  <a:lnTo>
                    <a:pt x="60" y="38"/>
                  </a:lnTo>
                  <a:lnTo>
                    <a:pt x="72" y="28"/>
                  </a:lnTo>
                  <a:lnTo>
                    <a:pt x="86" y="20"/>
                  </a:lnTo>
                  <a:lnTo>
                    <a:pt x="100" y="14"/>
                  </a:lnTo>
                  <a:lnTo>
                    <a:pt x="114" y="8"/>
                  </a:lnTo>
                  <a:lnTo>
                    <a:pt x="130" y="4"/>
                  </a:lnTo>
                  <a:lnTo>
                    <a:pt x="146" y="2"/>
                  </a:lnTo>
                  <a:lnTo>
                    <a:pt x="162" y="0"/>
                  </a:lnTo>
                  <a:lnTo>
                    <a:pt x="162" y="0"/>
                  </a:lnTo>
                  <a:lnTo>
                    <a:pt x="180" y="2"/>
                  </a:lnTo>
                  <a:lnTo>
                    <a:pt x="196" y="4"/>
                  </a:lnTo>
                  <a:lnTo>
                    <a:pt x="212" y="8"/>
                  </a:lnTo>
                  <a:lnTo>
                    <a:pt x="226" y="14"/>
                  </a:lnTo>
                  <a:lnTo>
                    <a:pt x="240" y="20"/>
                  </a:lnTo>
                  <a:lnTo>
                    <a:pt x="254" y="28"/>
                  </a:lnTo>
                  <a:lnTo>
                    <a:pt x="266" y="38"/>
                  </a:lnTo>
                  <a:lnTo>
                    <a:pt x="278" y="48"/>
                  </a:lnTo>
                  <a:lnTo>
                    <a:pt x="288" y="60"/>
                  </a:lnTo>
                  <a:lnTo>
                    <a:pt x="298" y="72"/>
                  </a:lnTo>
                  <a:lnTo>
                    <a:pt x="306" y="86"/>
                  </a:lnTo>
                  <a:lnTo>
                    <a:pt x="312" y="100"/>
                  </a:lnTo>
                  <a:lnTo>
                    <a:pt x="318" y="114"/>
                  </a:lnTo>
                  <a:lnTo>
                    <a:pt x="322" y="130"/>
                  </a:lnTo>
                  <a:lnTo>
                    <a:pt x="324" y="146"/>
                  </a:lnTo>
                  <a:lnTo>
                    <a:pt x="326" y="162"/>
                  </a:lnTo>
                  <a:lnTo>
                    <a:pt x="326" y="162"/>
                  </a:lnTo>
                  <a:lnTo>
                    <a:pt x="324" y="180"/>
                  </a:lnTo>
                  <a:lnTo>
                    <a:pt x="322" y="196"/>
                  </a:lnTo>
                  <a:lnTo>
                    <a:pt x="318" y="212"/>
                  </a:lnTo>
                  <a:lnTo>
                    <a:pt x="312" y="226"/>
                  </a:lnTo>
                  <a:lnTo>
                    <a:pt x="306" y="240"/>
                  </a:lnTo>
                  <a:lnTo>
                    <a:pt x="298" y="254"/>
                  </a:lnTo>
                  <a:lnTo>
                    <a:pt x="288" y="266"/>
                  </a:lnTo>
                  <a:lnTo>
                    <a:pt x="278" y="278"/>
                  </a:lnTo>
                  <a:lnTo>
                    <a:pt x="266" y="288"/>
                  </a:lnTo>
                  <a:lnTo>
                    <a:pt x="254" y="298"/>
                  </a:lnTo>
                  <a:lnTo>
                    <a:pt x="240" y="306"/>
                  </a:lnTo>
                  <a:lnTo>
                    <a:pt x="226" y="312"/>
                  </a:lnTo>
                  <a:lnTo>
                    <a:pt x="212" y="318"/>
                  </a:lnTo>
                  <a:lnTo>
                    <a:pt x="196" y="322"/>
                  </a:lnTo>
                  <a:lnTo>
                    <a:pt x="180" y="324"/>
                  </a:lnTo>
                  <a:lnTo>
                    <a:pt x="162" y="326"/>
                  </a:lnTo>
                  <a:lnTo>
                    <a:pt x="162" y="326"/>
                  </a:lnTo>
                  <a:lnTo>
                    <a:pt x="146" y="324"/>
                  </a:lnTo>
                  <a:lnTo>
                    <a:pt x="130" y="322"/>
                  </a:lnTo>
                  <a:lnTo>
                    <a:pt x="114" y="318"/>
                  </a:lnTo>
                  <a:lnTo>
                    <a:pt x="100" y="312"/>
                  </a:lnTo>
                  <a:lnTo>
                    <a:pt x="86" y="306"/>
                  </a:lnTo>
                  <a:lnTo>
                    <a:pt x="72" y="298"/>
                  </a:lnTo>
                  <a:lnTo>
                    <a:pt x="60" y="288"/>
                  </a:lnTo>
                  <a:lnTo>
                    <a:pt x="48" y="278"/>
                  </a:lnTo>
                  <a:lnTo>
                    <a:pt x="38" y="266"/>
                  </a:lnTo>
                  <a:lnTo>
                    <a:pt x="28" y="254"/>
                  </a:lnTo>
                  <a:lnTo>
                    <a:pt x="20" y="240"/>
                  </a:lnTo>
                  <a:lnTo>
                    <a:pt x="14" y="226"/>
                  </a:lnTo>
                  <a:lnTo>
                    <a:pt x="8" y="212"/>
                  </a:lnTo>
                  <a:lnTo>
                    <a:pt x="4" y="196"/>
                  </a:lnTo>
                  <a:lnTo>
                    <a:pt x="2" y="180"/>
                  </a:lnTo>
                  <a:lnTo>
                    <a:pt x="0" y="162"/>
                  </a:lnTo>
                  <a:lnTo>
                    <a:pt x="0"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53" name="Freeform 50"/>
            <p:cNvSpPr>
              <a:spLocks/>
            </p:cNvSpPr>
            <p:nvPr/>
          </p:nvSpPr>
          <p:spPr bwMode="auto">
            <a:xfrm>
              <a:off x="10945813" y="3349625"/>
              <a:ext cx="812800" cy="822325"/>
            </a:xfrm>
            <a:custGeom>
              <a:avLst/>
              <a:gdLst>
                <a:gd name="T0" fmla="*/ 202 w 512"/>
                <a:gd name="T1" fmla="*/ 0 h 518"/>
                <a:gd name="T2" fmla="*/ 512 w 512"/>
                <a:gd name="T3" fmla="*/ 328 h 518"/>
                <a:gd name="T4" fmla="*/ 310 w 512"/>
                <a:gd name="T5" fmla="*/ 518 h 518"/>
                <a:gd name="T6" fmla="*/ 0 w 512"/>
                <a:gd name="T7" fmla="*/ 192 h 518"/>
                <a:gd name="T8" fmla="*/ 202 w 512"/>
                <a:gd name="T9" fmla="*/ 0 h 518"/>
              </a:gdLst>
              <a:ahLst/>
              <a:cxnLst>
                <a:cxn ang="0">
                  <a:pos x="T0" y="T1"/>
                </a:cxn>
                <a:cxn ang="0">
                  <a:pos x="T2" y="T3"/>
                </a:cxn>
                <a:cxn ang="0">
                  <a:pos x="T4" y="T5"/>
                </a:cxn>
                <a:cxn ang="0">
                  <a:pos x="T6" y="T7"/>
                </a:cxn>
                <a:cxn ang="0">
                  <a:pos x="T8" y="T9"/>
                </a:cxn>
              </a:cxnLst>
              <a:rect l="0" t="0" r="r" b="b"/>
              <a:pathLst>
                <a:path w="512" h="518">
                  <a:moveTo>
                    <a:pt x="202" y="0"/>
                  </a:moveTo>
                  <a:lnTo>
                    <a:pt x="512" y="328"/>
                  </a:lnTo>
                  <a:lnTo>
                    <a:pt x="310" y="518"/>
                  </a:lnTo>
                  <a:lnTo>
                    <a:pt x="0" y="192"/>
                  </a:lnTo>
                  <a:lnTo>
                    <a:pt x="20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grpSp>
      <p:grpSp>
        <p:nvGrpSpPr>
          <p:cNvPr id="54" name="Group 53"/>
          <p:cNvGrpSpPr/>
          <p:nvPr/>
        </p:nvGrpSpPr>
        <p:grpSpPr>
          <a:xfrm>
            <a:off x="4404631" y="3630332"/>
            <a:ext cx="549162" cy="500506"/>
            <a:chOff x="4315061" y="1951535"/>
            <a:chExt cx="732216" cy="650213"/>
          </a:xfrm>
        </p:grpSpPr>
        <p:pic>
          <p:nvPicPr>
            <p:cNvPr id="55" name="Picture 54"/>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4315061" y="2155646"/>
              <a:ext cx="529168" cy="446102"/>
            </a:xfrm>
            <a:prstGeom prst="rect">
              <a:avLst/>
            </a:prstGeom>
          </p:spPr>
        </p:pic>
        <p:grpSp>
          <p:nvGrpSpPr>
            <p:cNvPr id="56" name="Group 55"/>
            <p:cNvGrpSpPr/>
            <p:nvPr/>
          </p:nvGrpSpPr>
          <p:grpSpPr>
            <a:xfrm>
              <a:off x="4621591" y="1951535"/>
              <a:ext cx="425686" cy="292390"/>
              <a:chOff x="4858873" y="1617202"/>
              <a:chExt cx="585021" cy="401831"/>
            </a:xfrm>
          </p:grpSpPr>
          <p:sp>
            <p:nvSpPr>
              <p:cNvPr id="57" name="Rounded Rectangle 56"/>
              <p:cNvSpPr/>
              <p:nvPr/>
            </p:nvSpPr>
            <p:spPr>
              <a:xfrm>
                <a:off x="4862355" y="1618043"/>
                <a:ext cx="574208" cy="326572"/>
              </a:xfrm>
              <a:prstGeom prst="roundRect">
                <a:avLst>
                  <a:gd name="adj" fmla="val 10032"/>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endParaRPr lang="fr-FR" sz="1200">
                  <a:solidFill>
                    <a:srgbClr val="FFFFFF"/>
                  </a:solidFill>
                  <a:latin typeface="Arial" pitchFamily="34" charset="0"/>
                  <a:cs typeface="Arial" pitchFamily="34" charset="0"/>
                </a:endParaRPr>
              </a:p>
            </p:txBody>
          </p:sp>
          <p:grpSp>
            <p:nvGrpSpPr>
              <p:cNvPr id="58" name="Group 57"/>
              <p:cNvGrpSpPr/>
              <p:nvPr/>
            </p:nvGrpSpPr>
            <p:grpSpPr>
              <a:xfrm>
                <a:off x="4858873" y="1617202"/>
                <a:ext cx="585021" cy="401831"/>
                <a:chOff x="7683220" y="2606090"/>
                <a:chExt cx="3460750" cy="2377073"/>
              </a:xfrm>
              <a:solidFill>
                <a:schemeClr val="accent4"/>
              </a:solidFill>
            </p:grpSpPr>
            <p:sp>
              <p:nvSpPr>
                <p:cNvPr id="59" name="Freeform 16"/>
                <p:cNvSpPr>
                  <a:spLocks/>
                </p:cNvSpPr>
                <p:nvPr/>
              </p:nvSpPr>
              <p:spPr bwMode="auto">
                <a:xfrm>
                  <a:off x="7686395" y="2606090"/>
                  <a:ext cx="3454399" cy="1466849"/>
                </a:xfrm>
                <a:custGeom>
                  <a:avLst/>
                  <a:gdLst>
                    <a:gd name="T0" fmla="*/ 2170 w 2176"/>
                    <a:gd name="T1" fmla="*/ 80 h 924"/>
                    <a:gd name="T2" fmla="*/ 2170 w 2176"/>
                    <a:gd name="T3" fmla="*/ 80 h 924"/>
                    <a:gd name="T4" fmla="*/ 2164 w 2176"/>
                    <a:gd name="T5" fmla="*/ 62 h 924"/>
                    <a:gd name="T6" fmla="*/ 2154 w 2176"/>
                    <a:gd name="T7" fmla="*/ 48 h 924"/>
                    <a:gd name="T8" fmla="*/ 2142 w 2176"/>
                    <a:gd name="T9" fmla="*/ 34 h 924"/>
                    <a:gd name="T10" fmla="*/ 2130 w 2176"/>
                    <a:gd name="T11" fmla="*/ 22 h 924"/>
                    <a:gd name="T12" fmla="*/ 2114 w 2176"/>
                    <a:gd name="T13" fmla="*/ 14 h 924"/>
                    <a:gd name="T14" fmla="*/ 2098 w 2176"/>
                    <a:gd name="T15" fmla="*/ 6 h 924"/>
                    <a:gd name="T16" fmla="*/ 2080 w 2176"/>
                    <a:gd name="T17" fmla="*/ 2 h 924"/>
                    <a:gd name="T18" fmla="*/ 2062 w 2176"/>
                    <a:gd name="T19" fmla="*/ 0 h 924"/>
                    <a:gd name="T20" fmla="*/ 112 w 2176"/>
                    <a:gd name="T21" fmla="*/ 0 h 924"/>
                    <a:gd name="T22" fmla="*/ 112 w 2176"/>
                    <a:gd name="T23" fmla="*/ 0 h 924"/>
                    <a:gd name="T24" fmla="*/ 94 w 2176"/>
                    <a:gd name="T25" fmla="*/ 2 h 924"/>
                    <a:gd name="T26" fmla="*/ 78 w 2176"/>
                    <a:gd name="T27" fmla="*/ 6 h 924"/>
                    <a:gd name="T28" fmla="*/ 62 w 2176"/>
                    <a:gd name="T29" fmla="*/ 14 h 924"/>
                    <a:gd name="T30" fmla="*/ 46 w 2176"/>
                    <a:gd name="T31" fmla="*/ 22 h 924"/>
                    <a:gd name="T32" fmla="*/ 32 w 2176"/>
                    <a:gd name="T33" fmla="*/ 34 h 924"/>
                    <a:gd name="T34" fmla="*/ 22 w 2176"/>
                    <a:gd name="T35" fmla="*/ 48 h 924"/>
                    <a:gd name="T36" fmla="*/ 12 w 2176"/>
                    <a:gd name="T37" fmla="*/ 62 h 924"/>
                    <a:gd name="T38" fmla="*/ 6 w 2176"/>
                    <a:gd name="T39" fmla="*/ 80 h 924"/>
                    <a:gd name="T40" fmla="*/ 6 w 2176"/>
                    <a:gd name="T41" fmla="*/ 80 h 924"/>
                    <a:gd name="T42" fmla="*/ 2 w 2176"/>
                    <a:gd name="T43" fmla="*/ 96 h 924"/>
                    <a:gd name="T44" fmla="*/ 0 w 2176"/>
                    <a:gd name="T45" fmla="*/ 114 h 924"/>
                    <a:gd name="T46" fmla="*/ 2 w 2176"/>
                    <a:gd name="T47" fmla="*/ 132 h 924"/>
                    <a:gd name="T48" fmla="*/ 6 w 2176"/>
                    <a:gd name="T49" fmla="*/ 150 h 924"/>
                    <a:gd name="T50" fmla="*/ 12 w 2176"/>
                    <a:gd name="T51" fmla="*/ 166 h 924"/>
                    <a:gd name="T52" fmla="*/ 22 w 2176"/>
                    <a:gd name="T53" fmla="*/ 180 h 924"/>
                    <a:gd name="T54" fmla="*/ 34 w 2176"/>
                    <a:gd name="T55" fmla="*/ 194 h 924"/>
                    <a:gd name="T56" fmla="*/ 48 w 2176"/>
                    <a:gd name="T57" fmla="*/ 206 h 924"/>
                    <a:gd name="T58" fmla="*/ 1022 w 2176"/>
                    <a:gd name="T59" fmla="*/ 902 h 924"/>
                    <a:gd name="T60" fmla="*/ 1022 w 2176"/>
                    <a:gd name="T61" fmla="*/ 902 h 924"/>
                    <a:gd name="T62" fmla="*/ 1038 w 2176"/>
                    <a:gd name="T63" fmla="*/ 912 h 924"/>
                    <a:gd name="T64" fmla="*/ 1054 w 2176"/>
                    <a:gd name="T65" fmla="*/ 918 h 924"/>
                    <a:gd name="T66" fmla="*/ 1070 w 2176"/>
                    <a:gd name="T67" fmla="*/ 922 h 924"/>
                    <a:gd name="T68" fmla="*/ 1088 w 2176"/>
                    <a:gd name="T69" fmla="*/ 924 h 924"/>
                    <a:gd name="T70" fmla="*/ 1106 w 2176"/>
                    <a:gd name="T71" fmla="*/ 922 h 924"/>
                    <a:gd name="T72" fmla="*/ 1122 w 2176"/>
                    <a:gd name="T73" fmla="*/ 918 h 924"/>
                    <a:gd name="T74" fmla="*/ 1138 w 2176"/>
                    <a:gd name="T75" fmla="*/ 912 h 924"/>
                    <a:gd name="T76" fmla="*/ 1154 w 2176"/>
                    <a:gd name="T77" fmla="*/ 902 h 924"/>
                    <a:gd name="T78" fmla="*/ 2128 w 2176"/>
                    <a:gd name="T79" fmla="*/ 206 h 924"/>
                    <a:gd name="T80" fmla="*/ 2128 w 2176"/>
                    <a:gd name="T81" fmla="*/ 206 h 924"/>
                    <a:gd name="T82" fmla="*/ 2142 w 2176"/>
                    <a:gd name="T83" fmla="*/ 194 h 924"/>
                    <a:gd name="T84" fmla="*/ 2154 w 2176"/>
                    <a:gd name="T85" fmla="*/ 180 h 924"/>
                    <a:gd name="T86" fmla="*/ 2164 w 2176"/>
                    <a:gd name="T87" fmla="*/ 166 h 924"/>
                    <a:gd name="T88" fmla="*/ 2170 w 2176"/>
                    <a:gd name="T89" fmla="*/ 150 h 924"/>
                    <a:gd name="T90" fmla="*/ 2174 w 2176"/>
                    <a:gd name="T91" fmla="*/ 132 h 924"/>
                    <a:gd name="T92" fmla="*/ 2176 w 2176"/>
                    <a:gd name="T93" fmla="*/ 114 h 924"/>
                    <a:gd name="T94" fmla="*/ 2174 w 2176"/>
                    <a:gd name="T95" fmla="*/ 96 h 924"/>
                    <a:gd name="T96" fmla="*/ 2170 w 2176"/>
                    <a:gd name="T97" fmla="*/ 80 h 924"/>
                    <a:gd name="T98" fmla="*/ 2170 w 2176"/>
                    <a:gd name="T99" fmla="*/ 80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924">
                      <a:moveTo>
                        <a:pt x="2170" y="80"/>
                      </a:moveTo>
                      <a:lnTo>
                        <a:pt x="2170" y="80"/>
                      </a:lnTo>
                      <a:lnTo>
                        <a:pt x="2164" y="62"/>
                      </a:lnTo>
                      <a:lnTo>
                        <a:pt x="2154" y="48"/>
                      </a:lnTo>
                      <a:lnTo>
                        <a:pt x="2142" y="34"/>
                      </a:lnTo>
                      <a:lnTo>
                        <a:pt x="2130" y="22"/>
                      </a:lnTo>
                      <a:lnTo>
                        <a:pt x="2114" y="14"/>
                      </a:lnTo>
                      <a:lnTo>
                        <a:pt x="2098" y="6"/>
                      </a:lnTo>
                      <a:lnTo>
                        <a:pt x="2080" y="2"/>
                      </a:lnTo>
                      <a:lnTo>
                        <a:pt x="2062" y="0"/>
                      </a:lnTo>
                      <a:lnTo>
                        <a:pt x="112" y="0"/>
                      </a:lnTo>
                      <a:lnTo>
                        <a:pt x="112" y="0"/>
                      </a:lnTo>
                      <a:lnTo>
                        <a:pt x="94" y="2"/>
                      </a:lnTo>
                      <a:lnTo>
                        <a:pt x="78" y="6"/>
                      </a:lnTo>
                      <a:lnTo>
                        <a:pt x="62" y="14"/>
                      </a:lnTo>
                      <a:lnTo>
                        <a:pt x="46" y="22"/>
                      </a:lnTo>
                      <a:lnTo>
                        <a:pt x="32" y="34"/>
                      </a:lnTo>
                      <a:lnTo>
                        <a:pt x="22" y="48"/>
                      </a:lnTo>
                      <a:lnTo>
                        <a:pt x="12" y="62"/>
                      </a:lnTo>
                      <a:lnTo>
                        <a:pt x="6" y="80"/>
                      </a:lnTo>
                      <a:lnTo>
                        <a:pt x="6" y="80"/>
                      </a:lnTo>
                      <a:lnTo>
                        <a:pt x="2" y="96"/>
                      </a:lnTo>
                      <a:lnTo>
                        <a:pt x="0" y="114"/>
                      </a:lnTo>
                      <a:lnTo>
                        <a:pt x="2" y="132"/>
                      </a:lnTo>
                      <a:lnTo>
                        <a:pt x="6" y="150"/>
                      </a:lnTo>
                      <a:lnTo>
                        <a:pt x="12" y="166"/>
                      </a:lnTo>
                      <a:lnTo>
                        <a:pt x="22" y="180"/>
                      </a:lnTo>
                      <a:lnTo>
                        <a:pt x="34" y="194"/>
                      </a:lnTo>
                      <a:lnTo>
                        <a:pt x="48" y="206"/>
                      </a:lnTo>
                      <a:lnTo>
                        <a:pt x="1022" y="902"/>
                      </a:lnTo>
                      <a:lnTo>
                        <a:pt x="1022" y="902"/>
                      </a:lnTo>
                      <a:lnTo>
                        <a:pt x="1038" y="912"/>
                      </a:lnTo>
                      <a:lnTo>
                        <a:pt x="1054" y="918"/>
                      </a:lnTo>
                      <a:lnTo>
                        <a:pt x="1070" y="922"/>
                      </a:lnTo>
                      <a:lnTo>
                        <a:pt x="1088" y="924"/>
                      </a:lnTo>
                      <a:lnTo>
                        <a:pt x="1106" y="922"/>
                      </a:lnTo>
                      <a:lnTo>
                        <a:pt x="1122" y="918"/>
                      </a:lnTo>
                      <a:lnTo>
                        <a:pt x="1138" y="912"/>
                      </a:lnTo>
                      <a:lnTo>
                        <a:pt x="1154" y="902"/>
                      </a:lnTo>
                      <a:lnTo>
                        <a:pt x="2128" y="206"/>
                      </a:lnTo>
                      <a:lnTo>
                        <a:pt x="2128" y="206"/>
                      </a:lnTo>
                      <a:lnTo>
                        <a:pt x="2142" y="194"/>
                      </a:lnTo>
                      <a:lnTo>
                        <a:pt x="2154" y="180"/>
                      </a:lnTo>
                      <a:lnTo>
                        <a:pt x="2164" y="166"/>
                      </a:lnTo>
                      <a:lnTo>
                        <a:pt x="2170" y="150"/>
                      </a:lnTo>
                      <a:lnTo>
                        <a:pt x="2174" y="132"/>
                      </a:lnTo>
                      <a:lnTo>
                        <a:pt x="2176" y="114"/>
                      </a:lnTo>
                      <a:lnTo>
                        <a:pt x="2174" y="96"/>
                      </a:lnTo>
                      <a:lnTo>
                        <a:pt x="2170" y="80"/>
                      </a:lnTo>
                      <a:lnTo>
                        <a:pt x="2170" y="80"/>
                      </a:lnTo>
                      <a:close/>
                    </a:path>
                  </a:pathLst>
                </a:custGeom>
                <a:grpFill/>
                <a:ln>
                  <a:noFill/>
                </a:ln>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60" name="Freeform 17"/>
                <p:cNvSpPr>
                  <a:spLocks/>
                </p:cNvSpPr>
                <p:nvPr/>
              </p:nvSpPr>
              <p:spPr bwMode="auto">
                <a:xfrm>
                  <a:off x="7683220" y="3090863"/>
                  <a:ext cx="3460750" cy="1892300"/>
                </a:xfrm>
                <a:custGeom>
                  <a:avLst/>
                  <a:gdLst>
                    <a:gd name="T0" fmla="*/ 2180 w 2180"/>
                    <a:gd name="T1" fmla="*/ 0 h 1192"/>
                    <a:gd name="T2" fmla="*/ 2180 w 2180"/>
                    <a:gd name="T3" fmla="*/ 1076 h 1192"/>
                    <a:gd name="T4" fmla="*/ 2180 w 2180"/>
                    <a:gd name="T5" fmla="*/ 1076 h 1192"/>
                    <a:gd name="T6" fmla="*/ 2178 w 2180"/>
                    <a:gd name="T7" fmla="*/ 1100 h 1192"/>
                    <a:gd name="T8" fmla="*/ 2172 w 2180"/>
                    <a:gd name="T9" fmla="*/ 1120 h 1192"/>
                    <a:gd name="T10" fmla="*/ 2162 w 2180"/>
                    <a:gd name="T11" fmla="*/ 1140 h 1192"/>
                    <a:gd name="T12" fmla="*/ 2148 w 2180"/>
                    <a:gd name="T13" fmla="*/ 1158 h 1192"/>
                    <a:gd name="T14" fmla="*/ 2132 w 2180"/>
                    <a:gd name="T15" fmla="*/ 1172 h 1192"/>
                    <a:gd name="T16" fmla="*/ 2112 w 2180"/>
                    <a:gd name="T17" fmla="*/ 1182 h 1192"/>
                    <a:gd name="T18" fmla="*/ 2090 w 2180"/>
                    <a:gd name="T19" fmla="*/ 1188 h 1192"/>
                    <a:gd name="T20" fmla="*/ 2080 w 2180"/>
                    <a:gd name="T21" fmla="*/ 1190 h 1192"/>
                    <a:gd name="T22" fmla="*/ 2068 w 2180"/>
                    <a:gd name="T23" fmla="*/ 1192 h 1192"/>
                    <a:gd name="T24" fmla="*/ 112 w 2180"/>
                    <a:gd name="T25" fmla="*/ 1192 h 1192"/>
                    <a:gd name="T26" fmla="*/ 112 w 2180"/>
                    <a:gd name="T27" fmla="*/ 1192 h 1192"/>
                    <a:gd name="T28" fmla="*/ 90 w 2180"/>
                    <a:gd name="T29" fmla="*/ 1188 h 1192"/>
                    <a:gd name="T30" fmla="*/ 68 w 2180"/>
                    <a:gd name="T31" fmla="*/ 1182 h 1192"/>
                    <a:gd name="T32" fmla="*/ 50 w 2180"/>
                    <a:gd name="T33" fmla="*/ 1172 h 1192"/>
                    <a:gd name="T34" fmla="*/ 32 w 2180"/>
                    <a:gd name="T35" fmla="*/ 1158 h 1192"/>
                    <a:gd name="T36" fmla="*/ 18 w 2180"/>
                    <a:gd name="T37" fmla="*/ 1142 h 1192"/>
                    <a:gd name="T38" fmla="*/ 8 w 2180"/>
                    <a:gd name="T39" fmla="*/ 1122 h 1192"/>
                    <a:gd name="T40" fmla="*/ 2 w 2180"/>
                    <a:gd name="T41" fmla="*/ 1102 h 1192"/>
                    <a:gd name="T42" fmla="*/ 0 w 2180"/>
                    <a:gd name="T43" fmla="*/ 1078 h 1192"/>
                    <a:gd name="T44" fmla="*/ 0 w 2180"/>
                    <a:gd name="T45" fmla="*/ 0 h 1192"/>
                    <a:gd name="T46" fmla="*/ 1090 w 2180"/>
                    <a:gd name="T47" fmla="*/ 780 h 1192"/>
                    <a:gd name="T48" fmla="*/ 2180 w 2180"/>
                    <a:gd name="T49" fmla="*/ 0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80" h="1192">
                      <a:moveTo>
                        <a:pt x="2180" y="0"/>
                      </a:moveTo>
                      <a:lnTo>
                        <a:pt x="2180" y="1076"/>
                      </a:lnTo>
                      <a:lnTo>
                        <a:pt x="2180" y="1076"/>
                      </a:lnTo>
                      <a:lnTo>
                        <a:pt x="2178" y="1100"/>
                      </a:lnTo>
                      <a:lnTo>
                        <a:pt x="2172" y="1120"/>
                      </a:lnTo>
                      <a:lnTo>
                        <a:pt x="2162" y="1140"/>
                      </a:lnTo>
                      <a:lnTo>
                        <a:pt x="2148" y="1158"/>
                      </a:lnTo>
                      <a:lnTo>
                        <a:pt x="2132" y="1172"/>
                      </a:lnTo>
                      <a:lnTo>
                        <a:pt x="2112" y="1182"/>
                      </a:lnTo>
                      <a:lnTo>
                        <a:pt x="2090" y="1188"/>
                      </a:lnTo>
                      <a:lnTo>
                        <a:pt x="2080" y="1190"/>
                      </a:lnTo>
                      <a:lnTo>
                        <a:pt x="2068" y="1192"/>
                      </a:lnTo>
                      <a:lnTo>
                        <a:pt x="112" y="1192"/>
                      </a:lnTo>
                      <a:lnTo>
                        <a:pt x="112" y="1192"/>
                      </a:lnTo>
                      <a:lnTo>
                        <a:pt x="90" y="1188"/>
                      </a:lnTo>
                      <a:lnTo>
                        <a:pt x="68" y="1182"/>
                      </a:lnTo>
                      <a:lnTo>
                        <a:pt x="50" y="1172"/>
                      </a:lnTo>
                      <a:lnTo>
                        <a:pt x="32" y="1158"/>
                      </a:lnTo>
                      <a:lnTo>
                        <a:pt x="18" y="1142"/>
                      </a:lnTo>
                      <a:lnTo>
                        <a:pt x="8" y="1122"/>
                      </a:lnTo>
                      <a:lnTo>
                        <a:pt x="2" y="1102"/>
                      </a:lnTo>
                      <a:lnTo>
                        <a:pt x="0" y="1078"/>
                      </a:lnTo>
                      <a:lnTo>
                        <a:pt x="0" y="0"/>
                      </a:lnTo>
                      <a:lnTo>
                        <a:pt x="1090" y="780"/>
                      </a:lnTo>
                      <a:lnTo>
                        <a:pt x="2180" y="0"/>
                      </a:lnTo>
                      <a:close/>
                    </a:path>
                  </a:pathLst>
                </a:custGeom>
                <a:grpFill/>
                <a:ln>
                  <a:noFill/>
                </a:ln>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grpSp>
        </p:grpSp>
      </p:grpSp>
      <p:grpSp>
        <p:nvGrpSpPr>
          <p:cNvPr id="135" name="Group 134"/>
          <p:cNvGrpSpPr/>
          <p:nvPr/>
        </p:nvGrpSpPr>
        <p:grpSpPr>
          <a:xfrm>
            <a:off x="117696" y="838314"/>
            <a:ext cx="2695012" cy="298942"/>
            <a:chOff x="1851354" y="1819196"/>
            <a:chExt cx="3593350" cy="358730"/>
          </a:xfrm>
        </p:grpSpPr>
        <p:sp>
          <p:nvSpPr>
            <p:cNvPr id="62" name="Rectangle 61"/>
            <p:cNvSpPr/>
            <p:nvPr/>
          </p:nvSpPr>
          <p:spPr>
            <a:xfrm>
              <a:off x="2303540" y="1849166"/>
              <a:ext cx="3141164" cy="2585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r>
                <a:rPr lang="fr-FR" sz="1400" dirty="0" smtClean="0">
                  <a:solidFill>
                    <a:schemeClr val="tx2"/>
                  </a:solidFill>
                  <a:latin typeface="Arial" panose="020B0604020202020204" pitchFamily="34" charset="0"/>
                  <a:cs typeface="Arial" panose="020B0604020202020204" pitchFamily="34" charset="0"/>
                </a:rPr>
                <a:t>Pénétration du périmètre</a:t>
              </a:r>
              <a:endParaRPr lang="fr-FR" sz="1400" dirty="0">
                <a:solidFill>
                  <a:schemeClr val="tx2"/>
                </a:solidFill>
                <a:latin typeface="Arial" panose="020B0604020202020204" pitchFamily="34" charset="0"/>
                <a:cs typeface="Arial" panose="020B0604020202020204" pitchFamily="34" charset="0"/>
              </a:endParaRPr>
            </a:p>
          </p:txBody>
        </p:sp>
        <p:sp>
          <p:nvSpPr>
            <p:cNvPr id="63" name="Oval 62"/>
            <p:cNvSpPr>
              <a:spLocks noChangeAspect="1"/>
            </p:cNvSpPr>
            <p:nvPr/>
          </p:nvSpPr>
          <p:spPr>
            <a:xfrm>
              <a:off x="1851354" y="1819196"/>
              <a:ext cx="358730" cy="358730"/>
            </a:xfrm>
            <a:prstGeom prst="ellipse">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r>
                <a:rPr lang="fr-FR" sz="1200" b="1" smtClean="0">
                  <a:solidFill>
                    <a:srgbClr val="FFFFFF"/>
                  </a:solidFill>
                  <a:latin typeface="Arial" pitchFamily="34" charset="0"/>
                  <a:cs typeface="Arial" pitchFamily="34" charset="0"/>
                </a:rPr>
                <a:t>1</a:t>
              </a:r>
              <a:endParaRPr lang="fr-FR" sz="1200" b="1">
                <a:solidFill>
                  <a:srgbClr val="FFFFFF"/>
                </a:solidFill>
                <a:latin typeface="Arial" pitchFamily="34" charset="0"/>
                <a:cs typeface="Arial" pitchFamily="34" charset="0"/>
              </a:endParaRPr>
            </a:p>
          </p:txBody>
        </p:sp>
      </p:grpSp>
      <p:pic>
        <p:nvPicPr>
          <p:cNvPr id="85" name="Picture 84"/>
          <p:cNvPicPr>
            <a:picLocks noChangeAspect="1"/>
          </p:cNvPicPr>
          <p:nvPr/>
        </p:nvPicPr>
        <p:blipFill rotWithShape="1">
          <a:blip r:embed="rId6" cstate="screen">
            <a:extLst>
              <a:ext uri="{28A0092B-C50C-407E-A947-70E740481C1C}">
                <a14:useLocalDpi xmlns:a14="http://schemas.microsoft.com/office/drawing/2010/main" val="0"/>
              </a:ext>
            </a:extLst>
          </a:blip>
          <a:srcRect b="-1760"/>
          <a:stretch/>
        </p:blipFill>
        <p:spPr>
          <a:xfrm rot="5400000">
            <a:off x="6034493" y="4254152"/>
            <a:ext cx="491207" cy="311727"/>
          </a:xfrm>
          <a:prstGeom prst="rect">
            <a:avLst/>
          </a:prstGeom>
          <a:noFill/>
          <a:ln>
            <a:noFill/>
          </a:ln>
        </p:spPr>
      </p:pic>
      <p:grpSp>
        <p:nvGrpSpPr>
          <p:cNvPr id="86" name="Group 85"/>
          <p:cNvGrpSpPr/>
          <p:nvPr/>
        </p:nvGrpSpPr>
        <p:grpSpPr>
          <a:xfrm>
            <a:off x="4821092" y="3938365"/>
            <a:ext cx="373777" cy="342543"/>
            <a:chOff x="6167438" y="1081088"/>
            <a:chExt cx="3841750" cy="3168650"/>
          </a:xfrm>
        </p:grpSpPr>
        <p:sp>
          <p:nvSpPr>
            <p:cNvPr id="87" name="Freeform 32"/>
            <p:cNvSpPr>
              <a:spLocks/>
            </p:cNvSpPr>
            <p:nvPr/>
          </p:nvSpPr>
          <p:spPr bwMode="auto">
            <a:xfrm>
              <a:off x="7170738" y="3744913"/>
              <a:ext cx="1838325" cy="504825"/>
            </a:xfrm>
            <a:custGeom>
              <a:avLst/>
              <a:gdLst>
                <a:gd name="T0" fmla="*/ 0 w 1158"/>
                <a:gd name="T1" fmla="*/ 318 h 318"/>
                <a:gd name="T2" fmla="*/ 0 w 1158"/>
                <a:gd name="T3" fmla="*/ 318 h 318"/>
                <a:gd name="T4" fmla="*/ 1158 w 1158"/>
                <a:gd name="T5" fmla="*/ 318 h 318"/>
                <a:gd name="T6" fmla="*/ 1158 w 1158"/>
                <a:gd name="T7" fmla="*/ 186 h 318"/>
                <a:gd name="T8" fmla="*/ 948 w 1158"/>
                <a:gd name="T9" fmla="*/ 186 h 318"/>
                <a:gd name="T10" fmla="*/ 948 w 1158"/>
                <a:gd name="T11" fmla="*/ 186 h 318"/>
                <a:gd name="T12" fmla="*/ 936 w 1158"/>
                <a:gd name="T13" fmla="*/ 132 h 318"/>
                <a:gd name="T14" fmla="*/ 926 w 1158"/>
                <a:gd name="T15" fmla="*/ 106 h 318"/>
                <a:gd name="T16" fmla="*/ 918 w 1158"/>
                <a:gd name="T17" fmla="*/ 80 h 318"/>
                <a:gd name="T18" fmla="*/ 908 w 1158"/>
                <a:gd name="T19" fmla="*/ 56 h 318"/>
                <a:gd name="T20" fmla="*/ 896 w 1158"/>
                <a:gd name="T21" fmla="*/ 34 h 318"/>
                <a:gd name="T22" fmla="*/ 884 w 1158"/>
                <a:gd name="T23" fmla="*/ 16 h 318"/>
                <a:gd name="T24" fmla="*/ 870 w 1158"/>
                <a:gd name="T25" fmla="*/ 0 h 318"/>
                <a:gd name="T26" fmla="*/ 286 w 1158"/>
                <a:gd name="T27" fmla="*/ 0 h 318"/>
                <a:gd name="T28" fmla="*/ 286 w 1158"/>
                <a:gd name="T29" fmla="*/ 0 h 318"/>
                <a:gd name="T30" fmla="*/ 274 w 1158"/>
                <a:gd name="T31" fmla="*/ 16 h 318"/>
                <a:gd name="T32" fmla="*/ 262 w 1158"/>
                <a:gd name="T33" fmla="*/ 34 h 318"/>
                <a:gd name="T34" fmla="*/ 250 w 1158"/>
                <a:gd name="T35" fmla="*/ 56 h 318"/>
                <a:gd name="T36" fmla="*/ 240 w 1158"/>
                <a:gd name="T37" fmla="*/ 80 h 318"/>
                <a:gd name="T38" fmla="*/ 230 w 1158"/>
                <a:gd name="T39" fmla="*/ 106 h 318"/>
                <a:gd name="T40" fmla="*/ 222 w 1158"/>
                <a:gd name="T41" fmla="*/ 132 h 318"/>
                <a:gd name="T42" fmla="*/ 210 w 1158"/>
                <a:gd name="T43" fmla="*/ 186 h 318"/>
                <a:gd name="T44" fmla="*/ 0 w 1158"/>
                <a:gd name="T45" fmla="*/ 186 h 318"/>
                <a:gd name="T46" fmla="*/ 0 w 1158"/>
                <a:gd name="T47" fmla="*/ 318 h 318"/>
                <a:gd name="T48" fmla="*/ 0 w 1158"/>
                <a:gd name="T49" fmla="*/ 31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8" h="318">
                  <a:moveTo>
                    <a:pt x="0" y="318"/>
                  </a:moveTo>
                  <a:lnTo>
                    <a:pt x="0" y="318"/>
                  </a:lnTo>
                  <a:lnTo>
                    <a:pt x="1158" y="318"/>
                  </a:lnTo>
                  <a:lnTo>
                    <a:pt x="1158" y="186"/>
                  </a:lnTo>
                  <a:lnTo>
                    <a:pt x="948" y="186"/>
                  </a:lnTo>
                  <a:lnTo>
                    <a:pt x="948" y="186"/>
                  </a:lnTo>
                  <a:lnTo>
                    <a:pt x="936" y="132"/>
                  </a:lnTo>
                  <a:lnTo>
                    <a:pt x="926" y="106"/>
                  </a:lnTo>
                  <a:lnTo>
                    <a:pt x="918" y="80"/>
                  </a:lnTo>
                  <a:lnTo>
                    <a:pt x="908" y="56"/>
                  </a:lnTo>
                  <a:lnTo>
                    <a:pt x="896" y="34"/>
                  </a:lnTo>
                  <a:lnTo>
                    <a:pt x="884" y="16"/>
                  </a:lnTo>
                  <a:lnTo>
                    <a:pt x="870" y="0"/>
                  </a:lnTo>
                  <a:lnTo>
                    <a:pt x="286" y="0"/>
                  </a:lnTo>
                  <a:lnTo>
                    <a:pt x="286" y="0"/>
                  </a:lnTo>
                  <a:lnTo>
                    <a:pt x="274" y="16"/>
                  </a:lnTo>
                  <a:lnTo>
                    <a:pt x="262" y="34"/>
                  </a:lnTo>
                  <a:lnTo>
                    <a:pt x="250" y="56"/>
                  </a:lnTo>
                  <a:lnTo>
                    <a:pt x="240" y="80"/>
                  </a:lnTo>
                  <a:lnTo>
                    <a:pt x="230" y="106"/>
                  </a:lnTo>
                  <a:lnTo>
                    <a:pt x="222" y="132"/>
                  </a:lnTo>
                  <a:lnTo>
                    <a:pt x="210" y="186"/>
                  </a:lnTo>
                  <a:lnTo>
                    <a:pt x="0" y="186"/>
                  </a:lnTo>
                  <a:lnTo>
                    <a:pt x="0" y="318"/>
                  </a:lnTo>
                  <a:lnTo>
                    <a:pt x="0" y="318"/>
                  </a:lnTo>
                  <a:close/>
                </a:path>
              </a:pathLst>
            </a:custGeom>
            <a:solidFill>
              <a:srgbClr val="9892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88" name="Freeform 33"/>
            <p:cNvSpPr>
              <a:spLocks/>
            </p:cNvSpPr>
            <p:nvPr/>
          </p:nvSpPr>
          <p:spPr bwMode="auto">
            <a:xfrm>
              <a:off x="6167438" y="1081088"/>
              <a:ext cx="3841750" cy="2590800"/>
            </a:xfrm>
            <a:custGeom>
              <a:avLst/>
              <a:gdLst>
                <a:gd name="T0" fmla="*/ 110 w 2420"/>
                <a:gd name="T1" fmla="*/ 0 h 1632"/>
                <a:gd name="T2" fmla="*/ 2312 w 2420"/>
                <a:gd name="T3" fmla="*/ 0 h 1632"/>
                <a:gd name="T4" fmla="*/ 2312 w 2420"/>
                <a:gd name="T5" fmla="*/ 0 h 1632"/>
                <a:gd name="T6" fmla="*/ 2334 w 2420"/>
                <a:gd name="T7" fmla="*/ 2 h 1632"/>
                <a:gd name="T8" fmla="*/ 2354 w 2420"/>
                <a:gd name="T9" fmla="*/ 8 h 1632"/>
                <a:gd name="T10" fmla="*/ 2372 w 2420"/>
                <a:gd name="T11" fmla="*/ 18 h 1632"/>
                <a:gd name="T12" fmla="*/ 2388 w 2420"/>
                <a:gd name="T13" fmla="*/ 30 h 1632"/>
                <a:gd name="T14" fmla="*/ 2402 w 2420"/>
                <a:gd name="T15" fmla="*/ 46 h 1632"/>
                <a:gd name="T16" fmla="*/ 2412 w 2420"/>
                <a:gd name="T17" fmla="*/ 62 h 1632"/>
                <a:gd name="T18" fmla="*/ 2418 w 2420"/>
                <a:gd name="T19" fmla="*/ 82 h 1632"/>
                <a:gd name="T20" fmla="*/ 2420 w 2420"/>
                <a:gd name="T21" fmla="*/ 102 h 1632"/>
                <a:gd name="T22" fmla="*/ 2420 w 2420"/>
                <a:gd name="T23" fmla="*/ 1530 h 1632"/>
                <a:gd name="T24" fmla="*/ 2420 w 2420"/>
                <a:gd name="T25" fmla="*/ 1530 h 1632"/>
                <a:gd name="T26" fmla="*/ 2418 w 2420"/>
                <a:gd name="T27" fmla="*/ 1550 h 1632"/>
                <a:gd name="T28" fmla="*/ 2412 w 2420"/>
                <a:gd name="T29" fmla="*/ 1570 h 1632"/>
                <a:gd name="T30" fmla="*/ 2402 w 2420"/>
                <a:gd name="T31" fmla="*/ 1586 h 1632"/>
                <a:gd name="T32" fmla="*/ 2388 w 2420"/>
                <a:gd name="T33" fmla="*/ 1602 h 1632"/>
                <a:gd name="T34" fmla="*/ 2372 w 2420"/>
                <a:gd name="T35" fmla="*/ 1614 h 1632"/>
                <a:gd name="T36" fmla="*/ 2354 w 2420"/>
                <a:gd name="T37" fmla="*/ 1624 h 1632"/>
                <a:gd name="T38" fmla="*/ 2334 w 2420"/>
                <a:gd name="T39" fmla="*/ 1628 h 1632"/>
                <a:gd name="T40" fmla="*/ 2312 w 2420"/>
                <a:gd name="T41" fmla="*/ 1632 h 1632"/>
                <a:gd name="T42" fmla="*/ 2312 w 2420"/>
                <a:gd name="T43" fmla="*/ 1632 h 1632"/>
                <a:gd name="T44" fmla="*/ 110 w 2420"/>
                <a:gd name="T45" fmla="*/ 1632 h 1632"/>
                <a:gd name="T46" fmla="*/ 110 w 2420"/>
                <a:gd name="T47" fmla="*/ 1632 h 1632"/>
                <a:gd name="T48" fmla="*/ 88 w 2420"/>
                <a:gd name="T49" fmla="*/ 1628 h 1632"/>
                <a:gd name="T50" fmla="*/ 68 w 2420"/>
                <a:gd name="T51" fmla="*/ 1624 h 1632"/>
                <a:gd name="T52" fmla="*/ 48 w 2420"/>
                <a:gd name="T53" fmla="*/ 1614 h 1632"/>
                <a:gd name="T54" fmla="*/ 32 w 2420"/>
                <a:gd name="T55" fmla="*/ 1602 h 1632"/>
                <a:gd name="T56" fmla="*/ 20 w 2420"/>
                <a:gd name="T57" fmla="*/ 1586 h 1632"/>
                <a:gd name="T58" fmla="*/ 10 w 2420"/>
                <a:gd name="T59" fmla="*/ 1570 h 1632"/>
                <a:gd name="T60" fmla="*/ 4 w 2420"/>
                <a:gd name="T61" fmla="*/ 1550 h 1632"/>
                <a:gd name="T62" fmla="*/ 0 w 2420"/>
                <a:gd name="T63" fmla="*/ 1530 h 1632"/>
                <a:gd name="T64" fmla="*/ 0 w 2420"/>
                <a:gd name="T65" fmla="*/ 102 h 1632"/>
                <a:gd name="T66" fmla="*/ 0 w 2420"/>
                <a:gd name="T67" fmla="*/ 102 h 1632"/>
                <a:gd name="T68" fmla="*/ 4 w 2420"/>
                <a:gd name="T69" fmla="*/ 82 h 1632"/>
                <a:gd name="T70" fmla="*/ 10 w 2420"/>
                <a:gd name="T71" fmla="*/ 62 h 1632"/>
                <a:gd name="T72" fmla="*/ 20 w 2420"/>
                <a:gd name="T73" fmla="*/ 46 h 1632"/>
                <a:gd name="T74" fmla="*/ 32 w 2420"/>
                <a:gd name="T75" fmla="*/ 30 h 1632"/>
                <a:gd name="T76" fmla="*/ 48 w 2420"/>
                <a:gd name="T77" fmla="*/ 18 h 1632"/>
                <a:gd name="T78" fmla="*/ 68 w 2420"/>
                <a:gd name="T79" fmla="*/ 8 h 1632"/>
                <a:gd name="T80" fmla="*/ 88 w 2420"/>
                <a:gd name="T81" fmla="*/ 2 h 1632"/>
                <a:gd name="T82" fmla="*/ 110 w 2420"/>
                <a:gd name="T83" fmla="*/ 0 h 1632"/>
                <a:gd name="T84" fmla="*/ 110 w 2420"/>
                <a:gd name="T85" fmla="*/ 0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20" h="1632">
                  <a:moveTo>
                    <a:pt x="110" y="0"/>
                  </a:moveTo>
                  <a:lnTo>
                    <a:pt x="2312" y="0"/>
                  </a:lnTo>
                  <a:lnTo>
                    <a:pt x="2312" y="0"/>
                  </a:lnTo>
                  <a:lnTo>
                    <a:pt x="2334" y="2"/>
                  </a:lnTo>
                  <a:lnTo>
                    <a:pt x="2354" y="8"/>
                  </a:lnTo>
                  <a:lnTo>
                    <a:pt x="2372" y="18"/>
                  </a:lnTo>
                  <a:lnTo>
                    <a:pt x="2388" y="30"/>
                  </a:lnTo>
                  <a:lnTo>
                    <a:pt x="2402" y="46"/>
                  </a:lnTo>
                  <a:lnTo>
                    <a:pt x="2412" y="62"/>
                  </a:lnTo>
                  <a:lnTo>
                    <a:pt x="2418" y="82"/>
                  </a:lnTo>
                  <a:lnTo>
                    <a:pt x="2420" y="102"/>
                  </a:lnTo>
                  <a:lnTo>
                    <a:pt x="2420" y="1530"/>
                  </a:lnTo>
                  <a:lnTo>
                    <a:pt x="2420" y="1530"/>
                  </a:lnTo>
                  <a:lnTo>
                    <a:pt x="2418" y="1550"/>
                  </a:lnTo>
                  <a:lnTo>
                    <a:pt x="2412" y="1570"/>
                  </a:lnTo>
                  <a:lnTo>
                    <a:pt x="2402" y="1586"/>
                  </a:lnTo>
                  <a:lnTo>
                    <a:pt x="2388" y="1602"/>
                  </a:lnTo>
                  <a:lnTo>
                    <a:pt x="2372" y="1614"/>
                  </a:lnTo>
                  <a:lnTo>
                    <a:pt x="2354" y="1624"/>
                  </a:lnTo>
                  <a:lnTo>
                    <a:pt x="2334" y="1628"/>
                  </a:lnTo>
                  <a:lnTo>
                    <a:pt x="2312" y="1632"/>
                  </a:lnTo>
                  <a:lnTo>
                    <a:pt x="2312" y="1632"/>
                  </a:lnTo>
                  <a:lnTo>
                    <a:pt x="110" y="1632"/>
                  </a:lnTo>
                  <a:lnTo>
                    <a:pt x="110" y="1632"/>
                  </a:lnTo>
                  <a:lnTo>
                    <a:pt x="88" y="1628"/>
                  </a:lnTo>
                  <a:lnTo>
                    <a:pt x="68" y="1624"/>
                  </a:lnTo>
                  <a:lnTo>
                    <a:pt x="48" y="1614"/>
                  </a:lnTo>
                  <a:lnTo>
                    <a:pt x="32" y="1602"/>
                  </a:lnTo>
                  <a:lnTo>
                    <a:pt x="20" y="1586"/>
                  </a:lnTo>
                  <a:lnTo>
                    <a:pt x="10" y="1570"/>
                  </a:lnTo>
                  <a:lnTo>
                    <a:pt x="4" y="1550"/>
                  </a:lnTo>
                  <a:lnTo>
                    <a:pt x="0" y="1530"/>
                  </a:lnTo>
                  <a:lnTo>
                    <a:pt x="0" y="102"/>
                  </a:lnTo>
                  <a:lnTo>
                    <a:pt x="0" y="102"/>
                  </a:lnTo>
                  <a:lnTo>
                    <a:pt x="4" y="82"/>
                  </a:lnTo>
                  <a:lnTo>
                    <a:pt x="10" y="62"/>
                  </a:lnTo>
                  <a:lnTo>
                    <a:pt x="20" y="46"/>
                  </a:lnTo>
                  <a:lnTo>
                    <a:pt x="32" y="30"/>
                  </a:lnTo>
                  <a:lnTo>
                    <a:pt x="48" y="18"/>
                  </a:lnTo>
                  <a:lnTo>
                    <a:pt x="68" y="8"/>
                  </a:lnTo>
                  <a:lnTo>
                    <a:pt x="88" y="2"/>
                  </a:lnTo>
                  <a:lnTo>
                    <a:pt x="110" y="0"/>
                  </a:lnTo>
                  <a:lnTo>
                    <a:pt x="110" y="0"/>
                  </a:lnTo>
                  <a:close/>
                </a:path>
              </a:pathLst>
            </a:custGeom>
            <a:solidFill>
              <a:srgbClr val="9892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89" name="Freeform 34"/>
            <p:cNvSpPr>
              <a:spLocks/>
            </p:cNvSpPr>
            <p:nvPr/>
          </p:nvSpPr>
          <p:spPr bwMode="auto">
            <a:xfrm>
              <a:off x="6430963" y="1309688"/>
              <a:ext cx="3314700" cy="2133600"/>
            </a:xfrm>
            <a:custGeom>
              <a:avLst/>
              <a:gdLst>
                <a:gd name="T0" fmla="*/ 2088 w 2088"/>
                <a:gd name="T1" fmla="*/ 1264 h 1344"/>
                <a:gd name="T2" fmla="*/ 2088 w 2088"/>
                <a:gd name="T3" fmla="*/ 1264 h 1344"/>
                <a:gd name="T4" fmla="*/ 2088 w 2088"/>
                <a:gd name="T5" fmla="*/ 1280 h 1344"/>
                <a:gd name="T6" fmla="*/ 2082 w 2088"/>
                <a:gd name="T7" fmla="*/ 1294 h 1344"/>
                <a:gd name="T8" fmla="*/ 2076 w 2088"/>
                <a:gd name="T9" fmla="*/ 1308 h 1344"/>
                <a:gd name="T10" fmla="*/ 2066 w 2088"/>
                <a:gd name="T11" fmla="*/ 1320 h 1344"/>
                <a:gd name="T12" fmla="*/ 2056 w 2088"/>
                <a:gd name="T13" fmla="*/ 1330 h 1344"/>
                <a:gd name="T14" fmla="*/ 2042 w 2088"/>
                <a:gd name="T15" fmla="*/ 1338 h 1344"/>
                <a:gd name="T16" fmla="*/ 2028 w 2088"/>
                <a:gd name="T17" fmla="*/ 1342 h 1344"/>
                <a:gd name="T18" fmla="*/ 2012 w 2088"/>
                <a:gd name="T19" fmla="*/ 1344 h 1344"/>
                <a:gd name="T20" fmla="*/ 78 w 2088"/>
                <a:gd name="T21" fmla="*/ 1344 h 1344"/>
                <a:gd name="T22" fmla="*/ 78 w 2088"/>
                <a:gd name="T23" fmla="*/ 1344 h 1344"/>
                <a:gd name="T24" fmla="*/ 62 w 2088"/>
                <a:gd name="T25" fmla="*/ 1342 h 1344"/>
                <a:gd name="T26" fmla="*/ 48 w 2088"/>
                <a:gd name="T27" fmla="*/ 1338 h 1344"/>
                <a:gd name="T28" fmla="*/ 34 w 2088"/>
                <a:gd name="T29" fmla="*/ 1330 h 1344"/>
                <a:gd name="T30" fmla="*/ 24 w 2088"/>
                <a:gd name="T31" fmla="*/ 1320 h 1344"/>
                <a:gd name="T32" fmla="*/ 14 w 2088"/>
                <a:gd name="T33" fmla="*/ 1308 h 1344"/>
                <a:gd name="T34" fmla="*/ 6 w 2088"/>
                <a:gd name="T35" fmla="*/ 1294 h 1344"/>
                <a:gd name="T36" fmla="*/ 2 w 2088"/>
                <a:gd name="T37" fmla="*/ 1280 h 1344"/>
                <a:gd name="T38" fmla="*/ 0 w 2088"/>
                <a:gd name="T39" fmla="*/ 1264 h 1344"/>
                <a:gd name="T40" fmla="*/ 0 w 2088"/>
                <a:gd name="T41" fmla="*/ 80 h 1344"/>
                <a:gd name="T42" fmla="*/ 0 w 2088"/>
                <a:gd name="T43" fmla="*/ 80 h 1344"/>
                <a:gd name="T44" fmla="*/ 2 w 2088"/>
                <a:gd name="T45" fmla="*/ 64 h 1344"/>
                <a:gd name="T46" fmla="*/ 6 w 2088"/>
                <a:gd name="T47" fmla="*/ 50 h 1344"/>
                <a:gd name="T48" fmla="*/ 14 w 2088"/>
                <a:gd name="T49" fmla="*/ 36 h 1344"/>
                <a:gd name="T50" fmla="*/ 24 w 2088"/>
                <a:gd name="T51" fmla="*/ 24 h 1344"/>
                <a:gd name="T52" fmla="*/ 34 w 2088"/>
                <a:gd name="T53" fmla="*/ 14 h 1344"/>
                <a:gd name="T54" fmla="*/ 48 w 2088"/>
                <a:gd name="T55" fmla="*/ 6 h 1344"/>
                <a:gd name="T56" fmla="*/ 62 w 2088"/>
                <a:gd name="T57" fmla="*/ 2 h 1344"/>
                <a:gd name="T58" fmla="*/ 78 w 2088"/>
                <a:gd name="T59" fmla="*/ 0 h 1344"/>
                <a:gd name="T60" fmla="*/ 2012 w 2088"/>
                <a:gd name="T61" fmla="*/ 0 h 1344"/>
                <a:gd name="T62" fmla="*/ 2012 w 2088"/>
                <a:gd name="T63" fmla="*/ 0 h 1344"/>
                <a:gd name="T64" fmla="*/ 2028 w 2088"/>
                <a:gd name="T65" fmla="*/ 2 h 1344"/>
                <a:gd name="T66" fmla="*/ 2042 w 2088"/>
                <a:gd name="T67" fmla="*/ 6 h 1344"/>
                <a:gd name="T68" fmla="*/ 2056 w 2088"/>
                <a:gd name="T69" fmla="*/ 14 h 1344"/>
                <a:gd name="T70" fmla="*/ 2066 w 2088"/>
                <a:gd name="T71" fmla="*/ 24 h 1344"/>
                <a:gd name="T72" fmla="*/ 2076 w 2088"/>
                <a:gd name="T73" fmla="*/ 36 h 1344"/>
                <a:gd name="T74" fmla="*/ 2082 w 2088"/>
                <a:gd name="T75" fmla="*/ 50 h 1344"/>
                <a:gd name="T76" fmla="*/ 2088 w 2088"/>
                <a:gd name="T77" fmla="*/ 64 h 1344"/>
                <a:gd name="T78" fmla="*/ 2088 w 2088"/>
                <a:gd name="T79" fmla="*/ 80 h 1344"/>
                <a:gd name="T80" fmla="*/ 2088 w 2088"/>
                <a:gd name="T81" fmla="*/ 1264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88" h="1344">
                  <a:moveTo>
                    <a:pt x="2088" y="1264"/>
                  </a:moveTo>
                  <a:lnTo>
                    <a:pt x="2088" y="1264"/>
                  </a:lnTo>
                  <a:lnTo>
                    <a:pt x="2088" y="1280"/>
                  </a:lnTo>
                  <a:lnTo>
                    <a:pt x="2082" y="1294"/>
                  </a:lnTo>
                  <a:lnTo>
                    <a:pt x="2076" y="1308"/>
                  </a:lnTo>
                  <a:lnTo>
                    <a:pt x="2066" y="1320"/>
                  </a:lnTo>
                  <a:lnTo>
                    <a:pt x="2056" y="1330"/>
                  </a:lnTo>
                  <a:lnTo>
                    <a:pt x="2042" y="1338"/>
                  </a:lnTo>
                  <a:lnTo>
                    <a:pt x="2028" y="1342"/>
                  </a:lnTo>
                  <a:lnTo>
                    <a:pt x="2012" y="1344"/>
                  </a:lnTo>
                  <a:lnTo>
                    <a:pt x="78" y="1344"/>
                  </a:lnTo>
                  <a:lnTo>
                    <a:pt x="78" y="1344"/>
                  </a:lnTo>
                  <a:lnTo>
                    <a:pt x="62" y="1342"/>
                  </a:lnTo>
                  <a:lnTo>
                    <a:pt x="48" y="1338"/>
                  </a:lnTo>
                  <a:lnTo>
                    <a:pt x="34" y="1330"/>
                  </a:lnTo>
                  <a:lnTo>
                    <a:pt x="24" y="1320"/>
                  </a:lnTo>
                  <a:lnTo>
                    <a:pt x="14" y="1308"/>
                  </a:lnTo>
                  <a:lnTo>
                    <a:pt x="6" y="1294"/>
                  </a:lnTo>
                  <a:lnTo>
                    <a:pt x="2" y="1280"/>
                  </a:lnTo>
                  <a:lnTo>
                    <a:pt x="0" y="1264"/>
                  </a:lnTo>
                  <a:lnTo>
                    <a:pt x="0" y="80"/>
                  </a:lnTo>
                  <a:lnTo>
                    <a:pt x="0" y="80"/>
                  </a:lnTo>
                  <a:lnTo>
                    <a:pt x="2" y="64"/>
                  </a:lnTo>
                  <a:lnTo>
                    <a:pt x="6" y="50"/>
                  </a:lnTo>
                  <a:lnTo>
                    <a:pt x="14" y="36"/>
                  </a:lnTo>
                  <a:lnTo>
                    <a:pt x="24" y="24"/>
                  </a:lnTo>
                  <a:lnTo>
                    <a:pt x="34" y="14"/>
                  </a:lnTo>
                  <a:lnTo>
                    <a:pt x="48" y="6"/>
                  </a:lnTo>
                  <a:lnTo>
                    <a:pt x="62" y="2"/>
                  </a:lnTo>
                  <a:lnTo>
                    <a:pt x="78" y="0"/>
                  </a:lnTo>
                  <a:lnTo>
                    <a:pt x="2012" y="0"/>
                  </a:lnTo>
                  <a:lnTo>
                    <a:pt x="2012" y="0"/>
                  </a:lnTo>
                  <a:lnTo>
                    <a:pt x="2028" y="2"/>
                  </a:lnTo>
                  <a:lnTo>
                    <a:pt x="2042" y="6"/>
                  </a:lnTo>
                  <a:lnTo>
                    <a:pt x="2056" y="14"/>
                  </a:lnTo>
                  <a:lnTo>
                    <a:pt x="2066" y="24"/>
                  </a:lnTo>
                  <a:lnTo>
                    <a:pt x="2076" y="36"/>
                  </a:lnTo>
                  <a:lnTo>
                    <a:pt x="2082" y="50"/>
                  </a:lnTo>
                  <a:lnTo>
                    <a:pt x="2088" y="64"/>
                  </a:lnTo>
                  <a:lnTo>
                    <a:pt x="2088" y="80"/>
                  </a:lnTo>
                  <a:lnTo>
                    <a:pt x="2088" y="12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grpSp>
      <p:grpSp>
        <p:nvGrpSpPr>
          <p:cNvPr id="90" name="Group 89"/>
          <p:cNvGrpSpPr/>
          <p:nvPr/>
        </p:nvGrpSpPr>
        <p:grpSpPr>
          <a:xfrm>
            <a:off x="4903317" y="3973486"/>
            <a:ext cx="199767" cy="188168"/>
            <a:chOff x="7615238" y="688975"/>
            <a:chExt cx="4441825" cy="3765550"/>
          </a:xfrm>
          <a:solidFill>
            <a:schemeClr val="accent5"/>
          </a:solidFill>
        </p:grpSpPr>
        <p:sp>
          <p:nvSpPr>
            <p:cNvPr id="91" name="Freeform 38"/>
            <p:cNvSpPr>
              <a:spLocks noEditPoints="1"/>
            </p:cNvSpPr>
            <p:nvPr/>
          </p:nvSpPr>
          <p:spPr bwMode="auto">
            <a:xfrm>
              <a:off x="8418513" y="1358900"/>
              <a:ext cx="2857500" cy="2851150"/>
            </a:xfrm>
            <a:custGeom>
              <a:avLst/>
              <a:gdLst>
                <a:gd name="T0" fmla="*/ 674 w 1800"/>
                <a:gd name="T1" fmla="*/ 30 h 1796"/>
                <a:gd name="T2" fmla="*/ 396 w 1800"/>
                <a:gd name="T3" fmla="*/ 154 h 1796"/>
                <a:gd name="T4" fmla="*/ 178 w 1800"/>
                <a:gd name="T5" fmla="*/ 362 h 1796"/>
                <a:gd name="T6" fmla="*/ 40 w 1800"/>
                <a:gd name="T7" fmla="*/ 634 h 1796"/>
                <a:gd name="T8" fmla="*/ 0 w 1800"/>
                <a:gd name="T9" fmla="*/ 902 h 1796"/>
                <a:gd name="T10" fmla="*/ 34 w 1800"/>
                <a:gd name="T11" fmla="*/ 1112 h 1796"/>
                <a:gd name="T12" fmla="*/ 114 w 1800"/>
                <a:gd name="T13" fmla="*/ 1232 h 1796"/>
                <a:gd name="T14" fmla="*/ 322 w 1800"/>
                <a:gd name="T15" fmla="*/ 1330 h 1796"/>
                <a:gd name="T16" fmla="*/ 474 w 1800"/>
                <a:gd name="T17" fmla="*/ 1572 h 1796"/>
                <a:gd name="T18" fmla="*/ 498 w 1800"/>
                <a:gd name="T19" fmla="*/ 1674 h 1796"/>
                <a:gd name="T20" fmla="*/ 514 w 1800"/>
                <a:gd name="T21" fmla="*/ 1778 h 1796"/>
                <a:gd name="T22" fmla="*/ 590 w 1800"/>
                <a:gd name="T23" fmla="*/ 1794 h 1796"/>
                <a:gd name="T24" fmla="*/ 636 w 1800"/>
                <a:gd name="T25" fmla="*/ 1736 h 1796"/>
                <a:gd name="T26" fmla="*/ 674 w 1800"/>
                <a:gd name="T27" fmla="*/ 1770 h 1796"/>
                <a:gd name="T28" fmla="*/ 744 w 1800"/>
                <a:gd name="T29" fmla="*/ 1796 h 1796"/>
                <a:gd name="T30" fmla="*/ 802 w 1800"/>
                <a:gd name="T31" fmla="*/ 1748 h 1796"/>
                <a:gd name="T32" fmla="*/ 834 w 1800"/>
                <a:gd name="T33" fmla="*/ 1760 h 1796"/>
                <a:gd name="T34" fmla="*/ 910 w 1800"/>
                <a:gd name="T35" fmla="*/ 1796 h 1796"/>
                <a:gd name="T36" fmla="*/ 964 w 1800"/>
                <a:gd name="T37" fmla="*/ 1760 h 1796"/>
                <a:gd name="T38" fmla="*/ 998 w 1800"/>
                <a:gd name="T39" fmla="*/ 1748 h 1796"/>
                <a:gd name="T40" fmla="*/ 1056 w 1800"/>
                <a:gd name="T41" fmla="*/ 1796 h 1796"/>
                <a:gd name="T42" fmla="*/ 1126 w 1800"/>
                <a:gd name="T43" fmla="*/ 1770 h 1796"/>
                <a:gd name="T44" fmla="*/ 1162 w 1800"/>
                <a:gd name="T45" fmla="*/ 1736 h 1796"/>
                <a:gd name="T46" fmla="*/ 1210 w 1800"/>
                <a:gd name="T47" fmla="*/ 1794 h 1796"/>
                <a:gd name="T48" fmla="*/ 1284 w 1800"/>
                <a:gd name="T49" fmla="*/ 1778 h 1796"/>
                <a:gd name="T50" fmla="*/ 1302 w 1800"/>
                <a:gd name="T51" fmla="*/ 1674 h 1796"/>
                <a:gd name="T52" fmla="*/ 1328 w 1800"/>
                <a:gd name="T53" fmla="*/ 1558 h 1796"/>
                <a:gd name="T54" fmla="*/ 1520 w 1800"/>
                <a:gd name="T55" fmla="*/ 1320 h 1796"/>
                <a:gd name="T56" fmla="*/ 1698 w 1800"/>
                <a:gd name="T57" fmla="*/ 1218 h 1796"/>
                <a:gd name="T58" fmla="*/ 1774 w 1800"/>
                <a:gd name="T59" fmla="*/ 1090 h 1796"/>
                <a:gd name="T60" fmla="*/ 1800 w 1800"/>
                <a:gd name="T61" fmla="*/ 902 h 1796"/>
                <a:gd name="T62" fmla="*/ 1744 w 1800"/>
                <a:gd name="T63" fmla="*/ 592 h 1796"/>
                <a:gd name="T64" fmla="*/ 1594 w 1800"/>
                <a:gd name="T65" fmla="*/ 328 h 1796"/>
                <a:gd name="T66" fmla="*/ 1366 w 1800"/>
                <a:gd name="T67" fmla="*/ 132 h 1796"/>
                <a:gd name="T68" fmla="*/ 1080 w 1800"/>
                <a:gd name="T69" fmla="*/ 20 h 1796"/>
                <a:gd name="T70" fmla="*/ 346 w 1800"/>
                <a:gd name="T71" fmla="*/ 1020 h 1796"/>
                <a:gd name="T72" fmla="*/ 272 w 1800"/>
                <a:gd name="T73" fmla="*/ 956 h 1796"/>
                <a:gd name="T74" fmla="*/ 316 w 1800"/>
                <a:gd name="T75" fmla="*/ 702 h 1796"/>
                <a:gd name="T76" fmla="*/ 406 w 1800"/>
                <a:gd name="T77" fmla="*/ 556 h 1796"/>
                <a:gd name="T78" fmla="*/ 508 w 1800"/>
                <a:gd name="T79" fmla="*/ 546 h 1796"/>
                <a:gd name="T80" fmla="*/ 634 w 1800"/>
                <a:gd name="T81" fmla="*/ 638 h 1796"/>
                <a:gd name="T82" fmla="*/ 762 w 1800"/>
                <a:gd name="T83" fmla="*/ 868 h 1796"/>
                <a:gd name="T84" fmla="*/ 772 w 1800"/>
                <a:gd name="T85" fmla="*/ 970 h 1796"/>
                <a:gd name="T86" fmla="*/ 700 w 1800"/>
                <a:gd name="T87" fmla="*/ 1020 h 1796"/>
                <a:gd name="T88" fmla="*/ 826 w 1800"/>
                <a:gd name="T89" fmla="*/ 1338 h 1796"/>
                <a:gd name="T90" fmla="*/ 900 w 1800"/>
                <a:gd name="T91" fmla="*/ 1000 h 1796"/>
                <a:gd name="T92" fmla="*/ 976 w 1800"/>
                <a:gd name="T93" fmla="*/ 1330 h 1796"/>
                <a:gd name="T94" fmla="*/ 896 w 1800"/>
                <a:gd name="T95" fmla="*/ 1362 h 1796"/>
                <a:gd name="T96" fmla="*/ 1050 w 1800"/>
                <a:gd name="T97" fmla="*/ 998 h 1796"/>
                <a:gd name="T98" fmla="*/ 1020 w 1800"/>
                <a:gd name="T99" fmla="*/ 918 h 1796"/>
                <a:gd name="T100" fmla="*/ 1134 w 1800"/>
                <a:gd name="T101" fmla="*/ 680 h 1796"/>
                <a:gd name="T102" fmla="*/ 1254 w 1800"/>
                <a:gd name="T103" fmla="*/ 558 h 1796"/>
                <a:gd name="T104" fmla="*/ 1372 w 1800"/>
                <a:gd name="T105" fmla="*/ 546 h 1796"/>
                <a:gd name="T106" fmla="*/ 1456 w 1800"/>
                <a:gd name="T107" fmla="*/ 638 h 1796"/>
                <a:gd name="T108" fmla="*/ 1532 w 1800"/>
                <a:gd name="T109" fmla="*/ 918 h 1796"/>
                <a:gd name="T110" fmla="*/ 1470 w 1800"/>
                <a:gd name="T111" fmla="*/ 1016 h 1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00" h="1796">
                  <a:moveTo>
                    <a:pt x="900" y="0"/>
                  </a:moveTo>
                  <a:lnTo>
                    <a:pt x="900" y="0"/>
                  </a:lnTo>
                  <a:lnTo>
                    <a:pt x="854" y="2"/>
                  </a:lnTo>
                  <a:lnTo>
                    <a:pt x="808" y="6"/>
                  </a:lnTo>
                  <a:lnTo>
                    <a:pt x="762" y="12"/>
                  </a:lnTo>
                  <a:lnTo>
                    <a:pt x="718" y="20"/>
                  </a:lnTo>
                  <a:lnTo>
                    <a:pt x="674" y="30"/>
                  </a:lnTo>
                  <a:lnTo>
                    <a:pt x="632" y="42"/>
                  </a:lnTo>
                  <a:lnTo>
                    <a:pt x="590" y="56"/>
                  </a:lnTo>
                  <a:lnTo>
                    <a:pt x="550" y="72"/>
                  </a:lnTo>
                  <a:lnTo>
                    <a:pt x="510" y="90"/>
                  </a:lnTo>
                  <a:lnTo>
                    <a:pt x="470" y="110"/>
                  </a:lnTo>
                  <a:lnTo>
                    <a:pt x="432" y="132"/>
                  </a:lnTo>
                  <a:lnTo>
                    <a:pt x="396" y="154"/>
                  </a:lnTo>
                  <a:lnTo>
                    <a:pt x="360" y="180"/>
                  </a:lnTo>
                  <a:lnTo>
                    <a:pt x="326" y="206"/>
                  </a:lnTo>
                  <a:lnTo>
                    <a:pt x="294" y="234"/>
                  </a:lnTo>
                  <a:lnTo>
                    <a:pt x="262" y="264"/>
                  </a:lnTo>
                  <a:lnTo>
                    <a:pt x="234" y="296"/>
                  </a:lnTo>
                  <a:lnTo>
                    <a:pt x="204" y="328"/>
                  </a:lnTo>
                  <a:lnTo>
                    <a:pt x="178" y="362"/>
                  </a:lnTo>
                  <a:lnTo>
                    <a:pt x="154" y="398"/>
                  </a:lnTo>
                  <a:lnTo>
                    <a:pt x="130" y="434"/>
                  </a:lnTo>
                  <a:lnTo>
                    <a:pt x="108" y="472"/>
                  </a:lnTo>
                  <a:lnTo>
                    <a:pt x="88" y="510"/>
                  </a:lnTo>
                  <a:lnTo>
                    <a:pt x="70" y="550"/>
                  </a:lnTo>
                  <a:lnTo>
                    <a:pt x="54" y="592"/>
                  </a:lnTo>
                  <a:lnTo>
                    <a:pt x="40" y="634"/>
                  </a:lnTo>
                  <a:lnTo>
                    <a:pt x="28" y="676"/>
                  </a:lnTo>
                  <a:lnTo>
                    <a:pt x="18" y="720"/>
                  </a:lnTo>
                  <a:lnTo>
                    <a:pt x="10" y="764"/>
                  </a:lnTo>
                  <a:lnTo>
                    <a:pt x="4" y="808"/>
                  </a:lnTo>
                  <a:lnTo>
                    <a:pt x="0" y="854"/>
                  </a:lnTo>
                  <a:lnTo>
                    <a:pt x="0" y="902"/>
                  </a:lnTo>
                  <a:lnTo>
                    <a:pt x="0" y="902"/>
                  </a:lnTo>
                  <a:lnTo>
                    <a:pt x="2" y="962"/>
                  </a:lnTo>
                  <a:lnTo>
                    <a:pt x="4" y="990"/>
                  </a:lnTo>
                  <a:lnTo>
                    <a:pt x="8" y="1018"/>
                  </a:lnTo>
                  <a:lnTo>
                    <a:pt x="12" y="1044"/>
                  </a:lnTo>
                  <a:lnTo>
                    <a:pt x="18" y="1068"/>
                  </a:lnTo>
                  <a:lnTo>
                    <a:pt x="26" y="1090"/>
                  </a:lnTo>
                  <a:lnTo>
                    <a:pt x="34" y="1112"/>
                  </a:lnTo>
                  <a:lnTo>
                    <a:pt x="42" y="1134"/>
                  </a:lnTo>
                  <a:lnTo>
                    <a:pt x="52" y="1152"/>
                  </a:lnTo>
                  <a:lnTo>
                    <a:pt x="62" y="1170"/>
                  </a:lnTo>
                  <a:lnTo>
                    <a:pt x="74" y="1188"/>
                  </a:lnTo>
                  <a:lnTo>
                    <a:pt x="86" y="1204"/>
                  </a:lnTo>
                  <a:lnTo>
                    <a:pt x="100" y="1218"/>
                  </a:lnTo>
                  <a:lnTo>
                    <a:pt x="114" y="1232"/>
                  </a:lnTo>
                  <a:lnTo>
                    <a:pt x="130" y="1246"/>
                  </a:lnTo>
                  <a:lnTo>
                    <a:pt x="146" y="1258"/>
                  </a:lnTo>
                  <a:lnTo>
                    <a:pt x="162" y="1270"/>
                  </a:lnTo>
                  <a:lnTo>
                    <a:pt x="198" y="1290"/>
                  </a:lnTo>
                  <a:lnTo>
                    <a:pt x="236" y="1306"/>
                  </a:lnTo>
                  <a:lnTo>
                    <a:pt x="278" y="1320"/>
                  </a:lnTo>
                  <a:lnTo>
                    <a:pt x="322" y="1330"/>
                  </a:lnTo>
                  <a:lnTo>
                    <a:pt x="370" y="1338"/>
                  </a:lnTo>
                  <a:lnTo>
                    <a:pt x="420" y="1346"/>
                  </a:lnTo>
                  <a:lnTo>
                    <a:pt x="470" y="1350"/>
                  </a:lnTo>
                  <a:lnTo>
                    <a:pt x="470" y="1542"/>
                  </a:lnTo>
                  <a:lnTo>
                    <a:pt x="470" y="1542"/>
                  </a:lnTo>
                  <a:lnTo>
                    <a:pt x="472" y="1558"/>
                  </a:lnTo>
                  <a:lnTo>
                    <a:pt x="474" y="1572"/>
                  </a:lnTo>
                  <a:lnTo>
                    <a:pt x="476" y="1588"/>
                  </a:lnTo>
                  <a:lnTo>
                    <a:pt x="480" y="1602"/>
                  </a:lnTo>
                  <a:lnTo>
                    <a:pt x="492" y="1628"/>
                  </a:lnTo>
                  <a:lnTo>
                    <a:pt x="506" y="1652"/>
                  </a:lnTo>
                  <a:lnTo>
                    <a:pt x="506" y="1652"/>
                  </a:lnTo>
                  <a:lnTo>
                    <a:pt x="500" y="1666"/>
                  </a:lnTo>
                  <a:lnTo>
                    <a:pt x="498" y="1674"/>
                  </a:lnTo>
                  <a:lnTo>
                    <a:pt x="496" y="1684"/>
                  </a:lnTo>
                  <a:lnTo>
                    <a:pt x="496" y="1736"/>
                  </a:lnTo>
                  <a:lnTo>
                    <a:pt x="496" y="1736"/>
                  </a:lnTo>
                  <a:lnTo>
                    <a:pt x="498" y="1748"/>
                  </a:lnTo>
                  <a:lnTo>
                    <a:pt x="502" y="1760"/>
                  </a:lnTo>
                  <a:lnTo>
                    <a:pt x="508" y="1770"/>
                  </a:lnTo>
                  <a:lnTo>
                    <a:pt x="514" y="1778"/>
                  </a:lnTo>
                  <a:lnTo>
                    <a:pt x="524" y="1786"/>
                  </a:lnTo>
                  <a:lnTo>
                    <a:pt x="534" y="1792"/>
                  </a:lnTo>
                  <a:lnTo>
                    <a:pt x="544" y="1794"/>
                  </a:lnTo>
                  <a:lnTo>
                    <a:pt x="556" y="1796"/>
                  </a:lnTo>
                  <a:lnTo>
                    <a:pt x="578" y="1796"/>
                  </a:lnTo>
                  <a:lnTo>
                    <a:pt x="578" y="1796"/>
                  </a:lnTo>
                  <a:lnTo>
                    <a:pt x="590" y="1794"/>
                  </a:lnTo>
                  <a:lnTo>
                    <a:pt x="600" y="1792"/>
                  </a:lnTo>
                  <a:lnTo>
                    <a:pt x="610" y="1786"/>
                  </a:lnTo>
                  <a:lnTo>
                    <a:pt x="620" y="1778"/>
                  </a:lnTo>
                  <a:lnTo>
                    <a:pt x="626" y="1770"/>
                  </a:lnTo>
                  <a:lnTo>
                    <a:pt x="632" y="1760"/>
                  </a:lnTo>
                  <a:lnTo>
                    <a:pt x="636" y="1748"/>
                  </a:lnTo>
                  <a:lnTo>
                    <a:pt x="636" y="1736"/>
                  </a:lnTo>
                  <a:lnTo>
                    <a:pt x="636" y="1710"/>
                  </a:lnTo>
                  <a:lnTo>
                    <a:pt x="664" y="1710"/>
                  </a:lnTo>
                  <a:lnTo>
                    <a:pt x="664" y="1736"/>
                  </a:lnTo>
                  <a:lnTo>
                    <a:pt x="664" y="1736"/>
                  </a:lnTo>
                  <a:lnTo>
                    <a:pt x="664" y="1748"/>
                  </a:lnTo>
                  <a:lnTo>
                    <a:pt x="668" y="1760"/>
                  </a:lnTo>
                  <a:lnTo>
                    <a:pt x="674" y="1770"/>
                  </a:lnTo>
                  <a:lnTo>
                    <a:pt x="680" y="1778"/>
                  </a:lnTo>
                  <a:lnTo>
                    <a:pt x="690" y="1786"/>
                  </a:lnTo>
                  <a:lnTo>
                    <a:pt x="700" y="1792"/>
                  </a:lnTo>
                  <a:lnTo>
                    <a:pt x="710" y="1794"/>
                  </a:lnTo>
                  <a:lnTo>
                    <a:pt x="722" y="1796"/>
                  </a:lnTo>
                  <a:lnTo>
                    <a:pt x="744" y="1796"/>
                  </a:lnTo>
                  <a:lnTo>
                    <a:pt x="744" y="1796"/>
                  </a:lnTo>
                  <a:lnTo>
                    <a:pt x="756" y="1794"/>
                  </a:lnTo>
                  <a:lnTo>
                    <a:pt x="766" y="1792"/>
                  </a:lnTo>
                  <a:lnTo>
                    <a:pt x="776" y="1786"/>
                  </a:lnTo>
                  <a:lnTo>
                    <a:pt x="786" y="1778"/>
                  </a:lnTo>
                  <a:lnTo>
                    <a:pt x="792" y="1770"/>
                  </a:lnTo>
                  <a:lnTo>
                    <a:pt x="798" y="1760"/>
                  </a:lnTo>
                  <a:lnTo>
                    <a:pt x="802" y="1748"/>
                  </a:lnTo>
                  <a:lnTo>
                    <a:pt x="802" y="1736"/>
                  </a:lnTo>
                  <a:lnTo>
                    <a:pt x="802" y="1710"/>
                  </a:lnTo>
                  <a:lnTo>
                    <a:pt x="830" y="1710"/>
                  </a:lnTo>
                  <a:lnTo>
                    <a:pt x="830" y="1736"/>
                  </a:lnTo>
                  <a:lnTo>
                    <a:pt x="830" y="1736"/>
                  </a:lnTo>
                  <a:lnTo>
                    <a:pt x="830" y="1748"/>
                  </a:lnTo>
                  <a:lnTo>
                    <a:pt x="834" y="1760"/>
                  </a:lnTo>
                  <a:lnTo>
                    <a:pt x="840" y="1770"/>
                  </a:lnTo>
                  <a:lnTo>
                    <a:pt x="848" y="1778"/>
                  </a:lnTo>
                  <a:lnTo>
                    <a:pt x="856" y="1786"/>
                  </a:lnTo>
                  <a:lnTo>
                    <a:pt x="866" y="1792"/>
                  </a:lnTo>
                  <a:lnTo>
                    <a:pt x="878" y="1794"/>
                  </a:lnTo>
                  <a:lnTo>
                    <a:pt x="890" y="1796"/>
                  </a:lnTo>
                  <a:lnTo>
                    <a:pt x="910" y="1796"/>
                  </a:lnTo>
                  <a:lnTo>
                    <a:pt x="910" y="1796"/>
                  </a:lnTo>
                  <a:lnTo>
                    <a:pt x="922" y="1794"/>
                  </a:lnTo>
                  <a:lnTo>
                    <a:pt x="932" y="1792"/>
                  </a:lnTo>
                  <a:lnTo>
                    <a:pt x="944" y="1786"/>
                  </a:lnTo>
                  <a:lnTo>
                    <a:pt x="952" y="1778"/>
                  </a:lnTo>
                  <a:lnTo>
                    <a:pt x="960" y="1770"/>
                  </a:lnTo>
                  <a:lnTo>
                    <a:pt x="964" y="1760"/>
                  </a:lnTo>
                  <a:lnTo>
                    <a:pt x="968" y="1748"/>
                  </a:lnTo>
                  <a:lnTo>
                    <a:pt x="970" y="1736"/>
                  </a:lnTo>
                  <a:lnTo>
                    <a:pt x="970" y="1710"/>
                  </a:lnTo>
                  <a:lnTo>
                    <a:pt x="996" y="1710"/>
                  </a:lnTo>
                  <a:lnTo>
                    <a:pt x="996" y="1736"/>
                  </a:lnTo>
                  <a:lnTo>
                    <a:pt x="996" y="1736"/>
                  </a:lnTo>
                  <a:lnTo>
                    <a:pt x="998" y="1748"/>
                  </a:lnTo>
                  <a:lnTo>
                    <a:pt x="1000" y="1760"/>
                  </a:lnTo>
                  <a:lnTo>
                    <a:pt x="1006" y="1770"/>
                  </a:lnTo>
                  <a:lnTo>
                    <a:pt x="1014" y="1778"/>
                  </a:lnTo>
                  <a:lnTo>
                    <a:pt x="1022" y="1786"/>
                  </a:lnTo>
                  <a:lnTo>
                    <a:pt x="1032" y="1792"/>
                  </a:lnTo>
                  <a:lnTo>
                    <a:pt x="1044" y="1794"/>
                  </a:lnTo>
                  <a:lnTo>
                    <a:pt x="1056" y="1796"/>
                  </a:lnTo>
                  <a:lnTo>
                    <a:pt x="1076" y="1796"/>
                  </a:lnTo>
                  <a:lnTo>
                    <a:pt x="1076" y="1796"/>
                  </a:lnTo>
                  <a:lnTo>
                    <a:pt x="1088" y="1794"/>
                  </a:lnTo>
                  <a:lnTo>
                    <a:pt x="1100" y="1792"/>
                  </a:lnTo>
                  <a:lnTo>
                    <a:pt x="1110" y="1786"/>
                  </a:lnTo>
                  <a:lnTo>
                    <a:pt x="1118" y="1778"/>
                  </a:lnTo>
                  <a:lnTo>
                    <a:pt x="1126" y="1770"/>
                  </a:lnTo>
                  <a:lnTo>
                    <a:pt x="1130" y="1760"/>
                  </a:lnTo>
                  <a:lnTo>
                    <a:pt x="1134" y="1748"/>
                  </a:lnTo>
                  <a:lnTo>
                    <a:pt x="1136" y="1736"/>
                  </a:lnTo>
                  <a:lnTo>
                    <a:pt x="1136" y="1710"/>
                  </a:lnTo>
                  <a:lnTo>
                    <a:pt x="1162" y="1710"/>
                  </a:lnTo>
                  <a:lnTo>
                    <a:pt x="1162" y="1736"/>
                  </a:lnTo>
                  <a:lnTo>
                    <a:pt x="1162" y="1736"/>
                  </a:lnTo>
                  <a:lnTo>
                    <a:pt x="1164" y="1748"/>
                  </a:lnTo>
                  <a:lnTo>
                    <a:pt x="1166" y="1760"/>
                  </a:lnTo>
                  <a:lnTo>
                    <a:pt x="1172" y="1770"/>
                  </a:lnTo>
                  <a:lnTo>
                    <a:pt x="1180" y="1778"/>
                  </a:lnTo>
                  <a:lnTo>
                    <a:pt x="1188" y="1786"/>
                  </a:lnTo>
                  <a:lnTo>
                    <a:pt x="1198" y="1792"/>
                  </a:lnTo>
                  <a:lnTo>
                    <a:pt x="1210" y="1794"/>
                  </a:lnTo>
                  <a:lnTo>
                    <a:pt x="1222" y="1796"/>
                  </a:lnTo>
                  <a:lnTo>
                    <a:pt x="1242" y="1796"/>
                  </a:lnTo>
                  <a:lnTo>
                    <a:pt x="1242" y="1796"/>
                  </a:lnTo>
                  <a:lnTo>
                    <a:pt x="1254" y="1794"/>
                  </a:lnTo>
                  <a:lnTo>
                    <a:pt x="1266" y="1792"/>
                  </a:lnTo>
                  <a:lnTo>
                    <a:pt x="1276" y="1786"/>
                  </a:lnTo>
                  <a:lnTo>
                    <a:pt x="1284" y="1778"/>
                  </a:lnTo>
                  <a:lnTo>
                    <a:pt x="1292" y="1770"/>
                  </a:lnTo>
                  <a:lnTo>
                    <a:pt x="1298" y="1760"/>
                  </a:lnTo>
                  <a:lnTo>
                    <a:pt x="1300" y="1748"/>
                  </a:lnTo>
                  <a:lnTo>
                    <a:pt x="1302" y="1736"/>
                  </a:lnTo>
                  <a:lnTo>
                    <a:pt x="1302" y="1684"/>
                  </a:lnTo>
                  <a:lnTo>
                    <a:pt x="1302" y="1684"/>
                  </a:lnTo>
                  <a:lnTo>
                    <a:pt x="1302" y="1674"/>
                  </a:lnTo>
                  <a:lnTo>
                    <a:pt x="1300" y="1666"/>
                  </a:lnTo>
                  <a:lnTo>
                    <a:pt x="1292" y="1652"/>
                  </a:lnTo>
                  <a:lnTo>
                    <a:pt x="1292" y="1652"/>
                  </a:lnTo>
                  <a:lnTo>
                    <a:pt x="1308" y="1628"/>
                  </a:lnTo>
                  <a:lnTo>
                    <a:pt x="1318" y="1602"/>
                  </a:lnTo>
                  <a:lnTo>
                    <a:pt x="1326" y="1572"/>
                  </a:lnTo>
                  <a:lnTo>
                    <a:pt x="1328" y="1558"/>
                  </a:lnTo>
                  <a:lnTo>
                    <a:pt x="1328" y="1542"/>
                  </a:lnTo>
                  <a:lnTo>
                    <a:pt x="1328" y="1350"/>
                  </a:lnTo>
                  <a:lnTo>
                    <a:pt x="1328" y="1350"/>
                  </a:lnTo>
                  <a:lnTo>
                    <a:pt x="1380" y="1346"/>
                  </a:lnTo>
                  <a:lnTo>
                    <a:pt x="1430" y="1338"/>
                  </a:lnTo>
                  <a:lnTo>
                    <a:pt x="1476" y="1330"/>
                  </a:lnTo>
                  <a:lnTo>
                    <a:pt x="1520" y="1320"/>
                  </a:lnTo>
                  <a:lnTo>
                    <a:pt x="1562" y="1306"/>
                  </a:lnTo>
                  <a:lnTo>
                    <a:pt x="1600" y="1290"/>
                  </a:lnTo>
                  <a:lnTo>
                    <a:pt x="1636" y="1270"/>
                  </a:lnTo>
                  <a:lnTo>
                    <a:pt x="1654" y="1258"/>
                  </a:lnTo>
                  <a:lnTo>
                    <a:pt x="1670" y="1246"/>
                  </a:lnTo>
                  <a:lnTo>
                    <a:pt x="1684" y="1232"/>
                  </a:lnTo>
                  <a:lnTo>
                    <a:pt x="1698" y="1218"/>
                  </a:lnTo>
                  <a:lnTo>
                    <a:pt x="1712" y="1204"/>
                  </a:lnTo>
                  <a:lnTo>
                    <a:pt x="1724" y="1188"/>
                  </a:lnTo>
                  <a:lnTo>
                    <a:pt x="1736" y="1170"/>
                  </a:lnTo>
                  <a:lnTo>
                    <a:pt x="1746" y="1152"/>
                  </a:lnTo>
                  <a:lnTo>
                    <a:pt x="1756" y="1134"/>
                  </a:lnTo>
                  <a:lnTo>
                    <a:pt x="1766" y="1112"/>
                  </a:lnTo>
                  <a:lnTo>
                    <a:pt x="1774" y="1090"/>
                  </a:lnTo>
                  <a:lnTo>
                    <a:pt x="1780" y="1068"/>
                  </a:lnTo>
                  <a:lnTo>
                    <a:pt x="1786" y="1044"/>
                  </a:lnTo>
                  <a:lnTo>
                    <a:pt x="1790" y="1018"/>
                  </a:lnTo>
                  <a:lnTo>
                    <a:pt x="1794" y="990"/>
                  </a:lnTo>
                  <a:lnTo>
                    <a:pt x="1798" y="962"/>
                  </a:lnTo>
                  <a:lnTo>
                    <a:pt x="1800" y="902"/>
                  </a:lnTo>
                  <a:lnTo>
                    <a:pt x="1800" y="902"/>
                  </a:lnTo>
                  <a:lnTo>
                    <a:pt x="1798" y="854"/>
                  </a:lnTo>
                  <a:lnTo>
                    <a:pt x="1794" y="808"/>
                  </a:lnTo>
                  <a:lnTo>
                    <a:pt x="1790" y="764"/>
                  </a:lnTo>
                  <a:lnTo>
                    <a:pt x="1782" y="720"/>
                  </a:lnTo>
                  <a:lnTo>
                    <a:pt x="1772" y="676"/>
                  </a:lnTo>
                  <a:lnTo>
                    <a:pt x="1760" y="634"/>
                  </a:lnTo>
                  <a:lnTo>
                    <a:pt x="1744" y="592"/>
                  </a:lnTo>
                  <a:lnTo>
                    <a:pt x="1728" y="550"/>
                  </a:lnTo>
                  <a:lnTo>
                    <a:pt x="1710" y="510"/>
                  </a:lnTo>
                  <a:lnTo>
                    <a:pt x="1690" y="472"/>
                  </a:lnTo>
                  <a:lnTo>
                    <a:pt x="1670" y="434"/>
                  </a:lnTo>
                  <a:lnTo>
                    <a:pt x="1646" y="398"/>
                  </a:lnTo>
                  <a:lnTo>
                    <a:pt x="1620" y="362"/>
                  </a:lnTo>
                  <a:lnTo>
                    <a:pt x="1594" y="328"/>
                  </a:lnTo>
                  <a:lnTo>
                    <a:pt x="1566" y="296"/>
                  </a:lnTo>
                  <a:lnTo>
                    <a:pt x="1536" y="264"/>
                  </a:lnTo>
                  <a:lnTo>
                    <a:pt x="1504" y="234"/>
                  </a:lnTo>
                  <a:lnTo>
                    <a:pt x="1472" y="206"/>
                  </a:lnTo>
                  <a:lnTo>
                    <a:pt x="1438" y="180"/>
                  </a:lnTo>
                  <a:lnTo>
                    <a:pt x="1402" y="154"/>
                  </a:lnTo>
                  <a:lnTo>
                    <a:pt x="1366" y="132"/>
                  </a:lnTo>
                  <a:lnTo>
                    <a:pt x="1328" y="110"/>
                  </a:lnTo>
                  <a:lnTo>
                    <a:pt x="1290" y="90"/>
                  </a:lnTo>
                  <a:lnTo>
                    <a:pt x="1250" y="72"/>
                  </a:lnTo>
                  <a:lnTo>
                    <a:pt x="1208" y="56"/>
                  </a:lnTo>
                  <a:lnTo>
                    <a:pt x="1168" y="42"/>
                  </a:lnTo>
                  <a:lnTo>
                    <a:pt x="1124" y="30"/>
                  </a:lnTo>
                  <a:lnTo>
                    <a:pt x="1080" y="20"/>
                  </a:lnTo>
                  <a:lnTo>
                    <a:pt x="1036" y="12"/>
                  </a:lnTo>
                  <a:lnTo>
                    <a:pt x="992" y="6"/>
                  </a:lnTo>
                  <a:lnTo>
                    <a:pt x="946" y="2"/>
                  </a:lnTo>
                  <a:lnTo>
                    <a:pt x="900" y="0"/>
                  </a:lnTo>
                  <a:lnTo>
                    <a:pt x="900" y="0"/>
                  </a:lnTo>
                  <a:close/>
                  <a:moveTo>
                    <a:pt x="700" y="1020"/>
                  </a:moveTo>
                  <a:lnTo>
                    <a:pt x="346" y="1020"/>
                  </a:lnTo>
                  <a:lnTo>
                    <a:pt x="346" y="1020"/>
                  </a:lnTo>
                  <a:lnTo>
                    <a:pt x="330" y="1016"/>
                  </a:lnTo>
                  <a:lnTo>
                    <a:pt x="314" y="1012"/>
                  </a:lnTo>
                  <a:lnTo>
                    <a:pt x="300" y="1002"/>
                  </a:lnTo>
                  <a:lnTo>
                    <a:pt x="290" y="990"/>
                  </a:lnTo>
                  <a:lnTo>
                    <a:pt x="280" y="974"/>
                  </a:lnTo>
                  <a:lnTo>
                    <a:pt x="272" y="956"/>
                  </a:lnTo>
                  <a:lnTo>
                    <a:pt x="268" y="938"/>
                  </a:lnTo>
                  <a:lnTo>
                    <a:pt x="266" y="918"/>
                  </a:lnTo>
                  <a:lnTo>
                    <a:pt x="266" y="918"/>
                  </a:lnTo>
                  <a:lnTo>
                    <a:pt x="276" y="862"/>
                  </a:lnTo>
                  <a:lnTo>
                    <a:pt x="288" y="804"/>
                  </a:lnTo>
                  <a:lnTo>
                    <a:pt x="306" y="736"/>
                  </a:lnTo>
                  <a:lnTo>
                    <a:pt x="316" y="702"/>
                  </a:lnTo>
                  <a:lnTo>
                    <a:pt x="328" y="668"/>
                  </a:lnTo>
                  <a:lnTo>
                    <a:pt x="344" y="638"/>
                  </a:lnTo>
                  <a:lnTo>
                    <a:pt x="358" y="608"/>
                  </a:lnTo>
                  <a:lnTo>
                    <a:pt x="376" y="584"/>
                  </a:lnTo>
                  <a:lnTo>
                    <a:pt x="386" y="574"/>
                  </a:lnTo>
                  <a:lnTo>
                    <a:pt x="396" y="564"/>
                  </a:lnTo>
                  <a:lnTo>
                    <a:pt x="406" y="556"/>
                  </a:lnTo>
                  <a:lnTo>
                    <a:pt x="416" y="550"/>
                  </a:lnTo>
                  <a:lnTo>
                    <a:pt x="426" y="546"/>
                  </a:lnTo>
                  <a:lnTo>
                    <a:pt x="438" y="544"/>
                  </a:lnTo>
                  <a:lnTo>
                    <a:pt x="438" y="544"/>
                  </a:lnTo>
                  <a:lnTo>
                    <a:pt x="464" y="542"/>
                  </a:lnTo>
                  <a:lnTo>
                    <a:pt x="486" y="542"/>
                  </a:lnTo>
                  <a:lnTo>
                    <a:pt x="508" y="546"/>
                  </a:lnTo>
                  <a:lnTo>
                    <a:pt x="528" y="552"/>
                  </a:lnTo>
                  <a:lnTo>
                    <a:pt x="546" y="558"/>
                  </a:lnTo>
                  <a:lnTo>
                    <a:pt x="562" y="568"/>
                  </a:lnTo>
                  <a:lnTo>
                    <a:pt x="576" y="578"/>
                  </a:lnTo>
                  <a:lnTo>
                    <a:pt x="590" y="588"/>
                  </a:lnTo>
                  <a:lnTo>
                    <a:pt x="614" y="612"/>
                  </a:lnTo>
                  <a:lnTo>
                    <a:pt x="634" y="638"/>
                  </a:lnTo>
                  <a:lnTo>
                    <a:pt x="664" y="680"/>
                  </a:lnTo>
                  <a:lnTo>
                    <a:pt x="664" y="680"/>
                  </a:lnTo>
                  <a:lnTo>
                    <a:pt x="678" y="702"/>
                  </a:lnTo>
                  <a:lnTo>
                    <a:pt x="696" y="730"/>
                  </a:lnTo>
                  <a:lnTo>
                    <a:pt x="714" y="762"/>
                  </a:lnTo>
                  <a:lnTo>
                    <a:pt x="730" y="798"/>
                  </a:lnTo>
                  <a:lnTo>
                    <a:pt x="762" y="868"/>
                  </a:lnTo>
                  <a:lnTo>
                    <a:pt x="772" y="896"/>
                  </a:lnTo>
                  <a:lnTo>
                    <a:pt x="780" y="918"/>
                  </a:lnTo>
                  <a:lnTo>
                    <a:pt x="780" y="918"/>
                  </a:lnTo>
                  <a:lnTo>
                    <a:pt x="782" y="926"/>
                  </a:lnTo>
                  <a:lnTo>
                    <a:pt x="782" y="934"/>
                  </a:lnTo>
                  <a:lnTo>
                    <a:pt x="778" y="952"/>
                  </a:lnTo>
                  <a:lnTo>
                    <a:pt x="772" y="970"/>
                  </a:lnTo>
                  <a:lnTo>
                    <a:pt x="762" y="986"/>
                  </a:lnTo>
                  <a:lnTo>
                    <a:pt x="748" y="998"/>
                  </a:lnTo>
                  <a:lnTo>
                    <a:pt x="734" y="1010"/>
                  </a:lnTo>
                  <a:lnTo>
                    <a:pt x="718" y="1016"/>
                  </a:lnTo>
                  <a:lnTo>
                    <a:pt x="708" y="1018"/>
                  </a:lnTo>
                  <a:lnTo>
                    <a:pt x="700" y="1020"/>
                  </a:lnTo>
                  <a:lnTo>
                    <a:pt x="700" y="1020"/>
                  </a:lnTo>
                  <a:close/>
                  <a:moveTo>
                    <a:pt x="896" y="1362"/>
                  </a:moveTo>
                  <a:lnTo>
                    <a:pt x="896" y="1362"/>
                  </a:lnTo>
                  <a:lnTo>
                    <a:pt x="878" y="1360"/>
                  </a:lnTo>
                  <a:lnTo>
                    <a:pt x="862" y="1358"/>
                  </a:lnTo>
                  <a:lnTo>
                    <a:pt x="848" y="1352"/>
                  </a:lnTo>
                  <a:lnTo>
                    <a:pt x="836" y="1346"/>
                  </a:lnTo>
                  <a:lnTo>
                    <a:pt x="826" y="1338"/>
                  </a:lnTo>
                  <a:lnTo>
                    <a:pt x="816" y="1330"/>
                  </a:lnTo>
                  <a:lnTo>
                    <a:pt x="808" y="1320"/>
                  </a:lnTo>
                  <a:lnTo>
                    <a:pt x="802" y="1312"/>
                  </a:lnTo>
                  <a:lnTo>
                    <a:pt x="794" y="1294"/>
                  </a:lnTo>
                  <a:lnTo>
                    <a:pt x="788" y="1278"/>
                  </a:lnTo>
                  <a:lnTo>
                    <a:pt x="784" y="1262"/>
                  </a:lnTo>
                  <a:lnTo>
                    <a:pt x="900" y="1000"/>
                  </a:lnTo>
                  <a:lnTo>
                    <a:pt x="1014" y="1262"/>
                  </a:lnTo>
                  <a:lnTo>
                    <a:pt x="1014" y="1262"/>
                  </a:lnTo>
                  <a:lnTo>
                    <a:pt x="1010" y="1278"/>
                  </a:lnTo>
                  <a:lnTo>
                    <a:pt x="1004" y="1294"/>
                  </a:lnTo>
                  <a:lnTo>
                    <a:pt x="992" y="1312"/>
                  </a:lnTo>
                  <a:lnTo>
                    <a:pt x="984" y="1320"/>
                  </a:lnTo>
                  <a:lnTo>
                    <a:pt x="976" y="1330"/>
                  </a:lnTo>
                  <a:lnTo>
                    <a:pt x="966" y="1338"/>
                  </a:lnTo>
                  <a:lnTo>
                    <a:pt x="956" y="1346"/>
                  </a:lnTo>
                  <a:lnTo>
                    <a:pt x="944" y="1352"/>
                  </a:lnTo>
                  <a:lnTo>
                    <a:pt x="928" y="1358"/>
                  </a:lnTo>
                  <a:lnTo>
                    <a:pt x="912" y="1360"/>
                  </a:lnTo>
                  <a:lnTo>
                    <a:pt x="896" y="1362"/>
                  </a:lnTo>
                  <a:lnTo>
                    <a:pt x="896" y="1362"/>
                  </a:lnTo>
                  <a:close/>
                  <a:moveTo>
                    <a:pt x="1454" y="1020"/>
                  </a:moveTo>
                  <a:lnTo>
                    <a:pt x="1098" y="1020"/>
                  </a:lnTo>
                  <a:lnTo>
                    <a:pt x="1098" y="1020"/>
                  </a:lnTo>
                  <a:lnTo>
                    <a:pt x="1090" y="1018"/>
                  </a:lnTo>
                  <a:lnTo>
                    <a:pt x="1082" y="1016"/>
                  </a:lnTo>
                  <a:lnTo>
                    <a:pt x="1066" y="1010"/>
                  </a:lnTo>
                  <a:lnTo>
                    <a:pt x="1050" y="998"/>
                  </a:lnTo>
                  <a:lnTo>
                    <a:pt x="1038" y="986"/>
                  </a:lnTo>
                  <a:lnTo>
                    <a:pt x="1028" y="970"/>
                  </a:lnTo>
                  <a:lnTo>
                    <a:pt x="1020" y="952"/>
                  </a:lnTo>
                  <a:lnTo>
                    <a:pt x="1018" y="934"/>
                  </a:lnTo>
                  <a:lnTo>
                    <a:pt x="1018" y="926"/>
                  </a:lnTo>
                  <a:lnTo>
                    <a:pt x="1020" y="918"/>
                  </a:lnTo>
                  <a:lnTo>
                    <a:pt x="1020" y="918"/>
                  </a:lnTo>
                  <a:lnTo>
                    <a:pt x="1026" y="896"/>
                  </a:lnTo>
                  <a:lnTo>
                    <a:pt x="1038" y="868"/>
                  </a:lnTo>
                  <a:lnTo>
                    <a:pt x="1068" y="798"/>
                  </a:lnTo>
                  <a:lnTo>
                    <a:pt x="1086" y="762"/>
                  </a:lnTo>
                  <a:lnTo>
                    <a:pt x="1104" y="730"/>
                  </a:lnTo>
                  <a:lnTo>
                    <a:pt x="1120" y="702"/>
                  </a:lnTo>
                  <a:lnTo>
                    <a:pt x="1134" y="680"/>
                  </a:lnTo>
                  <a:lnTo>
                    <a:pt x="1134" y="680"/>
                  </a:lnTo>
                  <a:lnTo>
                    <a:pt x="1166" y="638"/>
                  </a:lnTo>
                  <a:lnTo>
                    <a:pt x="1186" y="612"/>
                  </a:lnTo>
                  <a:lnTo>
                    <a:pt x="1208" y="588"/>
                  </a:lnTo>
                  <a:lnTo>
                    <a:pt x="1222" y="578"/>
                  </a:lnTo>
                  <a:lnTo>
                    <a:pt x="1238" y="568"/>
                  </a:lnTo>
                  <a:lnTo>
                    <a:pt x="1254" y="558"/>
                  </a:lnTo>
                  <a:lnTo>
                    <a:pt x="1272" y="552"/>
                  </a:lnTo>
                  <a:lnTo>
                    <a:pt x="1290" y="546"/>
                  </a:lnTo>
                  <a:lnTo>
                    <a:pt x="1312" y="542"/>
                  </a:lnTo>
                  <a:lnTo>
                    <a:pt x="1336" y="542"/>
                  </a:lnTo>
                  <a:lnTo>
                    <a:pt x="1360" y="544"/>
                  </a:lnTo>
                  <a:lnTo>
                    <a:pt x="1360" y="544"/>
                  </a:lnTo>
                  <a:lnTo>
                    <a:pt x="1372" y="546"/>
                  </a:lnTo>
                  <a:lnTo>
                    <a:pt x="1384" y="550"/>
                  </a:lnTo>
                  <a:lnTo>
                    <a:pt x="1394" y="556"/>
                  </a:lnTo>
                  <a:lnTo>
                    <a:pt x="1404" y="564"/>
                  </a:lnTo>
                  <a:lnTo>
                    <a:pt x="1414" y="574"/>
                  </a:lnTo>
                  <a:lnTo>
                    <a:pt x="1422" y="584"/>
                  </a:lnTo>
                  <a:lnTo>
                    <a:pt x="1440" y="608"/>
                  </a:lnTo>
                  <a:lnTo>
                    <a:pt x="1456" y="638"/>
                  </a:lnTo>
                  <a:lnTo>
                    <a:pt x="1470" y="668"/>
                  </a:lnTo>
                  <a:lnTo>
                    <a:pt x="1482" y="702"/>
                  </a:lnTo>
                  <a:lnTo>
                    <a:pt x="1494" y="736"/>
                  </a:lnTo>
                  <a:lnTo>
                    <a:pt x="1512" y="804"/>
                  </a:lnTo>
                  <a:lnTo>
                    <a:pt x="1524" y="862"/>
                  </a:lnTo>
                  <a:lnTo>
                    <a:pt x="1532" y="918"/>
                  </a:lnTo>
                  <a:lnTo>
                    <a:pt x="1532" y="918"/>
                  </a:lnTo>
                  <a:lnTo>
                    <a:pt x="1532" y="938"/>
                  </a:lnTo>
                  <a:lnTo>
                    <a:pt x="1526" y="956"/>
                  </a:lnTo>
                  <a:lnTo>
                    <a:pt x="1520" y="974"/>
                  </a:lnTo>
                  <a:lnTo>
                    <a:pt x="1510" y="990"/>
                  </a:lnTo>
                  <a:lnTo>
                    <a:pt x="1498" y="1002"/>
                  </a:lnTo>
                  <a:lnTo>
                    <a:pt x="1484" y="1012"/>
                  </a:lnTo>
                  <a:lnTo>
                    <a:pt x="1470" y="1016"/>
                  </a:lnTo>
                  <a:lnTo>
                    <a:pt x="1454" y="1020"/>
                  </a:lnTo>
                  <a:lnTo>
                    <a:pt x="1454" y="10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92" name="Freeform 39"/>
            <p:cNvSpPr>
              <a:spLocks/>
            </p:cNvSpPr>
            <p:nvPr/>
          </p:nvSpPr>
          <p:spPr bwMode="auto">
            <a:xfrm>
              <a:off x="7808913" y="962025"/>
              <a:ext cx="514350" cy="514350"/>
            </a:xfrm>
            <a:custGeom>
              <a:avLst/>
              <a:gdLst>
                <a:gd name="T0" fmla="*/ 324 w 324"/>
                <a:gd name="T1" fmla="*/ 162 h 324"/>
                <a:gd name="T2" fmla="*/ 322 w 324"/>
                <a:gd name="T3" fmla="*/ 194 h 324"/>
                <a:gd name="T4" fmla="*/ 312 w 324"/>
                <a:gd name="T5" fmla="*/ 224 h 324"/>
                <a:gd name="T6" fmla="*/ 296 w 324"/>
                <a:gd name="T7" fmla="*/ 252 h 324"/>
                <a:gd name="T8" fmla="*/ 276 w 324"/>
                <a:gd name="T9" fmla="*/ 276 h 324"/>
                <a:gd name="T10" fmla="*/ 252 w 324"/>
                <a:gd name="T11" fmla="*/ 296 h 324"/>
                <a:gd name="T12" fmla="*/ 226 w 324"/>
                <a:gd name="T13" fmla="*/ 312 h 324"/>
                <a:gd name="T14" fmla="*/ 194 w 324"/>
                <a:gd name="T15" fmla="*/ 320 h 324"/>
                <a:gd name="T16" fmla="*/ 162 w 324"/>
                <a:gd name="T17" fmla="*/ 324 h 324"/>
                <a:gd name="T18" fmla="*/ 146 w 324"/>
                <a:gd name="T19" fmla="*/ 324 h 324"/>
                <a:gd name="T20" fmla="*/ 114 w 324"/>
                <a:gd name="T21" fmla="*/ 316 h 324"/>
                <a:gd name="T22" fmla="*/ 84 w 324"/>
                <a:gd name="T23" fmla="*/ 304 h 324"/>
                <a:gd name="T24" fmla="*/ 58 w 324"/>
                <a:gd name="T25" fmla="*/ 286 h 324"/>
                <a:gd name="T26" fmla="*/ 36 w 324"/>
                <a:gd name="T27" fmla="*/ 264 h 324"/>
                <a:gd name="T28" fmla="*/ 20 w 324"/>
                <a:gd name="T29" fmla="*/ 238 h 324"/>
                <a:gd name="T30" fmla="*/ 6 w 324"/>
                <a:gd name="T31" fmla="*/ 210 h 324"/>
                <a:gd name="T32" fmla="*/ 0 w 324"/>
                <a:gd name="T33" fmla="*/ 178 h 324"/>
                <a:gd name="T34" fmla="*/ 0 w 324"/>
                <a:gd name="T35" fmla="*/ 162 h 324"/>
                <a:gd name="T36" fmla="*/ 2 w 324"/>
                <a:gd name="T37" fmla="*/ 128 h 324"/>
                <a:gd name="T38" fmla="*/ 12 w 324"/>
                <a:gd name="T39" fmla="*/ 98 h 324"/>
                <a:gd name="T40" fmla="*/ 28 w 324"/>
                <a:gd name="T41" fmla="*/ 70 h 324"/>
                <a:gd name="T42" fmla="*/ 48 w 324"/>
                <a:gd name="T43" fmla="*/ 46 h 324"/>
                <a:gd name="T44" fmla="*/ 72 w 324"/>
                <a:gd name="T45" fmla="*/ 26 h 324"/>
                <a:gd name="T46" fmla="*/ 98 w 324"/>
                <a:gd name="T47" fmla="*/ 12 h 324"/>
                <a:gd name="T48" fmla="*/ 130 w 324"/>
                <a:gd name="T49" fmla="*/ 2 h 324"/>
                <a:gd name="T50" fmla="*/ 162 w 324"/>
                <a:gd name="T51" fmla="*/ 0 h 324"/>
                <a:gd name="T52" fmla="*/ 178 w 324"/>
                <a:gd name="T53" fmla="*/ 0 h 324"/>
                <a:gd name="T54" fmla="*/ 210 w 324"/>
                <a:gd name="T55" fmla="*/ 6 h 324"/>
                <a:gd name="T56" fmla="*/ 240 w 324"/>
                <a:gd name="T57" fmla="*/ 18 h 324"/>
                <a:gd name="T58" fmla="*/ 266 w 324"/>
                <a:gd name="T59" fmla="*/ 36 h 324"/>
                <a:gd name="T60" fmla="*/ 288 w 324"/>
                <a:gd name="T61" fmla="*/ 58 h 324"/>
                <a:gd name="T62" fmla="*/ 304 w 324"/>
                <a:gd name="T63" fmla="*/ 84 h 324"/>
                <a:gd name="T64" fmla="*/ 318 w 324"/>
                <a:gd name="T65" fmla="*/ 114 h 324"/>
                <a:gd name="T66" fmla="*/ 324 w 324"/>
                <a:gd name="T67" fmla="*/ 144 h 324"/>
                <a:gd name="T68" fmla="*/ 324 w 324"/>
                <a:gd name="T69" fmla="*/ 16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4">
                  <a:moveTo>
                    <a:pt x="324" y="162"/>
                  </a:moveTo>
                  <a:lnTo>
                    <a:pt x="324" y="162"/>
                  </a:lnTo>
                  <a:lnTo>
                    <a:pt x="324" y="178"/>
                  </a:lnTo>
                  <a:lnTo>
                    <a:pt x="322" y="194"/>
                  </a:lnTo>
                  <a:lnTo>
                    <a:pt x="318" y="210"/>
                  </a:lnTo>
                  <a:lnTo>
                    <a:pt x="312" y="224"/>
                  </a:lnTo>
                  <a:lnTo>
                    <a:pt x="304" y="238"/>
                  </a:lnTo>
                  <a:lnTo>
                    <a:pt x="296" y="252"/>
                  </a:lnTo>
                  <a:lnTo>
                    <a:pt x="288" y="264"/>
                  </a:lnTo>
                  <a:lnTo>
                    <a:pt x="276" y="276"/>
                  </a:lnTo>
                  <a:lnTo>
                    <a:pt x="266" y="286"/>
                  </a:lnTo>
                  <a:lnTo>
                    <a:pt x="252" y="296"/>
                  </a:lnTo>
                  <a:lnTo>
                    <a:pt x="240" y="304"/>
                  </a:lnTo>
                  <a:lnTo>
                    <a:pt x="226" y="312"/>
                  </a:lnTo>
                  <a:lnTo>
                    <a:pt x="210" y="316"/>
                  </a:lnTo>
                  <a:lnTo>
                    <a:pt x="194" y="320"/>
                  </a:lnTo>
                  <a:lnTo>
                    <a:pt x="178" y="324"/>
                  </a:lnTo>
                  <a:lnTo>
                    <a:pt x="162" y="324"/>
                  </a:lnTo>
                  <a:lnTo>
                    <a:pt x="162" y="324"/>
                  </a:lnTo>
                  <a:lnTo>
                    <a:pt x="146" y="324"/>
                  </a:lnTo>
                  <a:lnTo>
                    <a:pt x="130" y="320"/>
                  </a:lnTo>
                  <a:lnTo>
                    <a:pt x="114" y="316"/>
                  </a:lnTo>
                  <a:lnTo>
                    <a:pt x="98" y="312"/>
                  </a:lnTo>
                  <a:lnTo>
                    <a:pt x="84" y="304"/>
                  </a:lnTo>
                  <a:lnTo>
                    <a:pt x="72" y="296"/>
                  </a:lnTo>
                  <a:lnTo>
                    <a:pt x="58" y="286"/>
                  </a:lnTo>
                  <a:lnTo>
                    <a:pt x="48" y="276"/>
                  </a:lnTo>
                  <a:lnTo>
                    <a:pt x="36" y="264"/>
                  </a:lnTo>
                  <a:lnTo>
                    <a:pt x="28" y="252"/>
                  </a:lnTo>
                  <a:lnTo>
                    <a:pt x="20" y="238"/>
                  </a:lnTo>
                  <a:lnTo>
                    <a:pt x="12" y="224"/>
                  </a:lnTo>
                  <a:lnTo>
                    <a:pt x="6" y="210"/>
                  </a:lnTo>
                  <a:lnTo>
                    <a:pt x="2" y="194"/>
                  </a:lnTo>
                  <a:lnTo>
                    <a:pt x="0" y="178"/>
                  </a:lnTo>
                  <a:lnTo>
                    <a:pt x="0" y="162"/>
                  </a:lnTo>
                  <a:lnTo>
                    <a:pt x="0" y="162"/>
                  </a:lnTo>
                  <a:lnTo>
                    <a:pt x="0" y="144"/>
                  </a:lnTo>
                  <a:lnTo>
                    <a:pt x="2" y="128"/>
                  </a:lnTo>
                  <a:lnTo>
                    <a:pt x="6" y="114"/>
                  </a:lnTo>
                  <a:lnTo>
                    <a:pt x="12" y="98"/>
                  </a:lnTo>
                  <a:lnTo>
                    <a:pt x="20" y="84"/>
                  </a:lnTo>
                  <a:lnTo>
                    <a:pt x="28" y="70"/>
                  </a:lnTo>
                  <a:lnTo>
                    <a:pt x="36" y="58"/>
                  </a:lnTo>
                  <a:lnTo>
                    <a:pt x="48" y="46"/>
                  </a:lnTo>
                  <a:lnTo>
                    <a:pt x="58" y="36"/>
                  </a:lnTo>
                  <a:lnTo>
                    <a:pt x="72" y="26"/>
                  </a:lnTo>
                  <a:lnTo>
                    <a:pt x="84" y="18"/>
                  </a:lnTo>
                  <a:lnTo>
                    <a:pt x="98" y="12"/>
                  </a:lnTo>
                  <a:lnTo>
                    <a:pt x="114" y="6"/>
                  </a:lnTo>
                  <a:lnTo>
                    <a:pt x="130" y="2"/>
                  </a:lnTo>
                  <a:lnTo>
                    <a:pt x="146" y="0"/>
                  </a:lnTo>
                  <a:lnTo>
                    <a:pt x="162" y="0"/>
                  </a:lnTo>
                  <a:lnTo>
                    <a:pt x="162" y="0"/>
                  </a:lnTo>
                  <a:lnTo>
                    <a:pt x="178" y="0"/>
                  </a:lnTo>
                  <a:lnTo>
                    <a:pt x="194" y="2"/>
                  </a:lnTo>
                  <a:lnTo>
                    <a:pt x="210" y="6"/>
                  </a:lnTo>
                  <a:lnTo>
                    <a:pt x="226" y="12"/>
                  </a:lnTo>
                  <a:lnTo>
                    <a:pt x="240" y="18"/>
                  </a:lnTo>
                  <a:lnTo>
                    <a:pt x="252" y="26"/>
                  </a:lnTo>
                  <a:lnTo>
                    <a:pt x="266" y="36"/>
                  </a:lnTo>
                  <a:lnTo>
                    <a:pt x="276" y="46"/>
                  </a:lnTo>
                  <a:lnTo>
                    <a:pt x="288" y="58"/>
                  </a:lnTo>
                  <a:lnTo>
                    <a:pt x="296" y="70"/>
                  </a:lnTo>
                  <a:lnTo>
                    <a:pt x="304" y="84"/>
                  </a:lnTo>
                  <a:lnTo>
                    <a:pt x="312" y="98"/>
                  </a:lnTo>
                  <a:lnTo>
                    <a:pt x="318" y="114"/>
                  </a:lnTo>
                  <a:lnTo>
                    <a:pt x="322" y="128"/>
                  </a:lnTo>
                  <a:lnTo>
                    <a:pt x="324" y="144"/>
                  </a:lnTo>
                  <a:lnTo>
                    <a:pt x="324" y="162"/>
                  </a:lnTo>
                  <a:lnTo>
                    <a:pt x="324"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93" name="Freeform 40"/>
            <p:cNvSpPr>
              <a:spLocks/>
            </p:cNvSpPr>
            <p:nvPr/>
          </p:nvSpPr>
          <p:spPr bwMode="auto">
            <a:xfrm>
              <a:off x="8104188" y="688975"/>
              <a:ext cx="514350" cy="517525"/>
            </a:xfrm>
            <a:custGeom>
              <a:avLst/>
              <a:gdLst>
                <a:gd name="T0" fmla="*/ 324 w 324"/>
                <a:gd name="T1" fmla="*/ 164 h 326"/>
                <a:gd name="T2" fmla="*/ 322 w 324"/>
                <a:gd name="T3" fmla="*/ 196 h 326"/>
                <a:gd name="T4" fmla="*/ 312 w 324"/>
                <a:gd name="T5" fmla="*/ 226 h 326"/>
                <a:gd name="T6" fmla="*/ 296 w 324"/>
                <a:gd name="T7" fmla="*/ 254 h 326"/>
                <a:gd name="T8" fmla="*/ 276 w 324"/>
                <a:gd name="T9" fmla="*/ 278 h 326"/>
                <a:gd name="T10" fmla="*/ 252 w 324"/>
                <a:gd name="T11" fmla="*/ 298 h 326"/>
                <a:gd name="T12" fmla="*/ 226 w 324"/>
                <a:gd name="T13" fmla="*/ 312 h 326"/>
                <a:gd name="T14" fmla="*/ 194 w 324"/>
                <a:gd name="T15" fmla="*/ 322 h 326"/>
                <a:gd name="T16" fmla="*/ 162 w 324"/>
                <a:gd name="T17" fmla="*/ 326 h 326"/>
                <a:gd name="T18" fmla="*/ 146 w 324"/>
                <a:gd name="T19" fmla="*/ 324 h 326"/>
                <a:gd name="T20" fmla="*/ 114 w 324"/>
                <a:gd name="T21" fmla="*/ 318 h 326"/>
                <a:gd name="T22" fmla="*/ 84 w 324"/>
                <a:gd name="T23" fmla="*/ 306 h 326"/>
                <a:gd name="T24" fmla="*/ 58 w 324"/>
                <a:gd name="T25" fmla="*/ 288 h 326"/>
                <a:gd name="T26" fmla="*/ 36 w 324"/>
                <a:gd name="T27" fmla="*/ 266 h 326"/>
                <a:gd name="T28" fmla="*/ 20 w 324"/>
                <a:gd name="T29" fmla="*/ 240 h 326"/>
                <a:gd name="T30" fmla="*/ 6 w 324"/>
                <a:gd name="T31" fmla="*/ 212 h 326"/>
                <a:gd name="T32" fmla="*/ 0 w 324"/>
                <a:gd name="T33" fmla="*/ 180 h 326"/>
                <a:gd name="T34" fmla="*/ 0 w 324"/>
                <a:gd name="T35" fmla="*/ 164 h 326"/>
                <a:gd name="T36" fmla="*/ 2 w 324"/>
                <a:gd name="T37" fmla="*/ 130 h 326"/>
                <a:gd name="T38" fmla="*/ 12 w 324"/>
                <a:gd name="T39" fmla="*/ 100 h 326"/>
                <a:gd name="T40" fmla="*/ 28 w 324"/>
                <a:gd name="T41" fmla="*/ 72 h 326"/>
                <a:gd name="T42" fmla="*/ 48 w 324"/>
                <a:gd name="T43" fmla="*/ 48 h 326"/>
                <a:gd name="T44" fmla="*/ 72 w 324"/>
                <a:gd name="T45" fmla="*/ 28 h 326"/>
                <a:gd name="T46" fmla="*/ 98 w 324"/>
                <a:gd name="T47" fmla="*/ 14 h 326"/>
                <a:gd name="T48" fmla="*/ 130 w 324"/>
                <a:gd name="T49" fmla="*/ 4 h 326"/>
                <a:gd name="T50" fmla="*/ 162 w 324"/>
                <a:gd name="T51" fmla="*/ 0 h 326"/>
                <a:gd name="T52" fmla="*/ 178 w 324"/>
                <a:gd name="T53" fmla="*/ 2 h 326"/>
                <a:gd name="T54" fmla="*/ 210 w 324"/>
                <a:gd name="T55" fmla="*/ 8 h 326"/>
                <a:gd name="T56" fmla="*/ 240 w 324"/>
                <a:gd name="T57" fmla="*/ 20 h 326"/>
                <a:gd name="T58" fmla="*/ 266 w 324"/>
                <a:gd name="T59" fmla="*/ 38 h 326"/>
                <a:gd name="T60" fmla="*/ 288 w 324"/>
                <a:gd name="T61" fmla="*/ 60 h 326"/>
                <a:gd name="T62" fmla="*/ 304 w 324"/>
                <a:gd name="T63" fmla="*/ 86 h 326"/>
                <a:gd name="T64" fmla="*/ 318 w 324"/>
                <a:gd name="T65" fmla="*/ 114 h 326"/>
                <a:gd name="T66" fmla="*/ 324 w 324"/>
                <a:gd name="T67" fmla="*/ 146 h 326"/>
                <a:gd name="T68" fmla="*/ 324 w 324"/>
                <a:gd name="T69" fmla="*/ 164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324" y="164"/>
                  </a:moveTo>
                  <a:lnTo>
                    <a:pt x="324" y="164"/>
                  </a:lnTo>
                  <a:lnTo>
                    <a:pt x="324" y="180"/>
                  </a:lnTo>
                  <a:lnTo>
                    <a:pt x="322" y="196"/>
                  </a:lnTo>
                  <a:lnTo>
                    <a:pt x="318"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4"/>
                  </a:lnTo>
                  <a:lnTo>
                    <a:pt x="0" y="164"/>
                  </a:lnTo>
                  <a:lnTo>
                    <a:pt x="0" y="146"/>
                  </a:lnTo>
                  <a:lnTo>
                    <a:pt x="2" y="130"/>
                  </a:lnTo>
                  <a:lnTo>
                    <a:pt x="6" y="114"/>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8" y="114"/>
                  </a:lnTo>
                  <a:lnTo>
                    <a:pt x="322" y="130"/>
                  </a:lnTo>
                  <a:lnTo>
                    <a:pt x="324" y="146"/>
                  </a:lnTo>
                  <a:lnTo>
                    <a:pt x="324" y="164"/>
                  </a:lnTo>
                  <a:lnTo>
                    <a:pt x="324"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94" name="Freeform 41"/>
            <p:cNvSpPr>
              <a:spLocks/>
            </p:cNvSpPr>
            <p:nvPr/>
          </p:nvSpPr>
          <p:spPr bwMode="auto">
            <a:xfrm>
              <a:off x="8107363" y="971550"/>
              <a:ext cx="812800" cy="822325"/>
            </a:xfrm>
            <a:custGeom>
              <a:avLst/>
              <a:gdLst>
                <a:gd name="T0" fmla="*/ 310 w 512"/>
                <a:gd name="T1" fmla="*/ 518 h 518"/>
                <a:gd name="T2" fmla="*/ 0 w 512"/>
                <a:gd name="T3" fmla="*/ 190 h 518"/>
                <a:gd name="T4" fmla="*/ 200 w 512"/>
                <a:gd name="T5" fmla="*/ 0 h 518"/>
                <a:gd name="T6" fmla="*/ 512 w 512"/>
                <a:gd name="T7" fmla="*/ 326 h 518"/>
                <a:gd name="T8" fmla="*/ 310 w 512"/>
                <a:gd name="T9" fmla="*/ 518 h 518"/>
              </a:gdLst>
              <a:ahLst/>
              <a:cxnLst>
                <a:cxn ang="0">
                  <a:pos x="T0" y="T1"/>
                </a:cxn>
                <a:cxn ang="0">
                  <a:pos x="T2" y="T3"/>
                </a:cxn>
                <a:cxn ang="0">
                  <a:pos x="T4" y="T5"/>
                </a:cxn>
                <a:cxn ang="0">
                  <a:pos x="T6" y="T7"/>
                </a:cxn>
                <a:cxn ang="0">
                  <a:pos x="T8" y="T9"/>
                </a:cxn>
              </a:cxnLst>
              <a:rect l="0" t="0" r="r" b="b"/>
              <a:pathLst>
                <a:path w="512" h="518">
                  <a:moveTo>
                    <a:pt x="310" y="518"/>
                  </a:moveTo>
                  <a:lnTo>
                    <a:pt x="0" y="190"/>
                  </a:lnTo>
                  <a:lnTo>
                    <a:pt x="200" y="0"/>
                  </a:lnTo>
                  <a:lnTo>
                    <a:pt x="512" y="326"/>
                  </a:lnTo>
                  <a:lnTo>
                    <a:pt x="310" y="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95" name="Freeform 42"/>
            <p:cNvSpPr>
              <a:spLocks/>
            </p:cNvSpPr>
            <p:nvPr/>
          </p:nvSpPr>
          <p:spPr bwMode="auto">
            <a:xfrm>
              <a:off x="11110913" y="688975"/>
              <a:ext cx="514350" cy="517525"/>
            </a:xfrm>
            <a:custGeom>
              <a:avLst/>
              <a:gdLst>
                <a:gd name="T0" fmla="*/ 162 w 324"/>
                <a:gd name="T1" fmla="*/ 326 h 326"/>
                <a:gd name="T2" fmla="*/ 128 w 324"/>
                <a:gd name="T3" fmla="*/ 322 h 326"/>
                <a:gd name="T4" fmla="*/ 98 w 324"/>
                <a:gd name="T5" fmla="*/ 312 h 326"/>
                <a:gd name="T6" fmla="*/ 70 w 324"/>
                <a:gd name="T7" fmla="*/ 298 h 326"/>
                <a:gd name="T8" fmla="*/ 46 w 324"/>
                <a:gd name="T9" fmla="*/ 278 h 326"/>
                <a:gd name="T10" fmla="*/ 26 w 324"/>
                <a:gd name="T11" fmla="*/ 254 h 326"/>
                <a:gd name="T12" fmla="*/ 12 w 324"/>
                <a:gd name="T13" fmla="*/ 226 h 326"/>
                <a:gd name="T14" fmla="*/ 2 w 324"/>
                <a:gd name="T15" fmla="*/ 196 h 326"/>
                <a:gd name="T16" fmla="*/ 0 w 324"/>
                <a:gd name="T17" fmla="*/ 164 h 326"/>
                <a:gd name="T18" fmla="*/ 0 w 324"/>
                <a:gd name="T19" fmla="*/ 146 h 326"/>
                <a:gd name="T20" fmla="*/ 6 w 324"/>
                <a:gd name="T21" fmla="*/ 114 h 326"/>
                <a:gd name="T22" fmla="*/ 18 w 324"/>
                <a:gd name="T23" fmla="*/ 86 h 326"/>
                <a:gd name="T24" fmla="*/ 36 w 324"/>
                <a:gd name="T25" fmla="*/ 60 h 326"/>
                <a:gd name="T26" fmla="*/ 58 w 324"/>
                <a:gd name="T27" fmla="*/ 38 h 326"/>
                <a:gd name="T28" fmla="*/ 84 w 324"/>
                <a:gd name="T29" fmla="*/ 20 h 326"/>
                <a:gd name="T30" fmla="*/ 114 w 324"/>
                <a:gd name="T31" fmla="*/ 8 h 326"/>
                <a:gd name="T32" fmla="*/ 144 w 324"/>
                <a:gd name="T33" fmla="*/ 2 h 326"/>
                <a:gd name="T34" fmla="*/ 162 w 324"/>
                <a:gd name="T35" fmla="*/ 0 h 326"/>
                <a:gd name="T36" fmla="*/ 194 w 324"/>
                <a:gd name="T37" fmla="*/ 4 h 326"/>
                <a:gd name="T38" fmla="*/ 224 w 324"/>
                <a:gd name="T39" fmla="*/ 14 h 326"/>
                <a:gd name="T40" fmla="*/ 252 w 324"/>
                <a:gd name="T41" fmla="*/ 28 h 326"/>
                <a:gd name="T42" fmla="*/ 276 w 324"/>
                <a:gd name="T43" fmla="*/ 48 h 326"/>
                <a:gd name="T44" fmla="*/ 296 w 324"/>
                <a:gd name="T45" fmla="*/ 72 h 326"/>
                <a:gd name="T46" fmla="*/ 312 w 324"/>
                <a:gd name="T47" fmla="*/ 100 h 326"/>
                <a:gd name="T48" fmla="*/ 320 w 324"/>
                <a:gd name="T49" fmla="*/ 130 h 326"/>
                <a:gd name="T50" fmla="*/ 324 w 324"/>
                <a:gd name="T51" fmla="*/ 164 h 326"/>
                <a:gd name="T52" fmla="*/ 324 w 324"/>
                <a:gd name="T53" fmla="*/ 180 h 326"/>
                <a:gd name="T54" fmla="*/ 316 w 324"/>
                <a:gd name="T55" fmla="*/ 212 h 326"/>
                <a:gd name="T56" fmla="*/ 304 w 324"/>
                <a:gd name="T57" fmla="*/ 240 h 326"/>
                <a:gd name="T58" fmla="*/ 286 w 324"/>
                <a:gd name="T59" fmla="*/ 266 h 326"/>
                <a:gd name="T60" fmla="*/ 264 w 324"/>
                <a:gd name="T61" fmla="*/ 288 h 326"/>
                <a:gd name="T62" fmla="*/ 240 w 324"/>
                <a:gd name="T63" fmla="*/ 306 h 326"/>
                <a:gd name="T64" fmla="*/ 210 w 324"/>
                <a:gd name="T65" fmla="*/ 318 h 326"/>
                <a:gd name="T66" fmla="*/ 178 w 324"/>
                <a:gd name="T67" fmla="*/ 324 h 326"/>
                <a:gd name="T68" fmla="*/ 162 w 324"/>
                <a:gd name="T69" fmla="*/ 32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326"/>
                  </a:moveTo>
                  <a:lnTo>
                    <a:pt x="162" y="326"/>
                  </a:lnTo>
                  <a:lnTo>
                    <a:pt x="144" y="324"/>
                  </a:lnTo>
                  <a:lnTo>
                    <a:pt x="128" y="322"/>
                  </a:lnTo>
                  <a:lnTo>
                    <a:pt x="114" y="318"/>
                  </a:lnTo>
                  <a:lnTo>
                    <a:pt x="98" y="312"/>
                  </a:lnTo>
                  <a:lnTo>
                    <a:pt x="84" y="306"/>
                  </a:lnTo>
                  <a:lnTo>
                    <a:pt x="70" y="298"/>
                  </a:lnTo>
                  <a:lnTo>
                    <a:pt x="58" y="288"/>
                  </a:lnTo>
                  <a:lnTo>
                    <a:pt x="46" y="278"/>
                  </a:lnTo>
                  <a:lnTo>
                    <a:pt x="36" y="266"/>
                  </a:lnTo>
                  <a:lnTo>
                    <a:pt x="26" y="254"/>
                  </a:lnTo>
                  <a:lnTo>
                    <a:pt x="18" y="240"/>
                  </a:lnTo>
                  <a:lnTo>
                    <a:pt x="12" y="226"/>
                  </a:lnTo>
                  <a:lnTo>
                    <a:pt x="6" y="212"/>
                  </a:lnTo>
                  <a:lnTo>
                    <a:pt x="2" y="196"/>
                  </a:lnTo>
                  <a:lnTo>
                    <a:pt x="0" y="180"/>
                  </a:lnTo>
                  <a:lnTo>
                    <a:pt x="0" y="164"/>
                  </a:lnTo>
                  <a:lnTo>
                    <a:pt x="0" y="164"/>
                  </a:lnTo>
                  <a:lnTo>
                    <a:pt x="0" y="146"/>
                  </a:lnTo>
                  <a:lnTo>
                    <a:pt x="2" y="130"/>
                  </a:lnTo>
                  <a:lnTo>
                    <a:pt x="6" y="114"/>
                  </a:lnTo>
                  <a:lnTo>
                    <a:pt x="12" y="100"/>
                  </a:lnTo>
                  <a:lnTo>
                    <a:pt x="18" y="86"/>
                  </a:lnTo>
                  <a:lnTo>
                    <a:pt x="26" y="72"/>
                  </a:lnTo>
                  <a:lnTo>
                    <a:pt x="36" y="60"/>
                  </a:lnTo>
                  <a:lnTo>
                    <a:pt x="46" y="48"/>
                  </a:lnTo>
                  <a:lnTo>
                    <a:pt x="58" y="38"/>
                  </a:lnTo>
                  <a:lnTo>
                    <a:pt x="70" y="28"/>
                  </a:lnTo>
                  <a:lnTo>
                    <a:pt x="84" y="20"/>
                  </a:lnTo>
                  <a:lnTo>
                    <a:pt x="98" y="14"/>
                  </a:lnTo>
                  <a:lnTo>
                    <a:pt x="114" y="8"/>
                  </a:lnTo>
                  <a:lnTo>
                    <a:pt x="128" y="4"/>
                  </a:lnTo>
                  <a:lnTo>
                    <a:pt x="144" y="2"/>
                  </a:lnTo>
                  <a:lnTo>
                    <a:pt x="162" y="0"/>
                  </a:lnTo>
                  <a:lnTo>
                    <a:pt x="162" y="0"/>
                  </a:lnTo>
                  <a:lnTo>
                    <a:pt x="178" y="2"/>
                  </a:lnTo>
                  <a:lnTo>
                    <a:pt x="194" y="4"/>
                  </a:lnTo>
                  <a:lnTo>
                    <a:pt x="210" y="8"/>
                  </a:lnTo>
                  <a:lnTo>
                    <a:pt x="224" y="14"/>
                  </a:lnTo>
                  <a:lnTo>
                    <a:pt x="240" y="20"/>
                  </a:lnTo>
                  <a:lnTo>
                    <a:pt x="252" y="28"/>
                  </a:lnTo>
                  <a:lnTo>
                    <a:pt x="264" y="38"/>
                  </a:lnTo>
                  <a:lnTo>
                    <a:pt x="276" y="48"/>
                  </a:lnTo>
                  <a:lnTo>
                    <a:pt x="286" y="60"/>
                  </a:lnTo>
                  <a:lnTo>
                    <a:pt x="296" y="72"/>
                  </a:lnTo>
                  <a:lnTo>
                    <a:pt x="304" y="86"/>
                  </a:lnTo>
                  <a:lnTo>
                    <a:pt x="312" y="100"/>
                  </a:lnTo>
                  <a:lnTo>
                    <a:pt x="316" y="114"/>
                  </a:lnTo>
                  <a:lnTo>
                    <a:pt x="320" y="130"/>
                  </a:lnTo>
                  <a:lnTo>
                    <a:pt x="324" y="146"/>
                  </a:lnTo>
                  <a:lnTo>
                    <a:pt x="324" y="164"/>
                  </a:lnTo>
                  <a:lnTo>
                    <a:pt x="324" y="164"/>
                  </a:lnTo>
                  <a:lnTo>
                    <a:pt x="324" y="180"/>
                  </a:lnTo>
                  <a:lnTo>
                    <a:pt x="320" y="196"/>
                  </a:lnTo>
                  <a:lnTo>
                    <a:pt x="316" y="212"/>
                  </a:lnTo>
                  <a:lnTo>
                    <a:pt x="312" y="226"/>
                  </a:lnTo>
                  <a:lnTo>
                    <a:pt x="304" y="240"/>
                  </a:lnTo>
                  <a:lnTo>
                    <a:pt x="296" y="254"/>
                  </a:lnTo>
                  <a:lnTo>
                    <a:pt x="286" y="266"/>
                  </a:lnTo>
                  <a:lnTo>
                    <a:pt x="276" y="278"/>
                  </a:lnTo>
                  <a:lnTo>
                    <a:pt x="264" y="288"/>
                  </a:lnTo>
                  <a:lnTo>
                    <a:pt x="252" y="298"/>
                  </a:lnTo>
                  <a:lnTo>
                    <a:pt x="240" y="306"/>
                  </a:lnTo>
                  <a:lnTo>
                    <a:pt x="224" y="312"/>
                  </a:lnTo>
                  <a:lnTo>
                    <a:pt x="210" y="318"/>
                  </a:lnTo>
                  <a:lnTo>
                    <a:pt x="194" y="322"/>
                  </a:lnTo>
                  <a:lnTo>
                    <a:pt x="178" y="324"/>
                  </a:lnTo>
                  <a:lnTo>
                    <a:pt x="162" y="326"/>
                  </a:lnTo>
                  <a:lnTo>
                    <a:pt x="162"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96" name="Freeform 43"/>
            <p:cNvSpPr>
              <a:spLocks/>
            </p:cNvSpPr>
            <p:nvPr/>
          </p:nvSpPr>
          <p:spPr bwMode="auto">
            <a:xfrm>
              <a:off x="11380788" y="984250"/>
              <a:ext cx="514350" cy="517525"/>
            </a:xfrm>
            <a:custGeom>
              <a:avLst/>
              <a:gdLst>
                <a:gd name="T0" fmla="*/ 162 w 324"/>
                <a:gd name="T1" fmla="*/ 326 h 326"/>
                <a:gd name="T2" fmla="*/ 130 w 324"/>
                <a:gd name="T3" fmla="*/ 322 h 326"/>
                <a:gd name="T4" fmla="*/ 98 w 324"/>
                <a:gd name="T5" fmla="*/ 312 h 326"/>
                <a:gd name="T6" fmla="*/ 72 w 324"/>
                <a:gd name="T7" fmla="*/ 298 h 326"/>
                <a:gd name="T8" fmla="*/ 48 w 324"/>
                <a:gd name="T9" fmla="*/ 278 h 326"/>
                <a:gd name="T10" fmla="*/ 28 w 324"/>
                <a:gd name="T11" fmla="*/ 254 h 326"/>
                <a:gd name="T12" fmla="*/ 12 w 324"/>
                <a:gd name="T13" fmla="*/ 226 h 326"/>
                <a:gd name="T14" fmla="*/ 2 w 324"/>
                <a:gd name="T15" fmla="*/ 196 h 326"/>
                <a:gd name="T16" fmla="*/ 0 w 324"/>
                <a:gd name="T17" fmla="*/ 164 h 326"/>
                <a:gd name="T18" fmla="*/ 0 w 324"/>
                <a:gd name="T19" fmla="*/ 146 h 326"/>
                <a:gd name="T20" fmla="*/ 6 w 324"/>
                <a:gd name="T21" fmla="*/ 116 h 326"/>
                <a:gd name="T22" fmla="*/ 20 w 324"/>
                <a:gd name="T23" fmla="*/ 86 h 326"/>
                <a:gd name="T24" fmla="*/ 36 w 324"/>
                <a:gd name="T25" fmla="*/ 60 h 326"/>
                <a:gd name="T26" fmla="*/ 58 w 324"/>
                <a:gd name="T27" fmla="*/ 38 h 326"/>
                <a:gd name="T28" fmla="*/ 84 w 324"/>
                <a:gd name="T29" fmla="*/ 20 h 326"/>
                <a:gd name="T30" fmla="*/ 114 w 324"/>
                <a:gd name="T31" fmla="*/ 8 h 326"/>
                <a:gd name="T32" fmla="*/ 146 w 324"/>
                <a:gd name="T33" fmla="*/ 2 h 326"/>
                <a:gd name="T34" fmla="*/ 162 w 324"/>
                <a:gd name="T35" fmla="*/ 0 h 326"/>
                <a:gd name="T36" fmla="*/ 194 w 324"/>
                <a:gd name="T37" fmla="*/ 4 h 326"/>
                <a:gd name="T38" fmla="*/ 226 w 324"/>
                <a:gd name="T39" fmla="*/ 14 h 326"/>
                <a:gd name="T40" fmla="*/ 252 w 324"/>
                <a:gd name="T41" fmla="*/ 28 h 326"/>
                <a:gd name="T42" fmla="*/ 276 w 324"/>
                <a:gd name="T43" fmla="*/ 48 h 326"/>
                <a:gd name="T44" fmla="*/ 296 w 324"/>
                <a:gd name="T45" fmla="*/ 72 h 326"/>
                <a:gd name="T46" fmla="*/ 312 w 324"/>
                <a:gd name="T47" fmla="*/ 100 h 326"/>
                <a:gd name="T48" fmla="*/ 320 w 324"/>
                <a:gd name="T49" fmla="*/ 130 h 326"/>
                <a:gd name="T50" fmla="*/ 324 w 324"/>
                <a:gd name="T51" fmla="*/ 164 h 326"/>
                <a:gd name="T52" fmla="*/ 324 w 324"/>
                <a:gd name="T53" fmla="*/ 180 h 326"/>
                <a:gd name="T54" fmla="*/ 316 w 324"/>
                <a:gd name="T55" fmla="*/ 212 h 326"/>
                <a:gd name="T56" fmla="*/ 304 w 324"/>
                <a:gd name="T57" fmla="*/ 240 h 326"/>
                <a:gd name="T58" fmla="*/ 288 w 324"/>
                <a:gd name="T59" fmla="*/ 266 h 326"/>
                <a:gd name="T60" fmla="*/ 266 w 324"/>
                <a:gd name="T61" fmla="*/ 288 h 326"/>
                <a:gd name="T62" fmla="*/ 240 w 324"/>
                <a:gd name="T63" fmla="*/ 306 h 326"/>
                <a:gd name="T64" fmla="*/ 210 w 324"/>
                <a:gd name="T65" fmla="*/ 318 h 326"/>
                <a:gd name="T66" fmla="*/ 178 w 324"/>
                <a:gd name="T67" fmla="*/ 324 h 326"/>
                <a:gd name="T68" fmla="*/ 162 w 324"/>
                <a:gd name="T69" fmla="*/ 32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326"/>
                  </a:move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4"/>
                  </a:lnTo>
                  <a:lnTo>
                    <a:pt x="0" y="164"/>
                  </a:lnTo>
                  <a:lnTo>
                    <a:pt x="0" y="146"/>
                  </a:lnTo>
                  <a:lnTo>
                    <a:pt x="2" y="130"/>
                  </a:lnTo>
                  <a:lnTo>
                    <a:pt x="6" y="116"/>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6" y="116"/>
                  </a:lnTo>
                  <a:lnTo>
                    <a:pt x="320" y="130"/>
                  </a:lnTo>
                  <a:lnTo>
                    <a:pt x="324" y="146"/>
                  </a:lnTo>
                  <a:lnTo>
                    <a:pt x="324" y="164"/>
                  </a:lnTo>
                  <a:lnTo>
                    <a:pt x="324" y="164"/>
                  </a:lnTo>
                  <a:lnTo>
                    <a:pt x="324" y="180"/>
                  </a:lnTo>
                  <a:lnTo>
                    <a:pt x="320" y="196"/>
                  </a:lnTo>
                  <a:lnTo>
                    <a:pt x="316"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97" name="Freeform 44"/>
            <p:cNvSpPr>
              <a:spLocks/>
            </p:cNvSpPr>
            <p:nvPr/>
          </p:nvSpPr>
          <p:spPr bwMode="auto">
            <a:xfrm>
              <a:off x="10793413" y="987425"/>
              <a:ext cx="822325" cy="812800"/>
            </a:xfrm>
            <a:custGeom>
              <a:avLst/>
              <a:gdLst>
                <a:gd name="T0" fmla="*/ 0 w 518"/>
                <a:gd name="T1" fmla="*/ 312 h 512"/>
                <a:gd name="T2" fmla="*/ 328 w 518"/>
                <a:gd name="T3" fmla="*/ 0 h 512"/>
                <a:gd name="T4" fmla="*/ 518 w 518"/>
                <a:gd name="T5" fmla="*/ 202 h 512"/>
                <a:gd name="T6" fmla="*/ 190 w 518"/>
                <a:gd name="T7" fmla="*/ 512 h 512"/>
                <a:gd name="T8" fmla="*/ 0 w 518"/>
                <a:gd name="T9" fmla="*/ 312 h 512"/>
              </a:gdLst>
              <a:ahLst/>
              <a:cxnLst>
                <a:cxn ang="0">
                  <a:pos x="T0" y="T1"/>
                </a:cxn>
                <a:cxn ang="0">
                  <a:pos x="T2" y="T3"/>
                </a:cxn>
                <a:cxn ang="0">
                  <a:pos x="T4" y="T5"/>
                </a:cxn>
                <a:cxn ang="0">
                  <a:pos x="T6" y="T7"/>
                </a:cxn>
                <a:cxn ang="0">
                  <a:pos x="T8" y="T9"/>
                </a:cxn>
              </a:cxnLst>
              <a:rect l="0" t="0" r="r" b="b"/>
              <a:pathLst>
                <a:path w="518" h="512">
                  <a:moveTo>
                    <a:pt x="0" y="312"/>
                  </a:moveTo>
                  <a:lnTo>
                    <a:pt x="328" y="0"/>
                  </a:lnTo>
                  <a:lnTo>
                    <a:pt x="518" y="202"/>
                  </a:lnTo>
                  <a:lnTo>
                    <a:pt x="190" y="512"/>
                  </a:lnTo>
                  <a:lnTo>
                    <a:pt x="0" y="3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98" name="Freeform 45"/>
            <p:cNvSpPr>
              <a:spLocks/>
            </p:cNvSpPr>
            <p:nvPr/>
          </p:nvSpPr>
          <p:spPr bwMode="auto">
            <a:xfrm>
              <a:off x="7885113" y="3937000"/>
              <a:ext cx="514350" cy="517525"/>
            </a:xfrm>
            <a:custGeom>
              <a:avLst/>
              <a:gdLst>
                <a:gd name="T0" fmla="*/ 162 w 324"/>
                <a:gd name="T1" fmla="*/ 0 h 326"/>
                <a:gd name="T2" fmla="*/ 194 w 324"/>
                <a:gd name="T3" fmla="*/ 4 h 326"/>
                <a:gd name="T4" fmla="*/ 226 w 324"/>
                <a:gd name="T5" fmla="*/ 14 h 326"/>
                <a:gd name="T6" fmla="*/ 252 w 324"/>
                <a:gd name="T7" fmla="*/ 28 h 326"/>
                <a:gd name="T8" fmla="*/ 276 w 324"/>
                <a:gd name="T9" fmla="*/ 48 h 326"/>
                <a:gd name="T10" fmla="*/ 296 w 324"/>
                <a:gd name="T11" fmla="*/ 72 h 326"/>
                <a:gd name="T12" fmla="*/ 312 w 324"/>
                <a:gd name="T13" fmla="*/ 100 h 326"/>
                <a:gd name="T14" fmla="*/ 320 w 324"/>
                <a:gd name="T15" fmla="*/ 130 h 326"/>
                <a:gd name="T16" fmla="*/ 324 w 324"/>
                <a:gd name="T17" fmla="*/ 162 h 326"/>
                <a:gd name="T18" fmla="*/ 324 w 324"/>
                <a:gd name="T19" fmla="*/ 180 h 326"/>
                <a:gd name="T20" fmla="*/ 316 w 324"/>
                <a:gd name="T21" fmla="*/ 212 h 326"/>
                <a:gd name="T22" fmla="*/ 304 w 324"/>
                <a:gd name="T23" fmla="*/ 240 h 326"/>
                <a:gd name="T24" fmla="*/ 288 w 324"/>
                <a:gd name="T25" fmla="*/ 266 h 326"/>
                <a:gd name="T26" fmla="*/ 266 w 324"/>
                <a:gd name="T27" fmla="*/ 288 h 326"/>
                <a:gd name="T28" fmla="*/ 240 w 324"/>
                <a:gd name="T29" fmla="*/ 306 h 326"/>
                <a:gd name="T30" fmla="*/ 210 w 324"/>
                <a:gd name="T31" fmla="*/ 318 h 326"/>
                <a:gd name="T32" fmla="*/ 178 w 324"/>
                <a:gd name="T33" fmla="*/ 324 h 326"/>
                <a:gd name="T34" fmla="*/ 162 w 324"/>
                <a:gd name="T35" fmla="*/ 326 h 326"/>
                <a:gd name="T36" fmla="*/ 130 w 324"/>
                <a:gd name="T37" fmla="*/ 322 h 326"/>
                <a:gd name="T38" fmla="*/ 98 w 324"/>
                <a:gd name="T39" fmla="*/ 312 h 326"/>
                <a:gd name="T40" fmla="*/ 72 w 324"/>
                <a:gd name="T41" fmla="*/ 298 h 326"/>
                <a:gd name="T42" fmla="*/ 48 w 324"/>
                <a:gd name="T43" fmla="*/ 278 h 326"/>
                <a:gd name="T44" fmla="*/ 28 w 324"/>
                <a:gd name="T45" fmla="*/ 254 h 326"/>
                <a:gd name="T46" fmla="*/ 12 w 324"/>
                <a:gd name="T47" fmla="*/ 226 h 326"/>
                <a:gd name="T48" fmla="*/ 2 w 324"/>
                <a:gd name="T49" fmla="*/ 196 h 326"/>
                <a:gd name="T50" fmla="*/ 0 w 324"/>
                <a:gd name="T51" fmla="*/ 162 h 326"/>
                <a:gd name="T52" fmla="*/ 0 w 324"/>
                <a:gd name="T53" fmla="*/ 146 h 326"/>
                <a:gd name="T54" fmla="*/ 6 w 324"/>
                <a:gd name="T55" fmla="*/ 114 h 326"/>
                <a:gd name="T56" fmla="*/ 20 w 324"/>
                <a:gd name="T57" fmla="*/ 86 h 326"/>
                <a:gd name="T58" fmla="*/ 36 w 324"/>
                <a:gd name="T59" fmla="*/ 60 h 326"/>
                <a:gd name="T60" fmla="*/ 58 w 324"/>
                <a:gd name="T61" fmla="*/ 38 h 326"/>
                <a:gd name="T62" fmla="*/ 84 w 324"/>
                <a:gd name="T63" fmla="*/ 20 h 326"/>
                <a:gd name="T64" fmla="*/ 114 w 324"/>
                <a:gd name="T65" fmla="*/ 8 h 326"/>
                <a:gd name="T66" fmla="*/ 146 w 324"/>
                <a:gd name="T67" fmla="*/ 2 h 326"/>
                <a:gd name="T68" fmla="*/ 162 w 324"/>
                <a:gd name="T69"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0"/>
                  </a:move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6" y="114"/>
                  </a:lnTo>
                  <a:lnTo>
                    <a:pt x="320" y="130"/>
                  </a:lnTo>
                  <a:lnTo>
                    <a:pt x="324" y="146"/>
                  </a:lnTo>
                  <a:lnTo>
                    <a:pt x="324" y="162"/>
                  </a:lnTo>
                  <a:lnTo>
                    <a:pt x="324" y="162"/>
                  </a:lnTo>
                  <a:lnTo>
                    <a:pt x="324" y="180"/>
                  </a:lnTo>
                  <a:lnTo>
                    <a:pt x="320" y="196"/>
                  </a:lnTo>
                  <a:lnTo>
                    <a:pt x="316"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2"/>
                  </a:lnTo>
                  <a:lnTo>
                    <a:pt x="0" y="162"/>
                  </a:lnTo>
                  <a:lnTo>
                    <a:pt x="0" y="146"/>
                  </a:lnTo>
                  <a:lnTo>
                    <a:pt x="2" y="130"/>
                  </a:lnTo>
                  <a:lnTo>
                    <a:pt x="6" y="114"/>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99" name="Freeform 46"/>
            <p:cNvSpPr>
              <a:spLocks/>
            </p:cNvSpPr>
            <p:nvPr/>
          </p:nvSpPr>
          <p:spPr bwMode="auto">
            <a:xfrm>
              <a:off x="7615238" y="3641725"/>
              <a:ext cx="514350" cy="517525"/>
            </a:xfrm>
            <a:custGeom>
              <a:avLst/>
              <a:gdLst>
                <a:gd name="T0" fmla="*/ 162 w 324"/>
                <a:gd name="T1" fmla="*/ 0 h 326"/>
                <a:gd name="T2" fmla="*/ 194 w 324"/>
                <a:gd name="T3" fmla="*/ 4 h 326"/>
                <a:gd name="T4" fmla="*/ 224 w 324"/>
                <a:gd name="T5" fmla="*/ 12 h 326"/>
                <a:gd name="T6" fmla="*/ 252 w 324"/>
                <a:gd name="T7" fmla="*/ 28 h 326"/>
                <a:gd name="T8" fmla="*/ 276 w 324"/>
                <a:gd name="T9" fmla="*/ 48 h 326"/>
                <a:gd name="T10" fmla="*/ 296 w 324"/>
                <a:gd name="T11" fmla="*/ 72 h 326"/>
                <a:gd name="T12" fmla="*/ 312 w 324"/>
                <a:gd name="T13" fmla="*/ 100 h 326"/>
                <a:gd name="T14" fmla="*/ 320 w 324"/>
                <a:gd name="T15" fmla="*/ 130 h 326"/>
                <a:gd name="T16" fmla="*/ 324 w 324"/>
                <a:gd name="T17" fmla="*/ 162 h 326"/>
                <a:gd name="T18" fmla="*/ 324 w 324"/>
                <a:gd name="T19" fmla="*/ 180 h 326"/>
                <a:gd name="T20" fmla="*/ 316 w 324"/>
                <a:gd name="T21" fmla="*/ 210 h 326"/>
                <a:gd name="T22" fmla="*/ 304 w 324"/>
                <a:gd name="T23" fmla="*/ 240 h 326"/>
                <a:gd name="T24" fmla="*/ 286 w 324"/>
                <a:gd name="T25" fmla="*/ 266 h 326"/>
                <a:gd name="T26" fmla="*/ 264 w 324"/>
                <a:gd name="T27" fmla="*/ 288 h 326"/>
                <a:gd name="T28" fmla="*/ 238 w 324"/>
                <a:gd name="T29" fmla="*/ 306 h 326"/>
                <a:gd name="T30" fmla="*/ 210 w 324"/>
                <a:gd name="T31" fmla="*/ 318 h 326"/>
                <a:gd name="T32" fmla="*/ 178 w 324"/>
                <a:gd name="T33" fmla="*/ 324 h 326"/>
                <a:gd name="T34" fmla="*/ 162 w 324"/>
                <a:gd name="T35" fmla="*/ 326 h 326"/>
                <a:gd name="T36" fmla="*/ 128 w 324"/>
                <a:gd name="T37" fmla="*/ 322 h 326"/>
                <a:gd name="T38" fmla="*/ 98 w 324"/>
                <a:gd name="T39" fmla="*/ 312 h 326"/>
                <a:gd name="T40" fmla="*/ 70 w 324"/>
                <a:gd name="T41" fmla="*/ 298 h 326"/>
                <a:gd name="T42" fmla="*/ 46 w 324"/>
                <a:gd name="T43" fmla="*/ 278 h 326"/>
                <a:gd name="T44" fmla="*/ 26 w 324"/>
                <a:gd name="T45" fmla="*/ 254 h 326"/>
                <a:gd name="T46" fmla="*/ 12 w 324"/>
                <a:gd name="T47" fmla="*/ 226 h 326"/>
                <a:gd name="T48" fmla="*/ 2 w 324"/>
                <a:gd name="T49" fmla="*/ 196 h 326"/>
                <a:gd name="T50" fmla="*/ 0 w 324"/>
                <a:gd name="T51" fmla="*/ 162 h 326"/>
                <a:gd name="T52" fmla="*/ 0 w 324"/>
                <a:gd name="T53" fmla="*/ 146 h 326"/>
                <a:gd name="T54" fmla="*/ 6 w 324"/>
                <a:gd name="T55" fmla="*/ 114 h 326"/>
                <a:gd name="T56" fmla="*/ 18 w 324"/>
                <a:gd name="T57" fmla="*/ 86 h 326"/>
                <a:gd name="T58" fmla="*/ 36 w 324"/>
                <a:gd name="T59" fmla="*/ 60 h 326"/>
                <a:gd name="T60" fmla="*/ 58 w 324"/>
                <a:gd name="T61" fmla="*/ 38 h 326"/>
                <a:gd name="T62" fmla="*/ 84 w 324"/>
                <a:gd name="T63" fmla="*/ 20 h 326"/>
                <a:gd name="T64" fmla="*/ 114 w 324"/>
                <a:gd name="T65" fmla="*/ 8 h 326"/>
                <a:gd name="T66" fmla="*/ 144 w 324"/>
                <a:gd name="T67" fmla="*/ 2 h 326"/>
                <a:gd name="T68" fmla="*/ 162 w 324"/>
                <a:gd name="T69"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0"/>
                  </a:moveTo>
                  <a:lnTo>
                    <a:pt x="162" y="0"/>
                  </a:lnTo>
                  <a:lnTo>
                    <a:pt x="178" y="2"/>
                  </a:lnTo>
                  <a:lnTo>
                    <a:pt x="194" y="4"/>
                  </a:lnTo>
                  <a:lnTo>
                    <a:pt x="210" y="8"/>
                  </a:lnTo>
                  <a:lnTo>
                    <a:pt x="224" y="12"/>
                  </a:lnTo>
                  <a:lnTo>
                    <a:pt x="238" y="20"/>
                  </a:lnTo>
                  <a:lnTo>
                    <a:pt x="252" y="28"/>
                  </a:lnTo>
                  <a:lnTo>
                    <a:pt x="264" y="38"/>
                  </a:lnTo>
                  <a:lnTo>
                    <a:pt x="276" y="48"/>
                  </a:lnTo>
                  <a:lnTo>
                    <a:pt x="286" y="60"/>
                  </a:lnTo>
                  <a:lnTo>
                    <a:pt x="296" y="72"/>
                  </a:lnTo>
                  <a:lnTo>
                    <a:pt x="304" y="86"/>
                  </a:lnTo>
                  <a:lnTo>
                    <a:pt x="312" y="100"/>
                  </a:lnTo>
                  <a:lnTo>
                    <a:pt x="316" y="114"/>
                  </a:lnTo>
                  <a:lnTo>
                    <a:pt x="320" y="130"/>
                  </a:lnTo>
                  <a:lnTo>
                    <a:pt x="324" y="146"/>
                  </a:lnTo>
                  <a:lnTo>
                    <a:pt x="324" y="162"/>
                  </a:lnTo>
                  <a:lnTo>
                    <a:pt x="324" y="162"/>
                  </a:lnTo>
                  <a:lnTo>
                    <a:pt x="324" y="180"/>
                  </a:lnTo>
                  <a:lnTo>
                    <a:pt x="320" y="196"/>
                  </a:lnTo>
                  <a:lnTo>
                    <a:pt x="316" y="210"/>
                  </a:lnTo>
                  <a:lnTo>
                    <a:pt x="312" y="226"/>
                  </a:lnTo>
                  <a:lnTo>
                    <a:pt x="304" y="240"/>
                  </a:lnTo>
                  <a:lnTo>
                    <a:pt x="296" y="254"/>
                  </a:lnTo>
                  <a:lnTo>
                    <a:pt x="286" y="266"/>
                  </a:lnTo>
                  <a:lnTo>
                    <a:pt x="276" y="278"/>
                  </a:lnTo>
                  <a:lnTo>
                    <a:pt x="264" y="288"/>
                  </a:lnTo>
                  <a:lnTo>
                    <a:pt x="252" y="298"/>
                  </a:lnTo>
                  <a:lnTo>
                    <a:pt x="238" y="306"/>
                  </a:lnTo>
                  <a:lnTo>
                    <a:pt x="224" y="312"/>
                  </a:lnTo>
                  <a:lnTo>
                    <a:pt x="210" y="318"/>
                  </a:lnTo>
                  <a:lnTo>
                    <a:pt x="194" y="322"/>
                  </a:lnTo>
                  <a:lnTo>
                    <a:pt x="178" y="324"/>
                  </a:lnTo>
                  <a:lnTo>
                    <a:pt x="162" y="326"/>
                  </a:lnTo>
                  <a:lnTo>
                    <a:pt x="162" y="326"/>
                  </a:lnTo>
                  <a:lnTo>
                    <a:pt x="144" y="324"/>
                  </a:lnTo>
                  <a:lnTo>
                    <a:pt x="128" y="322"/>
                  </a:lnTo>
                  <a:lnTo>
                    <a:pt x="114" y="318"/>
                  </a:lnTo>
                  <a:lnTo>
                    <a:pt x="98" y="312"/>
                  </a:lnTo>
                  <a:lnTo>
                    <a:pt x="84" y="306"/>
                  </a:lnTo>
                  <a:lnTo>
                    <a:pt x="70" y="298"/>
                  </a:lnTo>
                  <a:lnTo>
                    <a:pt x="58" y="288"/>
                  </a:lnTo>
                  <a:lnTo>
                    <a:pt x="46" y="278"/>
                  </a:lnTo>
                  <a:lnTo>
                    <a:pt x="36" y="266"/>
                  </a:lnTo>
                  <a:lnTo>
                    <a:pt x="26" y="254"/>
                  </a:lnTo>
                  <a:lnTo>
                    <a:pt x="18" y="240"/>
                  </a:lnTo>
                  <a:lnTo>
                    <a:pt x="12" y="226"/>
                  </a:lnTo>
                  <a:lnTo>
                    <a:pt x="6" y="210"/>
                  </a:lnTo>
                  <a:lnTo>
                    <a:pt x="2" y="196"/>
                  </a:lnTo>
                  <a:lnTo>
                    <a:pt x="0" y="180"/>
                  </a:lnTo>
                  <a:lnTo>
                    <a:pt x="0" y="162"/>
                  </a:lnTo>
                  <a:lnTo>
                    <a:pt x="0" y="162"/>
                  </a:lnTo>
                  <a:lnTo>
                    <a:pt x="0" y="146"/>
                  </a:lnTo>
                  <a:lnTo>
                    <a:pt x="2" y="130"/>
                  </a:lnTo>
                  <a:lnTo>
                    <a:pt x="6" y="114"/>
                  </a:lnTo>
                  <a:lnTo>
                    <a:pt x="12" y="100"/>
                  </a:lnTo>
                  <a:lnTo>
                    <a:pt x="18" y="86"/>
                  </a:lnTo>
                  <a:lnTo>
                    <a:pt x="26" y="72"/>
                  </a:lnTo>
                  <a:lnTo>
                    <a:pt x="36" y="60"/>
                  </a:lnTo>
                  <a:lnTo>
                    <a:pt x="46" y="48"/>
                  </a:lnTo>
                  <a:lnTo>
                    <a:pt x="58" y="38"/>
                  </a:lnTo>
                  <a:lnTo>
                    <a:pt x="70" y="28"/>
                  </a:lnTo>
                  <a:lnTo>
                    <a:pt x="84" y="20"/>
                  </a:lnTo>
                  <a:lnTo>
                    <a:pt x="98" y="12"/>
                  </a:lnTo>
                  <a:lnTo>
                    <a:pt x="114" y="8"/>
                  </a:lnTo>
                  <a:lnTo>
                    <a:pt x="128" y="4"/>
                  </a:lnTo>
                  <a:lnTo>
                    <a:pt x="144" y="2"/>
                  </a:lnTo>
                  <a:lnTo>
                    <a:pt x="162" y="0"/>
                  </a:lnTo>
                  <a:lnTo>
                    <a:pt x="1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00" name="Freeform 47"/>
            <p:cNvSpPr>
              <a:spLocks/>
            </p:cNvSpPr>
            <p:nvPr/>
          </p:nvSpPr>
          <p:spPr bwMode="auto">
            <a:xfrm>
              <a:off x="7894638" y="3343275"/>
              <a:ext cx="822325" cy="812800"/>
            </a:xfrm>
            <a:custGeom>
              <a:avLst/>
              <a:gdLst>
                <a:gd name="T0" fmla="*/ 518 w 518"/>
                <a:gd name="T1" fmla="*/ 200 h 512"/>
                <a:gd name="T2" fmla="*/ 190 w 518"/>
                <a:gd name="T3" fmla="*/ 512 h 512"/>
                <a:gd name="T4" fmla="*/ 0 w 518"/>
                <a:gd name="T5" fmla="*/ 310 h 512"/>
                <a:gd name="T6" fmla="*/ 328 w 518"/>
                <a:gd name="T7" fmla="*/ 0 h 512"/>
                <a:gd name="T8" fmla="*/ 518 w 518"/>
                <a:gd name="T9" fmla="*/ 200 h 512"/>
              </a:gdLst>
              <a:ahLst/>
              <a:cxnLst>
                <a:cxn ang="0">
                  <a:pos x="T0" y="T1"/>
                </a:cxn>
                <a:cxn ang="0">
                  <a:pos x="T2" y="T3"/>
                </a:cxn>
                <a:cxn ang="0">
                  <a:pos x="T4" y="T5"/>
                </a:cxn>
                <a:cxn ang="0">
                  <a:pos x="T6" y="T7"/>
                </a:cxn>
                <a:cxn ang="0">
                  <a:pos x="T8" y="T9"/>
                </a:cxn>
              </a:cxnLst>
              <a:rect l="0" t="0" r="r" b="b"/>
              <a:pathLst>
                <a:path w="518" h="512">
                  <a:moveTo>
                    <a:pt x="518" y="200"/>
                  </a:moveTo>
                  <a:lnTo>
                    <a:pt x="190" y="512"/>
                  </a:lnTo>
                  <a:lnTo>
                    <a:pt x="0" y="310"/>
                  </a:lnTo>
                  <a:lnTo>
                    <a:pt x="328" y="0"/>
                  </a:lnTo>
                  <a:lnTo>
                    <a:pt x="518"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01" name="Freeform 48"/>
            <p:cNvSpPr>
              <a:spLocks/>
            </p:cNvSpPr>
            <p:nvPr/>
          </p:nvSpPr>
          <p:spPr bwMode="auto">
            <a:xfrm>
              <a:off x="11539538" y="3667125"/>
              <a:ext cx="517525" cy="514350"/>
            </a:xfrm>
            <a:custGeom>
              <a:avLst/>
              <a:gdLst>
                <a:gd name="T0" fmla="*/ 0 w 326"/>
                <a:gd name="T1" fmla="*/ 162 h 324"/>
                <a:gd name="T2" fmla="*/ 4 w 326"/>
                <a:gd name="T3" fmla="*/ 130 h 324"/>
                <a:gd name="T4" fmla="*/ 14 w 326"/>
                <a:gd name="T5" fmla="*/ 100 h 324"/>
                <a:gd name="T6" fmla="*/ 28 w 326"/>
                <a:gd name="T7" fmla="*/ 72 h 324"/>
                <a:gd name="T8" fmla="*/ 48 w 326"/>
                <a:gd name="T9" fmla="*/ 48 h 324"/>
                <a:gd name="T10" fmla="*/ 72 w 326"/>
                <a:gd name="T11" fmla="*/ 28 h 324"/>
                <a:gd name="T12" fmla="*/ 100 w 326"/>
                <a:gd name="T13" fmla="*/ 12 h 324"/>
                <a:gd name="T14" fmla="*/ 130 w 326"/>
                <a:gd name="T15" fmla="*/ 4 h 324"/>
                <a:gd name="T16" fmla="*/ 164 w 326"/>
                <a:gd name="T17" fmla="*/ 0 h 324"/>
                <a:gd name="T18" fmla="*/ 180 w 326"/>
                <a:gd name="T19" fmla="*/ 0 h 324"/>
                <a:gd name="T20" fmla="*/ 212 w 326"/>
                <a:gd name="T21" fmla="*/ 8 h 324"/>
                <a:gd name="T22" fmla="*/ 240 w 326"/>
                <a:gd name="T23" fmla="*/ 20 h 324"/>
                <a:gd name="T24" fmla="*/ 266 w 326"/>
                <a:gd name="T25" fmla="*/ 38 h 324"/>
                <a:gd name="T26" fmla="*/ 288 w 326"/>
                <a:gd name="T27" fmla="*/ 60 h 324"/>
                <a:gd name="T28" fmla="*/ 306 w 326"/>
                <a:gd name="T29" fmla="*/ 86 h 324"/>
                <a:gd name="T30" fmla="*/ 318 w 326"/>
                <a:gd name="T31" fmla="*/ 114 h 324"/>
                <a:gd name="T32" fmla="*/ 324 w 326"/>
                <a:gd name="T33" fmla="*/ 146 h 324"/>
                <a:gd name="T34" fmla="*/ 326 w 326"/>
                <a:gd name="T35" fmla="*/ 162 h 324"/>
                <a:gd name="T36" fmla="*/ 322 w 326"/>
                <a:gd name="T37" fmla="*/ 196 h 324"/>
                <a:gd name="T38" fmla="*/ 312 w 326"/>
                <a:gd name="T39" fmla="*/ 226 h 324"/>
                <a:gd name="T40" fmla="*/ 298 w 326"/>
                <a:gd name="T41" fmla="*/ 254 h 324"/>
                <a:gd name="T42" fmla="*/ 278 w 326"/>
                <a:gd name="T43" fmla="*/ 278 h 324"/>
                <a:gd name="T44" fmla="*/ 254 w 326"/>
                <a:gd name="T45" fmla="*/ 298 h 324"/>
                <a:gd name="T46" fmla="*/ 226 w 326"/>
                <a:gd name="T47" fmla="*/ 312 h 324"/>
                <a:gd name="T48" fmla="*/ 196 w 326"/>
                <a:gd name="T49" fmla="*/ 322 h 324"/>
                <a:gd name="T50" fmla="*/ 164 w 326"/>
                <a:gd name="T51" fmla="*/ 324 h 324"/>
                <a:gd name="T52" fmla="*/ 146 w 326"/>
                <a:gd name="T53" fmla="*/ 324 h 324"/>
                <a:gd name="T54" fmla="*/ 114 w 326"/>
                <a:gd name="T55" fmla="*/ 318 h 324"/>
                <a:gd name="T56" fmla="*/ 86 w 326"/>
                <a:gd name="T57" fmla="*/ 306 h 324"/>
                <a:gd name="T58" fmla="*/ 60 w 326"/>
                <a:gd name="T59" fmla="*/ 288 h 324"/>
                <a:gd name="T60" fmla="*/ 38 w 326"/>
                <a:gd name="T61" fmla="*/ 266 h 324"/>
                <a:gd name="T62" fmla="*/ 20 w 326"/>
                <a:gd name="T63" fmla="*/ 240 h 324"/>
                <a:gd name="T64" fmla="*/ 8 w 326"/>
                <a:gd name="T65" fmla="*/ 210 h 324"/>
                <a:gd name="T66" fmla="*/ 2 w 326"/>
                <a:gd name="T67" fmla="*/ 180 h 324"/>
                <a:gd name="T68" fmla="*/ 0 w 326"/>
                <a:gd name="T69" fmla="*/ 16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324">
                  <a:moveTo>
                    <a:pt x="0" y="162"/>
                  </a:moveTo>
                  <a:lnTo>
                    <a:pt x="0" y="162"/>
                  </a:lnTo>
                  <a:lnTo>
                    <a:pt x="2" y="146"/>
                  </a:lnTo>
                  <a:lnTo>
                    <a:pt x="4" y="130"/>
                  </a:lnTo>
                  <a:lnTo>
                    <a:pt x="8" y="114"/>
                  </a:lnTo>
                  <a:lnTo>
                    <a:pt x="14" y="100"/>
                  </a:lnTo>
                  <a:lnTo>
                    <a:pt x="20" y="86"/>
                  </a:lnTo>
                  <a:lnTo>
                    <a:pt x="28" y="72"/>
                  </a:lnTo>
                  <a:lnTo>
                    <a:pt x="38" y="60"/>
                  </a:lnTo>
                  <a:lnTo>
                    <a:pt x="48" y="48"/>
                  </a:lnTo>
                  <a:lnTo>
                    <a:pt x="60" y="38"/>
                  </a:lnTo>
                  <a:lnTo>
                    <a:pt x="72" y="28"/>
                  </a:lnTo>
                  <a:lnTo>
                    <a:pt x="86" y="20"/>
                  </a:lnTo>
                  <a:lnTo>
                    <a:pt x="100" y="12"/>
                  </a:lnTo>
                  <a:lnTo>
                    <a:pt x="114" y="8"/>
                  </a:lnTo>
                  <a:lnTo>
                    <a:pt x="130" y="4"/>
                  </a:lnTo>
                  <a:lnTo>
                    <a:pt x="146" y="0"/>
                  </a:lnTo>
                  <a:lnTo>
                    <a:pt x="164" y="0"/>
                  </a:lnTo>
                  <a:lnTo>
                    <a:pt x="164" y="0"/>
                  </a:lnTo>
                  <a:lnTo>
                    <a:pt x="180" y="0"/>
                  </a:lnTo>
                  <a:lnTo>
                    <a:pt x="196" y="4"/>
                  </a:lnTo>
                  <a:lnTo>
                    <a:pt x="212" y="8"/>
                  </a:lnTo>
                  <a:lnTo>
                    <a:pt x="226" y="12"/>
                  </a:lnTo>
                  <a:lnTo>
                    <a:pt x="240" y="20"/>
                  </a:lnTo>
                  <a:lnTo>
                    <a:pt x="254" y="28"/>
                  </a:lnTo>
                  <a:lnTo>
                    <a:pt x="266" y="38"/>
                  </a:lnTo>
                  <a:lnTo>
                    <a:pt x="278" y="48"/>
                  </a:lnTo>
                  <a:lnTo>
                    <a:pt x="288" y="60"/>
                  </a:lnTo>
                  <a:lnTo>
                    <a:pt x="298" y="72"/>
                  </a:lnTo>
                  <a:lnTo>
                    <a:pt x="306" y="86"/>
                  </a:lnTo>
                  <a:lnTo>
                    <a:pt x="312" y="100"/>
                  </a:lnTo>
                  <a:lnTo>
                    <a:pt x="318" y="114"/>
                  </a:lnTo>
                  <a:lnTo>
                    <a:pt x="322" y="130"/>
                  </a:lnTo>
                  <a:lnTo>
                    <a:pt x="324" y="146"/>
                  </a:lnTo>
                  <a:lnTo>
                    <a:pt x="326" y="162"/>
                  </a:lnTo>
                  <a:lnTo>
                    <a:pt x="326" y="162"/>
                  </a:lnTo>
                  <a:lnTo>
                    <a:pt x="324" y="180"/>
                  </a:lnTo>
                  <a:lnTo>
                    <a:pt x="322" y="196"/>
                  </a:lnTo>
                  <a:lnTo>
                    <a:pt x="318" y="210"/>
                  </a:lnTo>
                  <a:lnTo>
                    <a:pt x="312" y="226"/>
                  </a:lnTo>
                  <a:lnTo>
                    <a:pt x="306" y="240"/>
                  </a:lnTo>
                  <a:lnTo>
                    <a:pt x="298" y="254"/>
                  </a:lnTo>
                  <a:lnTo>
                    <a:pt x="288" y="266"/>
                  </a:lnTo>
                  <a:lnTo>
                    <a:pt x="278" y="278"/>
                  </a:lnTo>
                  <a:lnTo>
                    <a:pt x="266" y="288"/>
                  </a:lnTo>
                  <a:lnTo>
                    <a:pt x="254" y="298"/>
                  </a:lnTo>
                  <a:lnTo>
                    <a:pt x="240" y="306"/>
                  </a:lnTo>
                  <a:lnTo>
                    <a:pt x="226" y="312"/>
                  </a:lnTo>
                  <a:lnTo>
                    <a:pt x="212" y="318"/>
                  </a:lnTo>
                  <a:lnTo>
                    <a:pt x="196" y="322"/>
                  </a:lnTo>
                  <a:lnTo>
                    <a:pt x="180" y="324"/>
                  </a:lnTo>
                  <a:lnTo>
                    <a:pt x="164" y="324"/>
                  </a:lnTo>
                  <a:lnTo>
                    <a:pt x="164" y="324"/>
                  </a:lnTo>
                  <a:lnTo>
                    <a:pt x="146" y="324"/>
                  </a:lnTo>
                  <a:lnTo>
                    <a:pt x="130" y="322"/>
                  </a:lnTo>
                  <a:lnTo>
                    <a:pt x="114" y="318"/>
                  </a:lnTo>
                  <a:lnTo>
                    <a:pt x="100" y="312"/>
                  </a:lnTo>
                  <a:lnTo>
                    <a:pt x="86" y="306"/>
                  </a:lnTo>
                  <a:lnTo>
                    <a:pt x="72" y="298"/>
                  </a:lnTo>
                  <a:lnTo>
                    <a:pt x="60" y="288"/>
                  </a:lnTo>
                  <a:lnTo>
                    <a:pt x="48" y="278"/>
                  </a:lnTo>
                  <a:lnTo>
                    <a:pt x="38" y="266"/>
                  </a:lnTo>
                  <a:lnTo>
                    <a:pt x="28" y="254"/>
                  </a:lnTo>
                  <a:lnTo>
                    <a:pt x="20" y="240"/>
                  </a:lnTo>
                  <a:lnTo>
                    <a:pt x="14" y="226"/>
                  </a:lnTo>
                  <a:lnTo>
                    <a:pt x="8" y="210"/>
                  </a:lnTo>
                  <a:lnTo>
                    <a:pt x="4" y="196"/>
                  </a:lnTo>
                  <a:lnTo>
                    <a:pt x="2" y="180"/>
                  </a:lnTo>
                  <a:lnTo>
                    <a:pt x="0" y="162"/>
                  </a:lnTo>
                  <a:lnTo>
                    <a:pt x="0"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02" name="Freeform 49"/>
            <p:cNvSpPr>
              <a:spLocks/>
            </p:cNvSpPr>
            <p:nvPr/>
          </p:nvSpPr>
          <p:spPr bwMode="auto">
            <a:xfrm>
              <a:off x="11244263" y="3937000"/>
              <a:ext cx="517525" cy="517525"/>
            </a:xfrm>
            <a:custGeom>
              <a:avLst/>
              <a:gdLst>
                <a:gd name="T0" fmla="*/ 0 w 326"/>
                <a:gd name="T1" fmla="*/ 162 h 326"/>
                <a:gd name="T2" fmla="*/ 4 w 326"/>
                <a:gd name="T3" fmla="*/ 130 h 326"/>
                <a:gd name="T4" fmla="*/ 14 w 326"/>
                <a:gd name="T5" fmla="*/ 100 h 326"/>
                <a:gd name="T6" fmla="*/ 28 w 326"/>
                <a:gd name="T7" fmla="*/ 72 h 326"/>
                <a:gd name="T8" fmla="*/ 48 w 326"/>
                <a:gd name="T9" fmla="*/ 48 h 326"/>
                <a:gd name="T10" fmla="*/ 72 w 326"/>
                <a:gd name="T11" fmla="*/ 28 h 326"/>
                <a:gd name="T12" fmla="*/ 100 w 326"/>
                <a:gd name="T13" fmla="*/ 14 h 326"/>
                <a:gd name="T14" fmla="*/ 130 w 326"/>
                <a:gd name="T15" fmla="*/ 4 h 326"/>
                <a:gd name="T16" fmla="*/ 162 w 326"/>
                <a:gd name="T17" fmla="*/ 0 h 326"/>
                <a:gd name="T18" fmla="*/ 180 w 326"/>
                <a:gd name="T19" fmla="*/ 2 h 326"/>
                <a:gd name="T20" fmla="*/ 212 w 326"/>
                <a:gd name="T21" fmla="*/ 8 h 326"/>
                <a:gd name="T22" fmla="*/ 240 w 326"/>
                <a:gd name="T23" fmla="*/ 20 h 326"/>
                <a:gd name="T24" fmla="*/ 266 w 326"/>
                <a:gd name="T25" fmla="*/ 38 h 326"/>
                <a:gd name="T26" fmla="*/ 288 w 326"/>
                <a:gd name="T27" fmla="*/ 60 h 326"/>
                <a:gd name="T28" fmla="*/ 306 w 326"/>
                <a:gd name="T29" fmla="*/ 86 h 326"/>
                <a:gd name="T30" fmla="*/ 318 w 326"/>
                <a:gd name="T31" fmla="*/ 114 h 326"/>
                <a:gd name="T32" fmla="*/ 324 w 326"/>
                <a:gd name="T33" fmla="*/ 146 h 326"/>
                <a:gd name="T34" fmla="*/ 326 w 326"/>
                <a:gd name="T35" fmla="*/ 162 h 326"/>
                <a:gd name="T36" fmla="*/ 322 w 326"/>
                <a:gd name="T37" fmla="*/ 196 h 326"/>
                <a:gd name="T38" fmla="*/ 312 w 326"/>
                <a:gd name="T39" fmla="*/ 226 h 326"/>
                <a:gd name="T40" fmla="*/ 298 w 326"/>
                <a:gd name="T41" fmla="*/ 254 h 326"/>
                <a:gd name="T42" fmla="*/ 278 w 326"/>
                <a:gd name="T43" fmla="*/ 278 h 326"/>
                <a:gd name="T44" fmla="*/ 254 w 326"/>
                <a:gd name="T45" fmla="*/ 298 h 326"/>
                <a:gd name="T46" fmla="*/ 226 w 326"/>
                <a:gd name="T47" fmla="*/ 312 h 326"/>
                <a:gd name="T48" fmla="*/ 196 w 326"/>
                <a:gd name="T49" fmla="*/ 322 h 326"/>
                <a:gd name="T50" fmla="*/ 162 w 326"/>
                <a:gd name="T51" fmla="*/ 326 h 326"/>
                <a:gd name="T52" fmla="*/ 146 w 326"/>
                <a:gd name="T53" fmla="*/ 324 h 326"/>
                <a:gd name="T54" fmla="*/ 114 w 326"/>
                <a:gd name="T55" fmla="*/ 318 h 326"/>
                <a:gd name="T56" fmla="*/ 86 w 326"/>
                <a:gd name="T57" fmla="*/ 306 h 326"/>
                <a:gd name="T58" fmla="*/ 60 w 326"/>
                <a:gd name="T59" fmla="*/ 288 h 326"/>
                <a:gd name="T60" fmla="*/ 38 w 326"/>
                <a:gd name="T61" fmla="*/ 266 h 326"/>
                <a:gd name="T62" fmla="*/ 20 w 326"/>
                <a:gd name="T63" fmla="*/ 240 h 326"/>
                <a:gd name="T64" fmla="*/ 8 w 326"/>
                <a:gd name="T65" fmla="*/ 212 h 326"/>
                <a:gd name="T66" fmla="*/ 2 w 326"/>
                <a:gd name="T67" fmla="*/ 180 h 326"/>
                <a:gd name="T68" fmla="*/ 0 w 326"/>
                <a:gd name="T69" fmla="*/ 16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326">
                  <a:moveTo>
                    <a:pt x="0" y="162"/>
                  </a:moveTo>
                  <a:lnTo>
                    <a:pt x="0" y="162"/>
                  </a:lnTo>
                  <a:lnTo>
                    <a:pt x="2" y="146"/>
                  </a:lnTo>
                  <a:lnTo>
                    <a:pt x="4" y="130"/>
                  </a:lnTo>
                  <a:lnTo>
                    <a:pt x="8" y="114"/>
                  </a:lnTo>
                  <a:lnTo>
                    <a:pt x="14" y="100"/>
                  </a:lnTo>
                  <a:lnTo>
                    <a:pt x="20" y="86"/>
                  </a:lnTo>
                  <a:lnTo>
                    <a:pt x="28" y="72"/>
                  </a:lnTo>
                  <a:lnTo>
                    <a:pt x="38" y="60"/>
                  </a:lnTo>
                  <a:lnTo>
                    <a:pt x="48" y="48"/>
                  </a:lnTo>
                  <a:lnTo>
                    <a:pt x="60" y="38"/>
                  </a:lnTo>
                  <a:lnTo>
                    <a:pt x="72" y="28"/>
                  </a:lnTo>
                  <a:lnTo>
                    <a:pt x="86" y="20"/>
                  </a:lnTo>
                  <a:lnTo>
                    <a:pt x="100" y="14"/>
                  </a:lnTo>
                  <a:lnTo>
                    <a:pt x="114" y="8"/>
                  </a:lnTo>
                  <a:lnTo>
                    <a:pt x="130" y="4"/>
                  </a:lnTo>
                  <a:lnTo>
                    <a:pt x="146" y="2"/>
                  </a:lnTo>
                  <a:lnTo>
                    <a:pt x="162" y="0"/>
                  </a:lnTo>
                  <a:lnTo>
                    <a:pt x="162" y="0"/>
                  </a:lnTo>
                  <a:lnTo>
                    <a:pt x="180" y="2"/>
                  </a:lnTo>
                  <a:lnTo>
                    <a:pt x="196" y="4"/>
                  </a:lnTo>
                  <a:lnTo>
                    <a:pt x="212" y="8"/>
                  </a:lnTo>
                  <a:lnTo>
                    <a:pt x="226" y="14"/>
                  </a:lnTo>
                  <a:lnTo>
                    <a:pt x="240" y="20"/>
                  </a:lnTo>
                  <a:lnTo>
                    <a:pt x="254" y="28"/>
                  </a:lnTo>
                  <a:lnTo>
                    <a:pt x="266" y="38"/>
                  </a:lnTo>
                  <a:lnTo>
                    <a:pt x="278" y="48"/>
                  </a:lnTo>
                  <a:lnTo>
                    <a:pt x="288" y="60"/>
                  </a:lnTo>
                  <a:lnTo>
                    <a:pt x="298" y="72"/>
                  </a:lnTo>
                  <a:lnTo>
                    <a:pt x="306" y="86"/>
                  </a:lnTo>
                  <a:lnTo>
                    <a:pt x="312" y="100"/>
                  </a:lnTo>
                  <a:lnTo>
                    <a:pt x="318" y="114"/>
                  </a:lnTo>
                  <a:lnTo>
                    <a:pt x="322" y="130"/>
                  </a:lnTo>
                  <a:lnTo>
                    <a:pt x="324" y="146"/>
                  </a:lnTo>
                  <a:lnTo>
                    <a:pt x="326" y="162"/>
                  </a:lnTo>
                  <a:lnTo>
                    <a:pt x="326" y="162"/>
                  </a:lnTo>
                  <a:lnTo>
                    <a:pt x="324" y="180"/>
                  </a:lnTo>
                  <a:lnTo>
                    <a:pt x="322" y="196"/>
                  </a:lnTo>
                  <a:lnTo>
                    <a:pt x="318" y="212"/>
                  </a:lnTo>
                  <a:lnTo>
                    <a:pt x="312" y="226"/>
                  </a:lnTo>
                  <a:lnTo>
                    <a:pt x="306" y="240"/>
                  </a:lnTo>
                  <a:lnTo>
                    <a:pt x="298" y="254"/>
                  </a:lnTo>
                  <a:lnTo>
                    <a:pt x="288" y="266"/>
                  </a:lnTo>
                  <a:lnTo>
                    <a:pt x="278" y="278"/>
                  </a:lnTo>
                  <a:lnTo>
                    <a:pt x="266" y="288"/>
                  </a:lnTo>
                  <a:lnTo>
                    <a:pt x="254" y="298"/>
                  </a:lnTo>
                  <a:lnTo>
                    <a:pt x="240" y="306"/>
                  </a:lnTo>
                  <a:lnTo>
                    <a:pt x="226" y="312"/>
                  </a:lnTo>
                  <a:lnTo>
                    <a:pt x="212" y="318"/>
                  </a:lnTo>
                  <a:lnTo>
                    <a:pt x="196" y="322"/>
                  </a:lnTo>
                  <a:lnTo>
                    <a:pt x="180" y="324"/>
                  </a:lnTo>
                  <a:lnTo>
                    <a:pt x="162" y="326"/>
                  </a:lnTo>
                  <a:lnTo>
                    <a:pt x="162" y="326"/>
                  </a:lnTo>
                  <a:lnTo>
                    <a:pt x="146" y="324"/>
                  </a:lnTo>
                  <a:lnTo>
                    <a:pt x="130" y="322"/>
                  </a:lnTo>
                  <a:lnTo>
                    <a:pt x="114" y="318"/>
                  </a:lnTo>
                  <a:lnTo>
                    <a:pt x="100" y="312"/>
                  </a:lnTo>
                  <a:lnTo>
                    <a:pt x="86" y="306"/>
                  </a:lnTo>
                  <a:lnTo>
                    <a:pt x="72" y="298"/>
                  </a:lnTo>
                  <a:lnTo>
                    <a:pt x="60" y="288"/>
                  </a:lnTo>
                  <a:lnTo>
                    <a:pt x="48" y="278"/>
                  </a:lnTo>
                  <a:lnTo>
                    <a:pt x="38" y="266"/>
                  </a:lnTo>
                  <a:lnTo>
                    <a:pt x="28" y="254"/>
                  </a:lnTo>
                  <a:lnTo>
                    <a:pt x="20" y="240"/>
                  </a:lnTo>
                  <a:lnTo>
                    <a:pt x="14" y="226"/>
                  </a:lnTo>
                  <a:lnTo>
                    <a:pt x="8" y="212"/>
                  </a:lnTo>
                  <a:lnTo>
                    <a:pt x="4" y="196"/>
                  </a:lnTo>
                  <a:lnTo>
                    <a:pt x="2" y="180"/>
                  </a:lnTo>
                  <a:lnTo>
                    <a:pt x="0" y="162"/>
                  </a:lnTo>
                  <a:lnTo>
                    <a:pt x="0"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03" name="Freeform 50"/>
            <p:cNvSpPr>
              <a:spLocks/>
            </p:cNvSpPr>
            <p:nvPr/>
          </p:nvSpPr>
          <p:spPr bwMode="auto">
            <a:xfrm>
              <a:off x="10945813" y="3349625"/>
              <a:ext cx="812800" cy="822325"/>
            </a:xfrm>
            <a:custGeom>
              <a:avLst/>
              <a:gdLst>
                <a:gd name="T0" fmla="*/ 202 w 512"/>
                <a:gd name="T1" fmla="*/ 0 h 518"/>
                <a:gd name="T2" fmla="*/ 512 w 512"/>
                <a:gd name="T3" fmla="*/ 328 h 518"/>
                <a:gd name="T4" fmla="*/ 310 w 512"/>
                <a:gd name="T5" fmla="*/ 518 h 518"/>
                <a:gd name="T6" fmla="*/ 0 w 512"/>
                <a:gd name="T7" fmla="*/ 192 h 518"/>
                <a:gd name="T8" fmla="*/ 202 w 512"/>
                <a:gd name="T9" fmla="*/ 0 h 518"/>
              </a:gdLst>
              <a:ahLst/>
              <a:cxnLst>
                <a:cxn ang="0">
                  <a:pos x="T0" y="T1"/>
                </a:cxn>
                <a:cxn ang="0">
                  <a:pos x="T2" y="T3"/>
                </a:cxn>
                <a:cxn ang="0">
                  <a:pos x="T4" y="T5"/>
                </a:cxn>
                <a:cxn ang="0">
                  <a:pos x="T6" y="T7"/>
                </a:cxn>
                <a:cxn ang="0">
                  <a:pos x="T8" y="T9"/>
                </a:cxn>
              </a:cxnLst>
              <a:rect l="0" t="0" r="r" b="b"/>
              <a:pathLst>
                <a:path w="512" h="518">
                  <a:moveTo>
                    <a:pt x="202" y="0"/>
                  </a:moveTo>
                  <a:lnTo>
                    <a:pt x="512" y="328"/>
                  </a:lnTo>
                  <a:lnTo>
                    <a:pt x="310" y="518"/>
                  </a:lnTo>
                  <a:lnTo>
                    <a:pt x="0" y="192"/>
                  </a:lnTo>
                  <a:lnTo>
                    <a:pt x="20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grpSp>
      <p:grpSp>
        <p:nvGrpSpPr>
          <p:cNvPr id="104" name="Group 103"/>
          <p:cNvGrpSpPr/>
          <p:nvPr/>
        </p:nvGrpSpPr>
        <p:grpSpPr>
          <a:xfrm>
            <a:off x="5748567" y="4553337"/>
            <a:ext cx="237119" cy="314658"/>
            <a:chOff x="6879739" y="3150201"/>
            <a:chExt cx="316159" cy="377590"/>
          </a:xfrm>
        </p:grpSpPr>
        <p:sp>
          <p:nvSpPr>
            <p:cNvPr id="105" name="Flowchart: Magnetic Disk 188"/>
            <p:cNvSpPr/>
            <p:nvPr/>
          </p:nvSpPr>
          <p:spPr>
            <a:xfrm>
              <a:off x="6881074" y="3166040"/>
              <a:ext cx="313696" cy="349621"/>
            </a:xfrm>
            <a:prstGeom prst="flowChartMagneticDisk">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endParaRPr lang="fr-FR" sz="1500">
                <a:solidFill>
                  <a:srgbClr val="FFFFFF"/>
                </a:solidFill>
                <a:latin typeface="Arial" pitchFamily="34" charset="0"/>
                <a:cs typeface="Arial" pitchFamily="34" charset="0"/>
              </a:endParaRPr>
            </a:p>
          </p:txBody>
        </p:sp>
        <p:grpSp>
          <p:nvGrpSpPr>
            <p:cNvPr id="106" name="Group 105"/>
            <p:cNvGrpSpPr/>
            <p:nvPr/>
          </p:nvGrpSpPr>
          <p:grpSpPr>
            <a:xfrm>
              <a:off x="6879739" y="3150201"/>
              <a:ext cx="316159" cy="377590"/>
              <a:chOff x="5123385" y="3886200"/>
              <a:chExt cx="527050" cy="685800"/>
            </a:xfrm>
          </p:grpSpPr>
          <p:sp>
            <p:nvSpPr>
              <p:cNvPr id="107" name="Freeform 10"/>
              <p:cNvSpPr>
                <a:spLocks/>
              </p:cNvSpPr>
              <p:nvPr/>
            </p:nvSpPr>
            <p:spPr bwMode="auto">
              <a:xfrm>
                <a:off x="5123385" y="3886200"/>
                <a:ext cx="527050" cy="179388"/>
              </a:xfrm>
              <a:custGeom>
                <a:avLst/>
                <a:gdLst>
                  <a:gd name="T0" fmla="*/ 664 w 664"/>
                  <a:gd name="T1" fmla="*/ 112 h 226"/>
                  <a:gd name="T2" fmla="*/ 663 w 664"/>
                  <a:gd name="T3" fmla="*/ 124 h 226"/>
                  <a:gd name="T4" fmla="*/ 658 w 664"/>
                  <a:gd name="T5" fmla="*/ 135 h 226"/>
                  <a:gd name="T6" fmla="*/ 640 w 664"/>
                  <a:gd name="T7" fmla="*/ 155 h 226"/>
                  <a:gd name="T8" fmla="*/ 609 w 664"/>
                  <a:gd name="T9" fmla="*/ 174 h 226"/>
                  <a:gd name="T10" fmla="*/ 567 w 664"/>
                  <a:gd name="T11" fmla="*/ 192 h 226"/>
                  <a:gd name="T12" fmla="*/ 542 w 664"/>
                  <a:gd name="T13" fmla="*/ 200 h 226"/>
                  <a:gd name="T14" fmla="*/ 488 w 664"/>
                  <a:gd name="T15" fmla="*/ 213 h 226"/>
                  <a:gd name="T16" fmla="*/ 430 w 664"/>
                  <a:gd name="T17" fmla="*/ 221 h 226"/>
                  <a:gd name="T18" fmla="*/ 366 w 664"/>
                  <a:gd name="T19" fmla="*/ 225 h 226"/>
                  <a:gd name="T20" fmla="*/ 333 w 664"/>
                  <a:gd name="T21" fmla="*/ 226 h 226"/>
                  <a:gd name="T22" fmla="*/ 266 w 664"/>
                  <a:gd name="T23" fmla="*/ 223 h 226"/>
                  <a:gd name="T24" fmla="*/ 205 w 664"/>
                  <a:gd name="T25" fmla="*/ 217 h 226"/>
                  <a:gd name="T26" fmla="*/ 148 w 664"/>
                  <a:gd name="T27" fmla="*/ 207 h 226"/>
                  <a:gd name="T28" fmla="*/ 97 w 664"/>
                  <a:gd name="T29" fmla="*/ 192 h 226"/>
                  <a:gd name="T30" fmla="*/ 74 w 664"/>
                  <a:gd name="T31" fmla="*/ 184 h 226"/>
                  <a:gd name="T32" fmla="*/ 38 w 664"/>
                  <a:gd name="T33" fmla="*/ 166 h 226"/>
                  <a:gd name="T34" fmla="*/ 14 w 664"/>
                  <a:gd name="T35" fmla="*/ 146 h 226"/>
                  <a:gd name="T36" fmla="*/ 4 w 664"/>
                  <a:gd name="T37" fmla="*/ 130 h 226"/>
                  <a:gd name="T38" fmla="*/ 0 w 664"/>
                  <a:gd name="T39" fmla="*/ 118 h 226"/>
                  <a:gd name="T40" fmla="*/ 0 w 664"/>
                  <a:gd name="T41" fmla="*/ 112 h 226"/>
                  <a:gd name="T42" fmla="*/ 1 w 664"/>
                  <a:gd name="T43" fmla="*/ 102 h 226"/>
                  <a:gd name="T44" fmla="*/ 6 w 664"/>
                  <a:gd name="T45" fmla="*/ 91 h 226"/>
                  <a:gd name="T46" fmla="*/ 24 w 664"/>
                  <a:gd name="T47" fmla="*/ 69 h 226"/>
                  <a:gd name="T48" fmla="*/ 55 w 664"/>
                  <a:gd name="T49" fmla="*/ 50 h 226"/>
                  <a:gd name="T50" fmla="*/ 97 w 664"/>
                  <a:gd name="T51" fmla="*/ 33 h 226"/>
                  <a:gd name="T52" fmla="*/ 122 w 664"/>
                  <a:gd name="T53" fmla="*/ 25 h 226"/>
                  <a:gd name="T54" fmla="*/ 176 w 664"/>
                  <a:gd name="T55" fmla="*/ 13 h 226"/>
                  <a:gd name="T56" fmla="*/ 234 w 664"/>
                  <a:gd name="T57" fmla="*/ 5 h 226"/>
                  <a:gd name="T58" fmla="*/ 298 w 664"/>
                  <a:gd name="T59" fmla="*/ 0 h 226"/>
                  <a:gd name="T60" fmla="*/ 333 w 664"/>
                  <a:gd name="T61" fmla="*/ 0 h 226"/>
                  <a:gd name="T62" fmla="*/ 398 w 664"/>
                  <a:gd name="T63" fmla="*/ 2 h 226"/>
                  <a:gd name="T64" fmla="*/ 459 w 664"/>
                  <a:gd name="T65" fmla="*/ 8 h 226"/>
                  <a:gd name="T66" fmla="*/ 516 w 664"/>
                  <a:gd name="T67" fmla="*/ 19 h 226"/>
                  <a:gd name="T68" fmla="*/ 567 w 664"/>
                  <a:gd name="T69" fmla="*/ 33 h 226"/>
                  <a:gd name="T70" fmla="*/ 590 w 664"/>
                  <a:gd name="T71" fmla="*/ 42 h 226"/>
                  <a:gd name="T72" fmla="*/ 626 w 664"/>
                  <a:gd name="T73" fmla="*/ 60 h 226"/>
                  <a:gd name="T74" fmla="*/ 650 w 664"/>
                  <a:gd name="T75" fmla="*/ 80 h 226"/>
                  <a:gd name="T76" fmla="*/ 660 w 664"/>
                  <a:gd name="T77" fmla="*/ 96 h 226"/>
                  <a:gd name="T78" fmla="*/ 664 w 664"/>
                  <a:gd name="T79" fmla="*/ 108 h 226"/>
                  <a:gd name="T80" fmla="*/ 664 w 664"/>
                  <a:gd name="T81" fmla="*/ 11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64" h="226">
                    <a:moveTo>
                      <a:pt x="664" y="112"/>
                    </a:moveTo>
                    <a:lnTo>
                      <a:pt x="664" y="112"/>
                    </a:lnTo>
                    <a:lnTo>
                      <a:pt x="664" y="118"/>
                    </a:lnTo>
                    <a:lnTo>
                      <a:pt x="663" y="124"/>
                    </a:lnTo>
                    <a:lnTo>
                      <a:pt x="660" y="130"/>
                    </a:lnTo>
                    <a:lnTo>
                      <a:pt x="658" y="135"/>
                    </a:lnTo>
                    <a:lnTo>
                      <a:pt x="650" y="146"/>
                    </a:lnTo>
                    <a:lnTo>
                      <a:pt x="640" y="155"/>
                    </a:lnTo>
                    <a:lnTo>
                      <a:pt x="626" y="166"/>
                    </a:lnTo>
                    <a:lnTo>
                      <a:pt x="609" y="174"/>
                    </a:lnTo>
                    <a:lnTo>
                      <a:pt x="590" y="184"/>
                    </a:lnTo>
                    <a:lnTo>
                      <a:pt x="567" y="192"/>
                    </a:lnTo>
                    <a:lnTo>
                      <a:pt x="567" y="192"/>
                    </a:lnTo>
                    <a:lnTo>
                      <a:pt x="542" y="200"/>
                    </a:lnTo>
                    <a:lnTo>
                      <a:pt x="516" y="207"/>
                    </a:lnTo>
                    <a:lnTo>
                      <a:pt x="488" y="213"/>
                    </a:lnTo>
                    <a:lnTo>
                      <a:pt x="459" y="217"/>
                    </a:lnTo>
                    <a:lnTo>
                      <a:pt x="430" y="221"/>
                    </a:lnTo>
                    <a:lnTo>
                      <a:pt x="398" y="223"/>
                    </a:lnTo>
                    <a:lnTo>
                      <a:pt x="366" y="225"/>
                    </a:lnTo>
                    <a:lnTo>
                      <a:pt x="333" y="226"/>
                    </a:lnTo>
                    <a:lnTo>
                      <a:pt x="333" y="226"/>
                    </a:lnTo>
                    <a:lnTo>
                      <a:pt x="298" y="225"/>
                    </a:lnTo>
                    <a:lnTo>
                      <a:pt x="266" y="223"/>
                    </a:lnTo>
                    <a:lnTo>
                      <a:pt x="234" y="221"/>
                    </a:lnTo>
                    <a:lnTo>
                      <a:pt x="205" y="217"/>
                    </a:lnTo>
                    <a:lnTo>
                      <a:pt x="176" y="213"/>
                    </a:lnTo>
                    <a:lnTo>
                      <a:pt x="148" y="207"/>
                    </a:lnTo>
                    <a:lnTo>
                      <a:pt x="122" y="200"/>
                    </a:lnTo>
                    <a:lnTo>
                      <a:pt x="97" y="192"/>
                    </a:lnTo>
                    <a:lnTo>
                      <a:pt x="97" y="192"/>
                    </a:lnTo>
                    <a:lnTo>
                      <a:pt x="74" y="184"/>
                    </a:lnTo>
                    <a:lnTo>
                      <a:pt x="55" y="174"/>
                    </a:lnTo>
                    <a:lnTo>
                      <a:pt x="38" y="166"/>
                    </a:lnTo>
                    <a:lnTo>
                      <a:pt x="24" y="155"/>
                    </a:lnTo>
                    <a:lnTo>
                      <a:pt x="14" y="146"/>
                    </a:lnTo>
                    <a:lnTo>
                      <a:pt x="6" y="135"/>
                    </a:lnTo>
                    <a:lnTo>
                      <a:pt x="4" y="130"/>
                    </a:lnTo>
                    <a:lnTo>
                      <a:pt x="1" y="124"/>
                    </a:lnTo>
                    <a:lnTo>
                      <a:pt x="0" y="118"/>
                    </a:lnTo>
                    <a:lnTo>
                      <a:pt x="0" y="112"/>
                    </a:lnTo>
                    <a:lnTo>
                      <a:pt x="0" y="112"/>
                    </a:lnTo>
                    <a:lnTo>
                      <a:pt x="0" y="108"/>
                    </a:lnTo>
                    <a:lnTo>
                      <a:pt x="1" y="102"/>
                    </a:lnTo>
                    <a:lnTo>
                      <a:pt x="4" y="96"/>
                    </a:lnTo>
                    <a:lnTo>
                      <a:pt x="6" y="91"/>
                    </a:lnTo>
                    <a:lnTo>
                      <a:pt x="14" y="80"/>
                    </a:lnTo>
                    <a:lnTo>
                      <a:pt x="24" y="69"/>
                    </a:lnTo>
                    <a:lnTo>
                      <a:pt x="38" y="60"/>
                    </a:lnTo>
                    <a:lnTo>
                      <a:pt x="55" y="50"/>
                    </a:lnTo>
                    <a:lnTo>
                      <a:pt x="74" y="42"/>
                    </a:lnTo>
                    <a:lnTo>
                      <a:pt x="97" y="33"/>
                    </a:lnTo>
                    <a:lnTo>
                      <a:pt x="97" y="33"/>
                    </a:lnTo>
                    <a:lnTo>
                      <a:pt x="122" y="25"/>
                    </a:lnTo>
                    <a:lnTo>
                      <a:pt x="148" y="19"/>
                    </a:lnTo>
                    <a:lnTo>
                      <a:pt x="176" y="13"/>
                    </a:lnTo>
                    <a:lnTo>
                      <a:pt x="205" y="8"/>
                    </a:lnTo>
                    <a:lnTo>
                      <a:pt x="234" y="5"/>
                    </a:lnTo>
                    <a:lnTo>
                      <a:pt x="266" y="2"/>
                    </a:lnTo>
                    <a:lnTo>
                      <a:pt x="298" y="0"/>
                    </a:lnTo>
                    <a:lnTo>
                      <a:pt x="333" y="0"/>
                    </a:lnTo>
                    <a:lnTo>
                      <a:pt x="333" y="0"/>
                    </a:lnTo>
                    <a:lnTo>
                      <a:pt x="366" y="0"/>
                    </a:lnTo>
                    <a:lnTo>
                      <a:pt x="398" y="2"/>
                    </a:lnTo>
                    <a:lnTo>
                      <a:pt x="430" y="5"/>
                    </a:lnTo>
                    <a:lnTo>
                      <a:pt x="459" y="8"/>
                    </a:lnTo>
                    <a:lnTo>
                      <a:pt x="488" y="13"/>
                    </a:lnTo>
                    <a:lnTo>
                      <a:pt x="516" y="19"/>
                    </a:lnTo>
                    <a:lnTo>
                      <a:pt x="542" y="25"/>
                    </a:lnTo>
                    <a:lnTo>
                      <a:pt x="567" y="33"/>
                    </a:lnTo>
                    <a:lnTo>
                      <a:pt x="567" y="33"/>
                    </a:lnTo>
                    <a:lnTo>
                      <a:pt x="590" y="42"/>
                    </a:lnTo>
                    <a:lnTo>
                      <a:pt x="609" y="50"/>
                    </a:lnTo>
                    <a:lnTo>
                      <a:pt x="626" y="60"/>
                    </a:lnTo>
                    <a:lnTo>
                      <a:pt x="640" y="69"/>
                    </a:lnTo>
                    <a:lnTo>
                      <a:pt x="650" y="80"/>
                    </a:lnTo>
                    <a:lnTo>
                      <a:pt x="658" y="91"/>
                    </a:lnTo>
                    <a:lnTo>
                      <a:pt x="660" y="96"/>
                    </a:lnTo>
                    <a:lnTo>
                      <a:pt x="663" y="102"/>
                    </a:lnTo>
                    <a:lnTo>
                      <a:pt x="664" y="108"/>
                    </a:lnTo>
                    <a:lnTo>
                      <a:pt x="664" y="112"/>
                    </a:lnTo>
                    <a:lnTo>
                      <a:pt x="664" y="11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08" name="Freeform 11"/>
              <p:cNvSpPr>
                <a:spLocks/>
              </p:cNvSpPr>
              <p:nvPr/>
            </p:nvSpPr>
            <p:spPr bwMode="auto">
              <a:xfrm>
                <a:off x="5123385" y="4041775"/>
                <a:ext cx="525463" cy="188913"/>
              </a:xfrm>
              <a:custGeom>
                <a:avLst/>
                <a:gdLst>
                  <a:gd name="T0" fmla="*/ 663 w 663"/>
                  <a:gd name="T1" fmla="*/ 0 h 239"/>
                  <a:gd name="T2" fmla="*/ 663 w 663"/>
                  <a:gd name="T3" fmla="*/ 172 h 239"/>
                  <a:gd name="T4" fmla="*/ 663 w 663"/>
                  <a:gd name="T5" fmla="*/ 172 h 239"/>
                  <a:gd name="T6" fmla="*/ 650 w 663"/>
                  <a:gd name="T7" fmla="*/ 179 h 239"/>
                  <a:gd name="T8" fmla="*/ 634 w 663"/>
                  <a:gd name="T9" fmla="*/ 186 h 239"/>
                  <a:gd name="T10" fmla="*/ 616 w 663"/>
                  <a:gd name="T11" fmla="*/ 194 h 239"/>
                  <a:gd name="T12" fmla="*/ 597 w 663"/>
                  <a:gd name="T13" fmla="*/ 201 h 239"/>
                  <a:gd name="T14" fmla="*/ 597 w 663"/>
                  <a:gd name="T15" fmla="*/ 201 h 239"/>
                  <a:gd name="T16" fmla="*/ 568 w 663"/>
                  <a:gd name="T17" fmla="*/ 210 h 239"/>
                  <a:gd name="T18" fmla="*/ 540 w 663"/>
                  <a:gd name="T19" fmla="*/ 217 h 239"/>
                  <a:gd name="T20" fmla="*/ 508 w 663"/>
                  <a:gd name="T21" fmla="*/ 225 h 239"/>
                  <a:gd name="T22" fmla="*/ 476 w 663"/>
                  <a:gd name="T23" fmla="*/ 229 h 239"/>
                  <a:gd name="T24" fmla="*/ 443 w 663"/>
                  <a:gd name="T25" fmla="*/ 234 h 239"/>
                  <a:gd name="T26" fmla="*/ 407 w 663"/>
                  <a:gd name="T27" fmla="*/ 237 h 239"/>
                  <a:gd name="T28" fmla="*/ 370 w 663"/>
                  <a:gd name="T29" fmla="*/ 239 h 239"/>
                  <a:gd name="T30" fmla="*/ 333 w 663"/>
                  <a:gd name="T31" fmla="*/ 239 h 239"/>
                  <a:gd name="T32" fmla="*/ 333 w 663"/>
                  <a:gd name="T33" fmla="*/ 239 h 239"/>
                  <a:gd name="T34" fmla="*/ 294 w 663"/>
                  <a:gd name="T35" fmla="*/ 239 h 239"/>
                  <a:gd name="T36" fmla="*/ 257 w 663"/>
                  <a:gd name="T37" fmla="*/ 237 h 239"/>
                  <a:gd name="T38" fmla="*/ 223 w 663"/>
                  <a:gd name="T39" fmla="*/ 234 h 239"/>
                  <a:gd name="T40" fmla="*/ 188 w 663"/>
                  <a:gd name="T41" fmla="*/ 229 h 239"/>
                  <a:gd name="T42" fmla="*/ 156 w 663"/>
                  <a:gd name="T43" fmla="*/ 225 h 239"/>
                  <a:gd name="T44" fmla="*/ 124 w 663"/>
                  <a:gd name="T45" fmla="*/ 217 h 239"/>
                  <a:gd name="T46" fmla="*/ 95 w 663"/>
                  <a:gd name="T47" fmla="*/ 210 h 239"/>
                  <a:gd name="T48" fmla="*/ 67 w 663"/>
                  <a:gd name="T49" fmla="*/ 201 h 239"/>
                  <a:gd name="T50" fmla="*/ 67 w 663"/>
                  <a:gd name="T51" fmla="*/ 201 h 239"/>
                  <a:gd name="T52" fmla="*/ 47 w 663"/>
                  <a:gd name="T53" fmla="*/ 194 h 239"/>
                  <a:gd name="T54" fmla="*/ 30 w 663"/>
                  <a:gd name="T55" fmla="*/ 186 h 239"/>
                  <a:gd name="T56" fmla="*/ 14 w 663"/>
                  <a:gd name="T57" fmla="*/ 179 h 239"/>
                  <a:gd name="T58" fmla="*/ 0 w 663"/>
                  <a:gd name="T59" fmla="*/ 171 h 239"/>
                  <a:gd name="T60" fmla="*/ 0 w 663"/>
                  <a:gd name="T61" fmla="*/ 0 h 239"/>
                  <a:gd name="T62" fmla="*/ 0 w 663"/>
                  <a:gd name="T63" fmla="*/ 0 h 239"/>
                  <a:gd name="T64" fmla="*/ 14 w 663"/>
                  <a:gd name="T65" fmla="*/ 7 h 239"/>
                  <a:gd name="T66" fmla="*/ 30 w 663"/>
                  <a:gd name="T67" fmla="*/ 14 h 239"/>
                  <a:gd name="T68" fmla="*/ 47 w 663"/>
                  <a:gd name="T69" fmla="*/ 23 h 239"/>
                  <a:gd name="T70" fmla="*/ 67 w 663"/>
                  <a:gd name="T71" fmla="*/ 29 h 239"/>
                  <a:gd name="T72" fmla="*/ 67 w 663"/>
                  <a:gd name="T73" fmla="*/ 29 h 239"/>
                  <a:gd name="T74" fmla="*/ 95 w 663"/>
                  <a:gd name="T75" fmla="*/ 38 h 239"/>
                  <a:gd name="T76" fmla="*/ 124 w 663"/>
                  <a:gd name="T77" fmla="*/ 45 h 239"/>
                  <a:gd name="T78" fmla="*/ 156 w 663"/>
                  <a:gd name="T79" fmla="*/ 53 h 239"/>
                  <a:gd name="T80" fmla="*/ 188 w 663"/>
                  <a:gd name="T81" fmla="*/ 57 h 239"/>
                  <a:gd name="T82" fmla="*/ 223 w 663"/>
                  <a:gd name="T83" fmla="*/ 62 h 239"/>
                  <a:gd name="T84" fmla="*/ 257 w 663"/>
                  <a:gd name="T85" fmla="*/ 65 h 239"/>
                  <a:gd name="T86" fmla="*/ 294 w 663"/>
                  <a:gd name="T87" fmla="*/ 67 h 239"/>
                  <a:gd name="T88" fmla="*/ 333 w 663"/>
                  <a:gd name="T89" fmla="*/ 67 h 239"/>
                  <a:gd name="T90" fmla="*/ 333 w 663"/>
                  <a:gd name="T91" fmla="*/ 67 h 239"/>
                  <a:gd name="T92" fmla="*/ 370 w 663"/>
                  <a:gd name="T93" fmla="*/ 67 h 239"/>
                  <a:gd name="T94" fmla="*/ 407 w 663"/>
                  <a:gd name="T95" fmla="*/ 65 h 239"/>
                  <a:gd name="T96" fmla="*/ 443 w 663"/>
                  <a:gd name="T97" fmla="*/ 62 h 239"/>
                  <a:gd name="T98" fmla="*/ 476 w 663"/>
                  <a:gd name="T99" fmla="*/ 57 h 239"/>
                  <a:gd name="T100" fmla="*/ 508 w 663"/>
                  <a:gd name="T101" fmla="*/ 53 h 239"/>
                  <a:gd name="T102" fmla="*/ 540 w 663"/>
                  <a:gd name="T103" fmla="*/ 45 h 239"/>
                  <a:gd name="T104" fmla="*/ 568 w 663"/>
                  <a:gd name="T105" fmla="*/ 38 h 239"/>
                  <a:gd name="T106" fmla="*/ 597 w 663"/>
                  <a:gd name="T107" fmla="*/ 29 h 239"/>
                  <a:gd name="T108" fmla="*/ 597 w 663"/>
                  <a:gd name="T109" fmla="*/ 29 h 239"/>
                  <a:gd name="T110" fmla="*/ 616 w 663"/>
                  <a:gd name="T111" fmla="*/ 23 h 239"/>
                  <a:gd name="T112" fmla="*/ 634 w 663"/>
                  <a:gd name="T113" fmla="*/ 16 h 239"/>
                  <a:gd name="T114" fmla="*/ 650 w 663"/>
                  <a:gd name="T115" fmla="*/ 8 h 239"/>
                  <a:gd name="T116" fmla="*/ 663 w 663"/>
                  <a:gd name="T117" fmla="*/ 0 h 239"/>
                  <a:gd name="T118" fmla="*/ 663 w 663"/>
                  <a:gd name="T11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39">
                    <a:moveTo>
                      <a:pt x="663" y="0"/>
                    </a:moveTo>
                    <a:lnTo>
                      <a:pt x="663" y="172"/>
                    </a:lnTo>
                    <a:lnTo>
                      <a:pt x="663" y="172"/>
                    </a:lnTo>
                    <a:lnTo>
                      <a:pt x="650" y="179"/>
                    </a:lnTo>
                    <a:lnTo>
                      <a:pt x="634" y="186"/>
                    </a:lnTo>
                    <a:lnTo>
                      <a:pt x="616" y="194"/>
                    </a:lnTo>
                    <a:lnTo>
                      <a:pt x="597" y="201"/>
                    </a:lnTo>
                    <a:lnTo>
                      <a:pt x="597" y="201"/>
                    </a:lnTo>
                    <a:lnTo>
                      <a:pt x="568" y="210"/>
                    </a:lnTo>
                    <a:lnTo>
                      <a:pt x="540" y="217"/>
                    </a:lnTo>
                    <a:lnTo>
                      <a:pt x="508" y="225"/>
                    </a:lnTo>
                    <a:lnTo>
                      <a:pt x="476" y="229"/>
                    </a:lnTo>
                    <a:lnTo>
                      <a:pt x="443" y="234"/>
                    </a:lnTo>
                    <a:lnTo>
                      <a:pt x="407" y="237"/>
                    </a:lnTo>
                    <a:lnTo>
                      <a:pt x="370" y="239"/>
                    </a:lnTo>
                    <a:lnTo>
                      <a:pt x="333" y="239"/>
                    </a:lnTo>
                    <a:lnTo>
                      <a:pt x="333" y="239"/>
                    </a:lnTo>
                    <a:lnTo>
                      <a:pt x="294" y="239"/>
                    </a:lnTo>
                    <a:lnTo>
                      <a:pt x="257" y="237"/>
                    </a:lnTo>
                    <a:lnTo>
                      <a:pt x="223" y="234"/>
                    </a:lnTo>
                    <a:lnTo>
                      <a:pt x="188" y="229"/>
                    </a:lnTo>
                    <a:lnTo>
                      <a:pt x="156" y="225"/>
                    </a:lnTo>
                    <a:lnTo>
                      <a:pt x="124" y="217"/>
                    </a:lnTo>
                    <a:lnTo>
                      <a:pt x="95" y="210"/>
                    </a:lnTo>
                    <a:lnTo>
                      <a:pt x="67" y="201"/>
                    </a:lnTo>
                    <a:lnTo>
                      <a:pt x="67" y="201"/>
                    </a:lnTo>
                    <a:lnTo>
                      <a:pt x="47" y="194"/>
                    </a:lnTo>
                    <a:lnTo>
                      <a:pt x="30" y="186"/>
                    </a:lnTo>
                    <a:lnTo>
                      <a:pt x="14" y="179"/>
                    </a:lnTo>
                    <a:lnTo>
                      <a:pt x="0" y="171"/>
                    </a:lnTo>
                    <a:lnTo>
                      <a:pt x="0" y="0"/>
                    </a:lnTo>
                    <a:lnTo>
                      <a:pt x="0" y="0"/>
                    </a:lnTo>
                    <a:lnTo>
                      <a:pt x="14" y="7"/>
                    </a:lnTo>
                    <a:lnTo>
                      <a:pt x="30" y="14"/>
                    </a:lnTo>
                    <a:lnTo>
                      <a:pt x="47" y="23"/>
                    </a:lnTo>
                    <a:lnTo>
                      <a:pt x="67" y="29"/>
                    </a:lnTo>
                    <a:lnTo>
                      <a:pt x="67" y="29"/>
                    </a:lnTo>
                    <a:lnTo>
                      <a:pt x="95" y="38"/>
                    </a:lnTo>
                    <a:lnTo>
                      <a:pt x="124" y="45"/>
                    </a:lnTo>
                    <a:lnTo>
                      <a:pt x="156" y="53"/>
                    </a:lnTo>
                    <a:lnTo>
                      <a:pt x="188" y="57"/>
                    </a:lnTo>
                    <a:lnTo>
                      <a:pt x="223" y="62"/>
                    </a:lnTo>
                    <a:lnTo>
                      <a:pt x="257" y="65"/>
                    </a:lnTo>
                    <a:lnTo>
                      <a:pt x="294" y="67"/>
                    </a:lnTo>
                    <a:lnTo>
                      <a:pt x="333" y="67"/>
                    </a:lnTo>
                    <a:lnTo>
                      <a:pt x="333" y="67"/>
                    </a:lnTo>
                    <a:lnTo>
                      <a:pt x="370" y="67"/>
                    </a:lnTo>
                    <a:lnTo>
                      <a:pt x="407" y="65"/>
                    </a:lnTo>
                    <a:lnTo>
                      <a:pt x="443" y="62"/>
                    </a:lnTo>
                    <a:lnTo>
                      <a:pt x="476" y="57"/>
                    </a:lnTo>
                    <a:lnTo>
                      <a:pt x="508" y="53"/>
                    </a:lnTo>
                    <a:lnTo>
                      <a:pt x="540" y="45"/>
                    </a:lnTo>
                    <a:lnTo>
                      <a:pt x="568" y="38"/>
                    </a:lnTo>
                    <a:lnTo>
                      <a:pt x="597" y="29"/>
                    </a:lnTo>
                    <a:lnTo>
                      <a:pt x="597" y="29"/>
                    </a:lnTo>
                    <a:lnTo>
                      <a:pt x="616" y="23"/>
                    </a:lnTo>
                    <a:lnTo>
                      <a:pt x="634" y="16"/>
                    </a:lnTo>
                    <a:lnTo>
                      <a:pt x="650" y="8"/>
                    </a:lnTo>
                    <a:lnTo>
                      <a:pt x="663" y="0"/>
                    </a:lnTo>
                    <a:lnTo>
                      <a:pt x="66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09" name="Freeform 12"/>
              <p:cNvSpPr>
                <a:spLocks/>
              </p:cNvSpPr>
              <p:nvPr/>
            </p:nvSpPr>
            <p:spPr bwMode="auto">
              <a:xfrm>
                <a:off x="5123385" y="4381500"/>
                <a:ext cx="525463" cy="190500"/>
              </a:xfrm>
              <a:custGeom>
                <a:avLst/>
                <a:gdLst>
                  <a:gd name="T0" fmla="*/ 0 w 663"/>
                  <a:gd name="T1" fmla="*/ 171 h 239"/>
                  <a:gd name="T2" fmla="*/ 0 w 663"/>
                  <a:gd name="T3" fmla="*/ 0 h 239"/>
                  <a:gd name="T4" fmla="*/ 0 w 663"/>
                  <a:gd name="T5" fmla="*/ 0 h 239"/>
                  <a:gd name="T6" fmla="*/ 14 w 663"/>
                  <a:gd name="T7" fmla="*/ 7 h 239"/>
                  <a:gd name="T8" fmla="*/ 30 w 663"/>
                  <a:gd name="T9" fmla="*/ 16 h 239"/>
                  <a:gd name="T10" fmla="*/ 47 w 663"/>
                  <a:gd name="T11" fmla="*/ 23 h 239"/>
                  <a:gd name="T12" fmla="*/ 67 w 663"/>
                  <a:gd name="T13" fmla="*/ 30 h 239"/>
                  <a:gd name="T14" fmla="*/ 67 w 663"/>
                  <a:gd name="T15" fmla="*/ 30 h 239"/>
                  <a:gd name="T16" fmla="*/ 95 w 663"/>
                  <a:gd name="T17" fmla="*/ 38 h 239"/>
                  <a:gd name="T18" fmla="*/ 124 w 663"/>
                  <a:gd name="T19" fmla="*/ 47 h 239"/>
                  <a:gd name="T20" fmla="*/ 156 w 663"/>
                  <a:gd name="T21" fmla="*/ 53 h 239"/>
                  <a:gd name="T22" fmla="*/ 188 w 663"/>
                  <a:gd name="T23" fmla="*/ 59 h 239"/>
                  <a:gd name="T24" fmla="*/ 223 w 663"/>
                  <a:gd name="T25" fmla="*/ 62 h 239"/>
                  <a:gd name="T26" fmla="*/ 257 w 663"/>
                  <a:gd name="T27" fmla="*/ 66 h 239"/>
                  <a:gd name="T28" fmla="*/ 294 w 663"/>
                  <a:gd name="T29" fmla="*/ 67 h 239"/>
                  <a:gd name="T30" fmla="*/ 333 w 663"/>
                  <a:gd name="T31" fmla="*/ 68 h 239"/>
                  <a:gd name="T32" fmla="*/ 333 w 663"/>
                  <a:gd name="T33" fmla="*/ 68 h 239"/>
                  <a:gd name="T34" fmla="*/ 370 w 663"/>
                  <a:gd name="T35" fmla="*/ 67 h 239"/>
                  <a:gd name="T36" fmla="*/ 407 w 663"/>
                  <a:gd name="T37" fmla="*/ 66 h 239"/>
                  <a:gd name="T38" fmla="*/ 443 w 663"/>
                  <a:gd name="T39" fmla="*/ 62 h 239"/>
                  <a:gd name="T40" fmla="*/ 476 w 663"/>
                  <a:gd name="T41" fmla="*/ 59 h 239"/>
                  <a:gd name="T42" fmla="*/ 508 w 663"/>
                  <a:gd name="T43" fmla="*/ 53 h 239"/>
                  <a:gd name="T44" fmla="*/ 540 w 663"/>
                  <a:gd name="T45" fmla="*/ 47 h 239"/>
                  <a:gd name="T46" fmla="*/ 568 w 663"/>
                  <a:gd name="T47" fmla="*/ 38 h 239"/>
                  <a:gd name="T48" fmla="*/ 597 w 663"/>
                  <a:gd name="T49" fmla="*/ 30 h 239"/>
                  <a:gd name="T50" fmla="*/ 597 w 663"/>
                  <a:gd name="T51" fmla="*/ 30 h 239"/>
                  <a:gd name="T52" fmla="*/ 616 w 663"/>
                  <a:gd name="T53" fmla="*/ 23 h 239"/>
                  <a:gd name="T54" fmla="*/ 634 w 663"/>
                  <a:gd name="T55" fmla="*/ 16 h 239"/>
                  <a:gd name="T56" fmla="*/ 650 w 663"/>
                  <a:gd name="T57" fmla="*/ 8 h 239"/>
                  <a:gd name="T58" fmla="*/ 663 w 663"/>
                  <a:gd name="T59" fmla="*/ 1 h 239"/>
                  <a:gd name="T60" fmla="*/ 663 w 663"/>
                  <a:gd name="T61" fmla="*/ 172 h 239"/>
                  <a:gd name="T62" fmla="*/ 663 w 663"/>
                  <a:gd name="T63" fmla="*/ 172 h 239"/>
                  <a:gd name="T64" fmla="*/ 650 w 663"/>
                  <a:gd name="T65" fmla="*/ 179 h 239"/>
                  <a:gd name="T66" fmla="*/ 634 w 663"/>
                  <a:gd name="T67" fmla="*/ 186 h 239"/>
                  <a:gd name="T68" fmla="*/ 616 w 663"/>
                  <a:gd name="T69" fmla="*/ 194 h 239"/>
                  <a:gd name="T70" fmla="*/ 597 w 663"/>
                  <a:gd name="T71" fmla="*/ 201 h 239"/>
                  <a:gd name="T72" fmla="*/ 597 w 663"/>
                  <a:gd name="T73" fmla="*/ 201 h 239"/>
                  <a:gd name="T74" fmla="*/ 568 w 663"/>
                  <a:gd name="T75" fmla="*/ 210 h 239"/>
                  <a:gd name="T76" fmla="*/ 540 w 663"/>
                  <a:gd name="T77" fmla="*/ 217 h 239"/>
                  <a:gd name="T78" fmla="*/ 508 w 663"/>
                  <a:gd name="T79" fmla="*/ 225 h 239"/>
                  <a:gd name="T80" fmla="*/ 476 w 663"/>
                  <a:gd name="T81" fmla="*/ 229 h 239"/>
                  <a:gd name="T82" fmla="*/ 443 w 663"/>
                  <a:gd name="T83" fmla="*/ 234 h 239"/>
                  <a:gd name="T84" fmla="*/ 407 w 663"/>
                  <a:gd name="T85" fmla="*/ 237 h 239"/>
                  <a:gd name="T86" fmla="*/ 370 w 663"/>
                  <a:gd name="T87" fmla="*/ 239 h 239"/>
                  <a:gd name="T88" fmla="*/ 333 w 663"/>
                  <a:gd name="T89" fmla="*/ 239 h 239"/>
                  <a:gd name="T90" fmla="*/ 333 w 663"/>
                  <a:gd name="T91" fmla="*/ 239 h 239"/>
                  <a:gd name="T92" fmla="*/ 294 w 663"/>
                  <a:gd name="T93" fmla="*/ 239 h 239"/>
                  <a:gd name="T94" fmla="*/ 257 w 663"/>
                  <a:gd name="T95" fmla="*/ 237 h 239"/>
                  <a:gd name="T96" fmla="*/ 223 w 663"/>
                  <a:gd name="T97" fmla="*/ 234 h 239"/>
                  <a:gd name="T98" fmla="*/ 188 w 663"/>
                  <a:gd name="T99" fmla="*/ 229 h 239"/>
                  <a:gd name="T100" fmla="*/ 156 w 663"/>
                  <a:gd name="T101" fmla="*/ 225 h 239"/>
                  <a:gd name="T102" fmla="*/ 124 w 663"/>
                  <a:gd name="T103" fmla="*/ 217 h 239"/>
                  <a:gd name="T104" fmla="*/ 95 w 663"/>
                  <a:gd name="T105" fmla="*/ 210 h 239"/>
                  <a:gd name="T106" fmla="*/ 67 w 663"/>
                  <a:gd name="T107" fmla="*/ 201 h 239"/>
                  <a:gd name="T108" fmla="*/ 67 w 663"/>
                  <a:gd name="T109" fmla="*/ 201 h 239"/>
                  <a:gd name="T110" fmla="*/ 47 w 663"/>
                  <a:gd name="T111" fmla="*/ 194 h 239"/>
                  <a:gd name="T112" fmla="*/ 30 w 663"/>
                  <a:gd name="T113" fmla="*/ 186 h 239"/>
                  <a:gd name="T114" fmla="*/ 14 w 663"/>
                  <a:gd name="T115" fmla="*/ 179 h 239"/>
                  <a:gd name="T116" fmla="*/ 0 w 663"/>
                  <a:gd name="T117" fmla="*/ 171 h 239"/>
                  <a:gd name="T118" fmla="*/ 0 w 663"/>
                  <a:gd name="T119" fmla="*/ 17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39">
                    <a:moveTo>
                      <a:pt x="0" y="171"/>
                    </a:moveTo>
                    <a:lnTo>
                      <a:pt x="0" y="0"/>
                    </a:lnTo>
                    <a:lnTo>
                      <a:pt x="0" y="0"/>
                    </a:lnTo>
                    <a:lnTo>
                      <a:pt x="14" y="7"/>
                    </a:lnTo>
                    <a:lnTo>
                      <a:pt x="30" y="16"/>
                    </a:lnTo>
                    <a:lnTo>
                      <a:pt x="47" y="23"/>
                    </a:lnTo>
                    <a:lnTo>
                      <a:pt x="67" y="30"/>
                    </a:lnTo>
                    <a:lnTo>
                      <a:pt x="67" y="30"/>
                    </a:lnTo>
                    <a:lnTo>
                      <a:pt x="95" y="38"/>
                    </a:lnTo>
                    <a:lnTo>
                      <a:pt x="124" y="47"/>
                    </a:lnTo>
                    <a:lnTo>
                      <a:pt x="156" y="53"/>
                    </a:lnTo>
                    <a:lnTo>
                      <a:pt x="188" y="59"/>
                    </a:lnTo>
                    <a:lnTo>
                      <a:pt x="223" y="62"/>
                    </a:lnTo>
                    <a:lnTo>
                      <a:pt x="257" y="66"/>
                    </a:lnTo>
                    <a:lnTo>
                      <a:pt x="294" y="67"/>
                    </a:lnTo>
                    <a:lnTo>
                      <a:pt x="333" y="68"/>
                    </a:lnTo>
                    <a:lnTo>
                      <a:pt x="333" y="68"/>
                    </a:lnTo>
                    <a:lnTo>
                      <a:pt x="370" y="67"/>
                    </a:lnTo>
                    <a:lnTo>
                      <a:pt x="407" y="66"/>
                    </a:lnTo>
                    <a:lnTo>
                      <a:pt x="443" y="62"/>
                    </a:lnTo>
                    <a:lnTo>
                      <a:pt x="476" y="59"/>
                    </a:lnTo>
                    <a:lnTo>
                      <a:pt x="508" y="53"/>
                    </a:lnTo>
                    <a:lnTo>
                      <a:pt x="540" y="47"/>
                    </a:lnTo>
                    <a:lnTo>
                      <a:pt x="568" y="38"/>
                    </a:lnTo>
                    <a:lnTo>
                      <a:pt x="597" y="30"/>
                    </a:lnTo>
                    <a:lnTo>
                      <a:pt x="597" y="30"/>
                    </a:lnTo>
                    <a:lnTo>
                      <a:pt x="616" y="23"/>
                    </a:lnTo>
                    <a:lnTo>
                      <a:pt x="634" y="16"/>
                    </a:lnTo>
                    <a:lnTo>
                      <a:pt x="650" y="8"/>
                    </a:lnTo>
                    <a:lnTo>
                      <a:pt x="663" y="1"/>
                    </a:lnTo>
                    <a:lnTo>
                      <a:pt x="663" y="172"/>
                    </a:lnTo>
                    <a:lnTo>
                      <a:pt x="663" y="172"/>
                    </a:lnTo>
                    <a:lnTo>
                      <a:pt x="650" y="179"/>
                    </a:lnTo>
                    <a:lnTo>
                      <a:pt x="634" y="186"/>
                    </a:lnTo>
                    <a:lnTo>
                      <a:pt x="616" y="194"/>
                    </a:lnTo>
                    <a:lnTo>
                      <a:pt x="597" y="201"/>
                    </a:lnTo>
                    <a:lnTo>
                      <a:pt x="597" y="201"/>
                    </a:lnTo>
                    <a:lnTo>
                      <a:pt x="568" y="210"/>
                    </a:lnTo>
                    <a:lnTo>
                      <a:pt x="540" y="217"/>
                    </a:lnTo>
                    <a:lnTo>
                      <a:pt x="508" y="225"/>
                    </a:lnTo>
                    <a:lnTo>
                      <a:pt x="476" y="229"/>
                    </a:lnTo>
                    <a:lnTo>
                      <a:pt x="443" y="234"/>
                    </a:lnTo>
                    <a:lnTo>
                      <a:pt x="407" y="237"/>
                    </a:lnTo>
                    <a:lnTo>
                      <a:pt x="370" y="239"/>
                    </a:lnTo>
                    <a:lnTo>
                      <a:pt x="333" y="239"/>
                    </a:lnTo>
                    <a:lnTo>
                      <a:pt x="333" y="239"/>
                    </a:lnTo>
                    <a:lnTo>
                      <a:pt x="294" y="239"/>
                    </a:lnTo>
                    <a:lnTo>
                      <a:pt x="257" y="237"/>
                    </a:lnTo>
                    <a:lnTo>
                      <a:pt x="223" y="234"/>
                    </a:lnTo>
                    <a:lnTo>
                      <a:pt x="188" y="229"/>
                    </a:lnTo>
                    <a:lnTo>
                      <a:pt x="156" y="225"/>
                    </a:lnTo>
                    <a:lnTo>
                      <a:pt x="124" y="217"/>
                    </a:lnTo>
                    <a:lnTo>
                      <a:pt x="95" y="210"/>
                    </a:lnTo>
                    <a:lnTo>
                      <a:pt x="67" y="201"/>
                    </a:lnTo>
                    <a:lnTo>
                      <a:pt x="67" y="201"/>
                    </a:lnTo>
                    <a:lnTo>
                      <a:pt x="47" y="194"/>
                    </a:lnTo>
                    <a:lnTo>
                      <a:pt x="30" y="186"/>
                    </a:lnTo>
                    <a:lnTo>
                      <a:pt x="14" y="179"/>
                    </a:lnTo>
                    <a:lnTo>
                      <a:pt x="0" y="171"/>
                    </a:lnTo>
                    <a:lnTo>
                      <a:pt x="0" y="17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10" name="Freeform 13"/>
              <p:cNvSpPr>
                <a:spLocks/>
              </p:cNvSpPr>
              <p:nvPr/>
            </p:nvSpPr>
            <p:spPr bwMode="auto">
              <a:xfrm>
                <a:off x="5123385" y="4211638"/>
                <a:ext cx="525463" cy="190500"/>
              </a:xfrm>
              <a:custGeom>
                <a:avLst/>
                <a:gdLst>
                  <a:gd name="T0" fmla="*/ 0 w 663"/>
                  <a:gd name="T1" fmla="*/ 172 h 240"/>
                  <a:gd name="T2" fmla="*/ 0 w 663"/>
                  <a:gd name="T3" fmla="*/ 0 h 240"/>
                  <a:gd name="T4" fmla="*/ 0 w 663"/>
                  <a:gd name="T5" fmla="*/ 0 h 240"/>
                  <a:gd name="T6" fmla="*/ 14 w 663"/>
                  <a:gd name="T7" fmla="*/ 8 h 240"/>
                  <a:gd name="T8" fmla="*/ 30 w 663"/>
                  <a:gd name="T9" fmla="*/ 15 h 240"/>
                  <a:gd name="T10" fmla="*/ 47 w 663"/>
                  <a:gd name="T11" fmla="*/ 23 h 240"/>
                  <a:gd name="T12" fmla="*/ 67 w 663"/>
                  <a:gd name="T13" fmla="*/ 30 h 240"/>
                  <a:gd name="T14" fmla="*/ 67 w 663"/>
                  <a:gd name="T15" fmla="*/ 30 h 240"/>
                  <a:gd name="T16" fmla="*/ 95 w 663"/>
                  <a:gd name="T17" fmla="*/ 39 h 240"/>
                  <a:gd name="T18" fmla="*/ 124 w 663"/>
                  <a:gd name="T19" fmla="*/ 46 h 240"/>
                  <a:gd name="T20" fmla="*/ 156 w 663"/>
                  <a:gd name="T21" fmla="*/ 54 h 240"/>
                  <a:gd name="T22" fmla="*/ 188 w 663"/>
                  <a:gd name="T23" fmla="*/ 58 h 240"/>
                  <a:gd name="T24" fmla="*/ 223 w 663"/>
                  <a:gd name="T25" fmla="*/ 63 h 240"/>
                  <a:gd name="T26" fmla="*/ 257 w 663"/>
                  <a:gd name="T27" fmla="*/ 66 h 240"/>
                  <a:gd name="T28" fmla="*/ 294 w 663"/>
                  <a:gd name="T29" fmla="*/ 68 h 240"/>
                  <a:gd name="T30" fmla="*/ 333 w 663"/>
                  <a:gd name="T31" fmla="*/ 68 h 240"/>
                  <a:gd name="T32" fmla="*/ 333 w 663"/>
                  <a:gd name="T33" fmla="*/ 68 h 240"/>
                  <a:gd name="T34" fmla="*/ 370 w 663"/>
                  <a:gd name="T35" fmla="*/ 68 h 240"/>
                  <a:gd name="T36" fmla="*/ 407 w 663"/>
                  <a:gd name="T37" fmla="*/ 66 h 240"/>
                  <a:gd name="T38" fmla="*/ 443 w 663"/>
                  <a:gd name="T39" fmla="*/ 63 h 240"/>
                  <a:gd name="T40" fmla="*/ 476 w 663"/>
                  <a:gd name="T41" fmla="*/ 58 h 240"/>
                  <a:gd name="T42" fmla="*/ 508 w 663"/>
                  <a:gd name="T43" fmla="*/ 54 h 240"/>
                  <a:gd name="T44" fmla="*/ 540 w 663"/>
                  <a:gd name="T45" fmla="*/ 46 h 240"/>
                  <a:gd name="T46" fmla="*/ 568 w 663"/>
                  <a:gd name="T47" fmla="*/ 39 h 240"/>
                  <a:gd name="T48" fmla="*/ 597 w 663"/>
                  <a:gd name="T49" fmla="*/ 30 h 240"/>
                  <a:gd name="T50" fmla="*/ 597 w 663"/>
                  <a:gd name="T51" fmla="*/ 30 h 240"/>
                  <a:gd name="T52" fmla="*/ 616 w 663"/>
                  <a:gd name="T53" fmla="*/ 23 h 240"/>
                  <a:gd name="T54" fmla="*/ 634 w 663"/>
                  <a:gd name="T55" fmla="*/ 15 h 240"/>
                  <a:gd name="T56" fmla="*/ 650 w 663"/>
                  <a:gd name="T57" fmla="*/ 8 h 240"/>
                  <a:gd name="T58" fmla="*/ 663 w 663"/>
                  <a:gd name="T59" fmla="*/ 1 h 240"/>
                  <a:gd name="T60" fmla="*/ 663 w 663"/>
                  <a:gd name="T61" fmla="*/ 172 h 240"/>
                  <a:gd name="T62" fmla="*/ 663 w 663"/>
                  <a:gd name="T63" fmla="*/ 172 h 240"/>
                  <a:gd name="T64" fmla="*/ 650 w 663"/>
                  <a:gd name="T65" fmla="*/ 180 h 240"/>
                  <a:gd name="T66" fmla="*/ 634 w 663"/>
                  <a:gd name="T67" fmla="*/ 188 h 240"/>
                  <a:gd name="T68" fmla="*/ 616 w 663"/>
                  <a:gd name="T69" fmla="*/ 195 h 240"/>
                  <a:gd name="T70" fmla="*/ 597 w 663"/>
                  <a:gd name="T71" fmla="*/ 202 h 240"/>
                  <a:gd name="T72" fmla="*/ 597 w 663"/>
                  <a:gd name="T73" fmla="*/ 202 h 240"/>
                  <a:gd name="T74" fmla="*/ 568 w 663"/>
                  <a:gd name="T75" fmla="*/ 210 h 240"/>
                  <a:gd name="T76" fmla="*/ 540 w 663"/>
                  <a:gd name="T77" fmla="*/ 219 h 240"/>
                  <a:gd name="T78" fmla="*/ 508 w 663"/>
                  <a:gd name="T79" fmla="*/ 225 h 240"/>
                  <a:gd name="T80" fmla="*/ 476 w 663"/>
                  <a:gd name="T81" fmla="*/ 231 h 240"/>
                  <a:gd name="T82" fmla="*/ 443 w 663"/>
                  <a:gd name="T83" fmla="*/ 234 h 240"/>
                  <a:gd name="T84" fmla="*/ 407 w 663"/>
                  <a:gd name="T85" fmla="*/ 238 h 240"/>
                  <a:gd name="T86" fmla="*/ 370 w 663"/>
                  <a:gd name="T87" fmla="*/ 239 h 240"/>
                  <a:gd name="T88" fmla="*/ 333 w 663"/>
                  <a:gd name="T89" fmla="*/ 240 h 240"/>
                  <a:gd name="T90" fmla="*/ 333 w 663"/>
                  <a:gd name="T91" fmla="*/ 240 h 240"/>
                  <a:gd name="T92" fmla="*/ 294 w 663"/>
                  <a:gd name="T93" fmla="*/ 239 h 240"/>
                  <a:gd name="T94" fmla="*/ 257 w 663"/>
                  <a:gd name="T95" fmla="*/ 238 h 240"/>
                  <a:gd name="T96" fmla="*/ 223 w 663"/>
                  <a:gd name="T97" fmla="*/ 234 h 240"/>
                  <a:gd name="T98" fmla="*/ 188 w 663"/>
                  <a:gd name="T99" fmla="*/ 231 h 240"/>
                  <a:gd name="T100" fmla="*/ 156 w 663"/>
                  <a:gd name="T101" fmla="*/ 225 h 240"/>
                  <a:gd name="T102" fmla="*/ 124 w 663"/>
                  <a:gd name="T103" fmla="*/ 219 h 240"/>
                  <a:gd name="T104" fmla="*/ 95 w 663"/>
                  <a:gd name="T105" fmla="*/ 210 h 240"/>
                  <a:gd name="T106" fmla="*/ 67 w 663"/>
                  <a:gd name="T107" fmla="*/ 202 h 240"/>
                  <a:gd name="T108" fmla="*/ 67 w 663"/>
                  <a:gd name="T109" fmla="*/ 202 h 240"/>
                  <a:gd name="T110" fmla="*/ 47 w 663"/>
                  <a:gd name="T111" fmla="*/ 195 h 240"/>
                  <a:gd name="T112" fmla="*/ 30 w 663"/>
                  <a:gd name="T113" fmla="*/ 188 h 240"/>
                  <a:gd name="T114" fmla="*/ 14 w 663"/>
                  <a:gd name="T115" fmla="*/ 179 h 240"/>
                  <a:gd name="T116" fmla="*/ 0 w 663"/>
                  <a:gd name="T117" fmla="*/ 172 h 240"/>
                  <a:gd name="T118" fmla="*/ 0 w 663"/>
                  <a:gd name="T119" fmla="*/ 17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40">
                    <a:moveTo>
                      <a:pt x="0" y="172"/>
                    </a:moveTo>
                    <a:lnTo>
                      <a:pt x="0" y="0"/>
                    </a:lnTo>
                    <a:lnTo>
                      <a:pt x="0" y="0"/>
                    </a:lnTo>
                    <a:lnTo>
                      <a:pt x="14" y="8"/>
                    </a:lnTo>
                    <a:lnTo>
                      <a:pt x="30" y="15"/>
                    </a:lnTo>
                    <a:lnTo>
                      <a:pt x="47" y="23"/>
                    </a:lnTo>
                    <a:lnTo>
                      <a:pt x="67" y="30"/>
                    </a:lnTo>
                    <a:lnTo>
                      <a:pt x="67" y="30"/>
                    </a:lnTo>
                    <a:lnTo>
                      <a:pt x="95" y="39"/>
                    </a:lnTo>
                    <a:lnTo>
                      <a:pt x="124" y="46"/>
                    </a:lnTo>
                    <a:lnTo>
                      <a:pt x="156" y="54"/>
                    </a:lnTo>
                    <a:lnTo>
                      <a:pt x="188" y="58"/>
                    </a:lnTo>
                    <a:lnTo>
                      <a:pt x="223" y="63"/>
                    </a:lnTo>
                    <a:lnTo>
                      <a:pt x="257" y="66"/>
                    </a:lnTo>
                    <a:lnTo>
                      <a:pt x="294" y="68"/>
                    </a:lnTo>
                    <a:lnTo>
                      <a:pt x="333" y="68"/>
                    </a:lnTo>
                    <a:lnTo>
                      <a:pt x="333" y="68"/>
                    </a:lnTo>
                    <a:lnTo>
                      <a:pt x="370" y="68"/>
                    </a:lnTo>
                    <a:lnTo>
                      <a:pt x="407" y="66"/>
                    </a:lnTo>
                    <a:lnTo>
                      <a:pt x="443" y="63"/>
                    </a:lnTo>
                    <a:lnTo>
                      <a:pt x="476" y="58"/>
                    </a:lnTo>
                    <a:lnTo>
                      <a:pt x="508" y="54"/>
                    </a:lnTo>
                    <a:lnTo>
                      <a:pt x="540" y="46"/>
                    </a:lnTo>
                    <a:lnTo>
                      <a:pt x="568" y="39"/>
                    </a:lnTo>
                    <a:lnTo>
                      <a:pt x="597" y="30"/>
                    </a:lnTo>
                    <a:lnTo>
                      <a:pt x="597" y="30"/>
                    </a:lnTo>
                    <a:lnTo>
                      <a:pt x="616" y="23"/>
                    </a:lnTo>
                    <a:lnTo>
                      <a:pt x="634" y="15"/>
                    </a:lnTo>
                    <a:lnTo>
                      <a:pt x="650" y="8"/>
                    </a:lnTo>
                    <a:lnTo>
                      <a:pt x="663" y="1"/>
                    </a:lnTo>
                    <a:lnTo>
                      <a:pt x="663" y="172"/>
                    </a:lnTo>
                    <a:lnTo>
                      <a:pt x="663" y="172"/>
                    </a:lnTo>
                    <a:lnTo>
                      <a:pt x="650" y="180"/>
                    </a:lnTo>
                    <a:lnTo>
                      <a:pt x="634" y="188"/>
                    </a:lnTo>
                    <a:lnTo>
                      <a:pt x="616" y="195"/>
                    </a:lnTo>
                    <a:lnTo>
                      <a:pt x="597" y="202"/>
                    </a:lnTo>
                    <a:lnTo>
                      <a:pt x="597" y="202"/>
                    </a:lnTo>
                    <a:lnTo>
                      <a:pt x="568" y="210"/>
                    </a:lnTo>
                    <a:lnTo>
                      <a:pt x="540" y="219"/>
                    </a:lnTo>
                    <a:lnTo>
                      <a:pt x="508" y="225"/>
                    </a:lnTo>
                    <a:lnTo>
                      <a:pt x="476" y="231"/>
                    </a:lnTo>
                    <a:lnTo>
                      <a:pt x="443" y="234"/>
                    </a:lnTo>
                    <a:lnTo>
                      <a:pt x="407" y="238"/>
                    </a:lnTo>
                    <a:lnTo>
                      <a:pt x="370" y="239"/>
                    </a:lnTo>
                    <a:lnTo>
                      <a:pt x="333" y="240"/>
                    </a:lnTo>
                    <a:lnTo>
                      <a:pt x="333" y="240"/>
                    </a:lnTo>
                    <a:lnTo>
                      <a:pt x="294" y="239"/>
                    </a:lnTo>
                    <a:lnTo>
                      <a:pt x="257" y="238"/>
                    </a:lnTo>
                    <a:lnTo>
                      <a:pt x="223" y="234"/>
                    </a:lnTo>
                    <a:lnTo>
                      <a:pt x="188" y="231"/>
                    </a:lnTo>
                    <a:lnTo>
                      <a:pt x="156" y="225"/>
                    </a:lnTo>
                    <a:lnTo>
                      <a:pt x="124" y="219"/>
                    </a:lnTo>
                    <a:lnTo>
                      <a:pt x="95" y="210"/>
                    </a:lnTo>
                    <a:lnTo>
                      <a:pt x="67" y="202"/>
                    </a:lnTo>
                    <a:lnTo>
                      <a:pt x="67" y="202"/>
                    </a:lnTo>
                    <a:lnTo>
                      <a:pt x="47" y="195"/>
                    </a:lnTo>
                    <a:lnTo>
                      <a:pt x="30" y="188"/>
                    </a:lnTo>
                    <a:lnTo>
                      <a:pt x="14" y="179"/>
                    </a:lnTo>
                    <a:lnTo>
                      <a:pt x="0" y="172"/>
                    </a:lnTo>
                    <a:lnTo>
                      <a:pt x="0" y="17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grpSp>
      </p:grpSp>
      <p:grpSp>
        <p:nvGrpSpPr>
          <p:cNvPr id="111" name="Group 110"/>
          <p:cNvGrpSpPr/>
          <p:nvPr/>
        </p:nvGrpSpPr>
        <p:grpSpPr>
          <a:xfrm>
            <a:off x="5747730" y="4549967"/>
            <a:ext cx="237119" cy="314659"/>
            <a:chOff x="6272113" y="3150044"/>
            <a:chExt cx="316159" cy="377591"/>
          </a:xfrm>
        </p:grpSpPr>
        <p:sp>
          <p:nvSpPr>
            <p:cNvPr id="112" name="Flowchart: Magnetic Disk 171"/>
            <p:cNvSpPr/>
            <p:nvPr/>
          </p:nvSpPr>
          <p:spPr>
            <a:xfrm>
              <a:off x="6273935" y="3166040"/>
              <a:ext cx="313696" cy="349621"/>
            </a:xfrm>
            <a:prstGeom prst="flowChartMagneticDisk">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endParaRPr lang="fr-FR" sz="1500">
                <a:solidFill>
                  <a:srgbClr val="FFFFFF"/>
                </a:solidFill>
                <a:latin typeface="Arial" pitchFamily="34" charset="0"/>
                <a:cs typeface="Arial" pitchFamily="34" charset="0"/>
              </a:endParaRPr>
            </a:p>
          </p:txBody>
        </p:sp>
        <p:grpSp>
          <p:nvGrpSpPr>
            <p:cNvPr id="113" name="Group 112"/>
            <p:cNvGrpSpPr/>
            <p:nvPr/>
          </p:nvGrpSpPr>
          <p:grpSpPr>
            <a:xfrm>
              <a:off x="6272113" y="3150044"/>
              <a:ext cx="316159" cy="377591"/>
              <a:chOff x="5123385" y="3867278"/>
              <a:chExt cx="527050" cy="685801"/>
            </a:xfrm>
          </p:grpSpPr>
          <p:sp>
            <p:nvSpPr>
              <p:cNvPr id="114" name="Freeform 10"/>
              <p:cNvSpPr>
                <a:spLocks/>
              </p:cNvSpPr>
              <p:nvPr/>
            </p:nvSpPr>
            <p:spPr bwMode="auto">
              <a:xfrm>
                <a:off x="5123385" y="3867278"/>
                <a:ext cx="527050" cy="179388"/>
              </a:xfrm>
              <a:custGeom>
                <a:avLst/>
                <a:gdLst>
                  <a:gd name="T0" fmla="*/ 664 w 664"/>
                  <a:gd name="T1" fmla="*/ 112 h 226"/>
                  <a:gd name="T2" fmla="*/ 663 w 664"/>
                  <a:gd name="T3" fmla="*/ 124 h 226"/>
                  <a:gd name="T4" fmla="*/ 658 w 664"/>
                  <a:gd name="T5" fmla="*/ 135 h 226"/>
                  <a:gd name="T6" fmla="*/ 640 w 664"/>
                  <a:gd name="T7" fmla="*/ 155 h 226"/>
                  <a:gd name="T8" fmla="*/ 609 w 664"/>
                  <a:gd name="T9" fmla="*/ 174 h 226"/>
                  <a:gd name="T10" fmla="*/ 567 w 664"/>
                  <a:gd name="T11" fmla="*/ 192 h 226"/>
                  <a:gd name="T12" fmla="*/ 542 w 664"/>
                  <a:gd name="T13" fmla="*/ 200 h 226"/>
                  <a:gd name="T14" fmla="*/ 488 w 664"/>
                  <a:gd name="T15" fmla="*/ 213 h 226"/>
                  <a:gd name="T16" fmla="*/ 430 w 664"/>
                  <a:gd name="T17" fmla="*/ 221 h 226"/>
                  <a:gd name="T18" fmla="*/ 366 w 664"/>
                  <a:gd name="T19" fmla="*/ 225 h 226"/>
                  <a:gd name="T20" fmla="*/ 333 w 664"/>
                  <a:gd name="T21" fmla="*/ 226 h 226"/>
                  <a:gd name="T22" fmla="*/ 266 w 664"/>
                  <a:gd name="T23" fmla="*/ 223 h 226"/>
                  <a:gd name="T24" fmla="*/ 205 w 664"/>
                  <a:gd name="T25" fmla="*/ 217 h 226"/>
                  <a:gd name="T26" fmla="*/ 148 w 664"/>
                  <a:gd name="T27" fmla="*/ 207 h 226"/>
                  <a:gd name="T28" fmla="*/ 97 w 664"/>
                  <a:gd name="T29" fmla="*/ 192 h 226"/>
                  <a:gd name="T30" fmla="*/ 74 w 664"/>
                  <a:gd name="T31" fmla="*/ 184 h 226"/>
                  <a:gd name="T32" fmla="*/ 38 w 664"/>
                  <a:gd name="T33" fmla="*/ 166 h 226"/>
                  <a:gd name="T34" fmla="*/ 14 w 664"/>
                  <a:gd name="T35" fmla="*/ 146 h 226"/>
                  <a:gd name="T36" fmla="*/ 4 w 664"/>
                  <a:gd name="T37" fmla="*/ 130 h 226"/>
                  <a:gd name="T38" fmla="*/ 0 w 664"/>
                  <a:gd name="T39" fmla="*/ 118 h 226"/>
                  <a:gd name="T40" fmla="*/ 0 w 664"/>
                  <a:gd name="T41" fmla="*/ 112 h 226"/>
                  <a:gd name="T42" fmla="*/ 1 w 664"/>
                  <a:gd name="T43" fmla="*/ 102 h 226"/>
                  <a:gd name="T44" fmla="*/ 6 w 664"/>
                  <a:gd name="T45" fmla="*/ 91 h 226"/>
                  <a:gd name="T46" fmla="*/ 24 w 664"/>
                  <a:gd name="T47" fmla="*/ 69 h 226"/>
                  <a:gd name="T48" fmla="*/ 55 w 664"/>
                  <a:gd name="T49" fmla="*/ 50 h 226"/>
                  <a:gd name="T50" fmla="*/ 97 w 664"/>
                  <a:gd name="T51" fmla="*/ 33 h 226"/>
                  <a:gd name="T52" fmla="*/ 122 w 664"/>
                  <a:gd name="T53" fmla="*/ 25 h 226"/>
                  <a:gd name="T54" fmla="*/ 176 w 664"/>
                  <a:gd name="T55" fmla="*/ 13 h 226"/>
                  <a:gd name="T56" fmla="*/ 234 w 664"/>
                  <a:gd name="T57" fmla="*/ 5 h 226"/>
                  <a:gd name="T58" fmla="*/ 298 w 664"/>
                  <a:gd name="T59" fmla="*/ 0 h 226"/>
                  <a:gd name="T60" fmla="*/ 333 w 664"/>
                  <a:gd name="T61" fmla="*/ 0 h 226"/>
                  <a:gd name="T62" fmla="*/ 398 w 664"/>
                  <a:gd name="T63" fmla="*/ 2 h 226"/>
                  <a:gd name="T64" fmla="*/ 459 w 664"/>
                  <a:gd name="T65" fmla="*/ 8 h 226"/>
                  <a:gd name="T66" fmla="*/ 516 w 664"/>
                  <a:gd name="T67" fmla="*/ 19 h 226"/>
                  <a:gd name="T68" fmla="*/ 567 w 664"/>
                  <a:gd name="T69" fmla="*/ 33 h 226"/>
                  <a:gd name="T70" fmla="*/ 590 w 664"/>
                  <a:gd name="T71" fmla="*/ 42 h 226"/>
                  <a:gd name="T72" fmla="*/ 626 w 664"/>
                  <a:gd name="T73" fmla="*/ 60 h 226"/>
                  <a:gd name="T74" fmla="*/ 650 w 664"/>
                  <a:gd name="T75" fmla="*/ 80 h 226"/>
                  <a:gd name="T76" fmla="*/ 660 w 664"/>
                  <a:gd name="T77" fmla="*/ 96 h 226"/>
                  <a:gd name="T78" fmla="*/ 664 w 664"/>
                  <a:gd name="T79" fmla="*/ 108 h 226"/>
                  <a:gd name="T80" fmla="*/ 664 w 664"/>
                  <a:gd name="T81" fmla="*/ 11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64" h="226">
                    <a:moveTo>
                      <a:pt x="664" y="112"/>
                    </a:moveTo>
                    <a:lnTo>
                      <a:pt x="664" y="112"/>
                    </a:lnTo>
                    <a:lnTo>
                      <a:pt x="664" y="118"/>
                    </a:lnTo>
                    <a:lnTo>
                      <a:pt x="663" y="124"/>
                    </a:lnTo>
                    <a:lnTo>
                      <a:pt x="660" y="130"/>
                    </a:lnTo>
                    <a:lnTo>
                      <a:pt x="658" y="135"/>
                    </a:lnTo>
                    <a:lnTo>
                      <a:pt x="650" y="146"/>
                    </a:lnTo>
                    <a:lnTo>
                      <a:pt x="640" y="155"/>
                    </a:lnTo>
                    <a:lnTo>
                      <a:pt x="626" y="166"/>
                    </a:lnTo>
                    <a:lnTo>
                      <a:pt x="609" y="174"/>
                    </a:lnTo>
                    <a:lnTo>
                      <a:pt x="590" y="184"/>
                    </a:lnTo>
                    <a:lnTo>
                      <a:pt x="567" y="192"/>
                    </a:lnTo>
                    <a:lnTo>
                      <a:pt x="567" y="192"/>
                    </a:lnTo>
                    <a:lnTo>
                      <a:pt x="542" y="200"/>
                    </a:lnTo>
                    <a:lnTo>
                      <a:pt x="516" y="207"/>
                    </a:lnTo>
                    <a:lnTo>
                      <a:pt x="488" y="213"/>
                    </a:lnTo>
                    <a:lnTo>
                      <a:pt x="459" y="217"/>
                    </a:lnTo>
                    <a:lnTo>
                      <a:pt x="430" y="221"/>
                    </a:lnTo>
                    <a:lnTo>
                      <a:pt x="398" y="223"/>
                    </a:lnTo>
                    <a:lnTo>
                      <a:pt x="366" y="225"/>
                    </a:lnTo>
                    <a:lnTo>
                      <a:pt x="333" y="226"/>
                    </a:lnTo>
                    <a:lnTo>
                      <a:pt x="333" y="226"/>
                    </a:lnTo>
                    <a:lnTo>
                      <a:pt x="298" y="225"/>
                    </a:lnTo>
                    <a:lnTo>
                      <a:pt x="266" y="223"/>
                    </a:lnTo>
                    <a:lnTo>
                      <a:pt x="234" y="221"/>
                    </a:lnTo>
                    <a:lnTo>
                      <a:pt x="205" y="217"/>
                    </a:lnTo>
                    <a:lnTo>
                      <a:pt x="176" y="213"/>
                    </a:lnTo>
                    <a:lnTo>
                      <a:pt x="148" y="207"/>
                    </a:lnTo>
                    <a:lnTo>
                      <a:pt x="122" y="200"/>
                    </a:lnTo>
                    <a:lnTo>
                      <a:pt x="97" y="192"/>
                    </a:lnTo>
                    <a:lnTo>
                      <a:pt x="97" y="192"/>
                    </a:lnTo>
                    <a:lnTo>
                      <a:pt x="74" y="184"/>
                    </a:lnTo>
                    <a:lnTo>
                      <a:pt x="55" y="174"/>
                    </a:lnTo>
                    <a:lnTo>
                      <a:pt x="38" y="166"/>
                    </a:lnTo>
                    <a:lnTo>
                      <a:pt x="24" y="155"/>
                    </a:lnTo>
                    <a:lnTo>
                      <a:pt x="14" y="146"/>
                    </a:lnTo>
                    <a:lnTo>
                      <a:pt x="6" y="135"/>
                    </a:lnTo>
                    <a:lnTo>
                      <a:pt x="4" y="130"/>
                    </a:lnTo>
                    <a:lnTo>
                      <a:pt x="1" y="124"/>
                    </a:lnTo>
                    <a:lnTo>
                      <a:pt x="0" y="118"/>
                    </a:lnTo>
                    <a:lnTo>
                      <a:pt x="0" y="112"/>
                    </a:lnTo>
                    <a:lnTo>
                      <a:pt x="0" y="112"/>
                    </a:lnTo>
                    <a:lnTo>
                      <a:pt x="0" y="108"/>
                    </a:lnTo>
                    <a:lnTo>
                      <a:pt x="1" y="102"/>
                    </a:lnTo>
                    <a:lnTo>
                      <a:pt x="4" y="96"/>
                    </a:lnTo>
                    <a:lnTo>
                      <a:pt x="6" y="91"/>
                    </a:lnTo>
                    <a:lnTo>
                      <a:pt x="14" y="80"/>
                    </a:lnTo>
                    <a:lnTo>
                      <a:pt x="24" y="69"/>
                    </a:lnTo>
                    <a:lnTo>
                      <a:pt x="38" y="60"/>
                    </a:lnTo>
                    <a:lnTo>
                      <a:pt x="55" y="50"/>
                    </a:lnTo>
                    <a:lnTo>
                      <a:pt x="74" y="42"/>
                    </a:lnTo>
                    <a:lnTo>
                      <a:pt x="97" y="33"/>
                    </a:lnTo>
                    <a:lnTo>
                      <a:pt x="97" y="33"/>
                    </a:lnTo>
                    <a:lnTo>
                      <a:pt x="122" y="25"/>
                    </a:lnTo>
                    <a:lnTo>
                      <a:pt x="148" y="19"/>
                    </a:lnTo>
                    <a:lnTo>
                      <a:pt x="176" y="13"/>
                    </a:lnTo>
                    <a:lnTo>
                      <a:pt x="205" y="8"/>
                    </a:lnTo>
                    <a:lnTo>
                      <a:pt x="234" y="5"/>
                    </a:lnTo>
                    <a:lnTo>
                      <a:pt x="266" y="2"/>
                    </a:lnTo>
                    <a:lnTo>
                      <a:pt x="298" y="0"/>
                    </a:lnTo>
                    <a:lnTo>
                      <a:pt x="333" y="0"/>
                    </a:lnTo>
                    <a:lnTo>
                      <a:pt x="333" y="0"/>
                    </a:lnTo>
                    <a:lnTo>
                      <a:pt x="366" y="0"/>
                    </a:lnTo>
                    <a:lnTo>
                      <a:pt x="398" y="2"/>
                    </a:lnTo>
                    <a:lnTo>
                      <a:pt x="430" y="5"/>
                    </a:lnTo>
                    <a:lnTo>
                      <a:pt x="459" y="8"/>
                    </a:lnTo>
                    <a:lnTo>
                      <a:pt x="488" y="13"/>
                    </a:lnTo>
                    <a:lnTo>
                      <a:pt x="516" y="19"/>
                    </a:lnTo>
                    <a:lnTo>
                      <a:pt x="542" y="25"/>
                    </a:lnTo>
                    <a:lnTo>
                      <a:pt x="567" y="33"/>
                    </a:lnTo>
                    <a:lnTo>
                      <a:pt x="567" y="33"/>
                    </a:lnTo>
                    <a:lnTo>
                      <a:pt x="590" y="42"/>
                    </a:lnTo>
                    <a:lnTo>
                      <a:pt x="609" y="50"/>
                    </a:lnTo>
                    <a:lnTo>
                      <a:pt x="626" y="60"/>
                    </a:lnTo>
                    <a:lnTo>
                      <a:pt x="640" y="69"/>
                    </a:lnTo>
                    <a:lnTo>
                      <a:pt x="650" y="80"/>
                    </a:lnTo>
                    <a:lnTo>
                      <a:pt x="658" y="91"/>
                    </a:lnTo>
                    <a:lnTo>
                      <a:pt x="660" y="96"/>
                    </a:lnTo>
                    <a:lnTo>
                      <a:pt x="663" y="102"/>
                    </a:lnTo>
                    <a:lnTo>
                      <a:pt x="664" y="108"/>
                    </a:lnTo>
                    <a:lnTo>
                      <a:pt x="664" y="112"/>
                    </a:lnTo>
                    <a:lnTo>
                      <a:pt x="664" y="112"/>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15" name="Freeform 11"/>
              <p:cNvSpPr>
                <a:spLocks/>
              </p:cNvSpPr>
              <p:nvPr/>
            </p:nvSpPr>
            <p:spPr bwMode="auto">
              <a:xfrm>
                <a:off x="5123385" y="4022853"/>
                <a:ext cx="525463" cy="188913"/>
              </a:xfrm>
              <a:custGeom>
                <a:avLst/>
                <a:gdLst>
                  <a:gd name="T0" fmla="*/ 663 w 663"/>
                  <a:gd name="T1" fmla="*/ 0 h 239"/>
                  <a:gd name="T2" fmla="*/ 663 w 663"/>
                  <a:gd name="T3" fmla="*/ 172 h 239"/>
                  <a:gd name="T4" fmla="*/ 663 w 663"/>
                  <a:gd name="T5" fmla="*/ 172 h 239"/>
                  <a:gd name="T6" fmla="*/ 650 w 663"/>
                  <a:gd name="T7" fmla="*/ 179 h 239"/>
                  <a:gd name="T8" fmla="*/ 634 w 663"/>
                  <a:gd name="T9" fmla="*/ 186 h 239"/>
                  <a:gd name="T10" fmla="*/ 616 w 663"/>
                  <a:gd name="T11" fmla="*/ 194 h 239"/>
                  <a:gd name="T12" fmla="*/ 597 w 663"/>
                  <a:gd name="T13" fmla="*/ 201 h 239"/>
                  <a:gd name="T14" fmla="*/ 597 w 663"/>
                  <a:gd name="T15" fmla="*/ 201 h 239"/>
                  <a:gd name="T16" fmla="*/ 568 w 663"/>
                  <a:gd name="T17" fmla="*/ 210 h 239"/>
                  <a:gd name="T18" fmla="*/ 540 w 663"/>
                  <a:gd name="T19" fmla="*/ 217 h 239"/>
                  <a:gd name="T20" fmla="*/ 508 w 663"/>
                  <a:gd name="T21" fmla="*/ 225 h 239"/>
                  <a:gd name="T22" fmla="*/ 476 w 663"/>
                  <a:gd name="T23" fmla="*/ 229 h 239"/>
                  <a:gd name="T24" fmla="*/ 443 w 663"/>
                  <a:gd name="T25" fmla="*/ 234 h 239"/>
                  <a:gd name="T26" fmla="*/ 407 w 663"/>
                  <a:gd name="T27" fmla="*/ 237 h 239"/>
                  <a:gd name="T28" fmla="*/ 370 w 663"/>
                  <a:gd name="T29" fmla="*/ 239 h 239"/>
                  <a:gd name="T30" fmla="*/ 333 w 663"/>
                  <a:gd name="T31" fmla="*/ 239 h 239"/>
                  <a:gd name="T32" fmla="*/ 333 w 663"/>
                  <a:gd name="T33" fmla="*/ 239 h 239"/>
                  <a:gd name="T34" fmla="*/ 294 w 663"/>
                  <a:gd name="T35" fmla="*/ 239 h 239"/>
                  <a:gd name="T36" fmla="*/ 257 w 663"/>
                  <a:gd name="T37" fmla="*/ 237 h 239"/>
                  <a:gd name="T38" fmla="*/ 223 w 663"/>
                  <a:gd name="T39" fmla="*/ 234 h 239"/>
                  <a:gd name="T40" fmla="*/ 188 w 663"/>
                  <a:gd name="T41" fmla="*/ 229 h 239"/>
                  <a:gd name="T42" fmla="*/ 156 w 663"/>
                  <a:gd name="T43" fmla="*/ 225 h 239"/>
                  <a:gd name="T44" fmla="*/ 124 w 663"/>
                  <a:gd name="T45" fmla="*/ 217 h 239"/>
                  <a:gd name="T46" fmla="*/ 95 w 663"/>
                  <a:gd name="T47" fmla="*/ 210 h 239"/>
                  <a:gd name="T48" fmla="*/ 67 w 663"/>
                  <a:gd name="T49" fmla="*/ 201 h 239"/>
                  <a:gd name="T50" fmla="*/ 67 w 663"/>
                  <a:gd name="T51" fmla="*/ 201 h 239"/>
                  <a:gd name="T52" fmla="*/ 47 w 663"/>
                  <a:gd name="T53" fmla="*/ 194 h 239"/>
                  <a:gd name="T54" fmla="*/ 30 w 663"/>
                  <a:gd name="T55" fmla="*/ 186 h 239"/>
                  <a:gd name="T56" fmla="*/ 14 w 663"/>
                  <a:gd name="T57" fmla="*/ 179 h 239"/>
                  <a:gd name="T58" fmla="*/ 0 w 663"/>
                  <a:gd name="T59" fmla="*/ 171 h 239"/>
                  <a:gd name="T60" fmla="*/ 0 w 663"/>
                  <a:gd name="T61" fmla="*/ 0 h 239"/>
                  <a:gd name="T62" fmla="*/ 0 w 663"/>
                  <a:gd name="T63" fmla="*/ 0 h 239"/>
                  <a:gd name="T64" fmla="*/ 14 w 663"/>
                  <a:gd name="T65" fmla="*/ 7 h 239"/>
                  <a:gd name="T66" fmla="*/ 30 w 663"/>
                  <a:gd name="T67" fmla="*/ 14 h 239"/>
                  <a:gd name="T68" fmla="*/ 47 w 663"/>
                  <a:gd name="T69" fmla="*/ 23 h 239"/>
                  <a:gd name="T70" fmla="*/ 67 w 663"/>
                  <a:gd name="T71" fmla="*/ 29 h 239"/>
                  <a:gd name="T72" fmla="*/ 67 w 663"/>
                  <a:gd name="T73" fmla="*/ 29 h 239"/>
                  <a:gd name="T74" fmla="*/ 95 w 663"/>
                  <a:gd name="T75" fmla="*/ 38 h 239"/>
                  <a:gd name="T76" fmla="*/ 124 w 663"/>
                  <a:gd name="T77" fmla="*/ 45 h 239"/>
                  <a:gd name="T78" fmla="*/ 156 w 663"/>
                  <a:gd name="T79" fmla="*/ 53 h 239"/>
                  <a:gd name="T80" fmla="*/ 188 w 663"/>
                  <a:gd name="T81" fmla="*/ 57 h 239"/>
                  <a:gd name="T82" fmla="*/ 223 w 663"/>
                  <a:gd name="T83" fmla="*/ 62 h 239"/>
                  <a:gd name="T84" fmla="*/ 257 w 663"/>
                  <a:gd name="T85" fmla="*/ 65 h 239"/>
                  <a:gd name="T86" fmla="*/ 294 w 663"/>
                  <a:gd name="T87" fmla="*/ 67 h 239"/>
                  <a:gd name="T88" fmla="*/ 333 w 663"/>
                  <a:gd name="T89" fmla="*/ 67 h 239"/>
                  <a:gd name="T90" fmla="*/ 333 w 663"/>
                  <a:gd name="T91" fmla="*/ 67 h 239"/>
                  <a:gd name="T92" fmla="*/ 370 w 663"/>
                  <a:gd name="T93" fmla="*/ 67 h 239"/>
                  <a:gd name="T94" fmla="*/ 407 w 663"/>
                  <a:gd name="T95" fmla="*/ 65 h 239"/>
                  <a:gd name="T96" fmla="*/ 443 w 663"/>
                  <a:gd name="T97" fmla="*/ 62 h 239"/>
                  <a:gd name="T98" fmla="*/ 476 w 663"/>
                  <a:gd name="T99" fmla="*/ 57 h 239"/>
                  <a:gd name="T100" fmla="*/ 508 w 663"/>
                  <a:gd name="T101" fmla="*/ 53 h 239"/>
                  <a:gd name="T102" fmla="*/ 540 w 663"/>
                  <a:gd name="T103" fmla="*/ 45 h 239"/>
                  <a:gd name="T104" fmla="*/ 568 w 663"/>
                  <a:gd name="T105" fmla="*/ 38 h 239"/>
                  <a:gd name="T106" fmla="*/ 597 w 663"/>
                  <a:gd name="T107" fmla="*/ 29 h 239"/>
                  <a:gd name="T108" fmla="*/ 597 w 663"/>
                  <a:gd name="T109" fmla="*/ 29 h 239"/>
                  <a:gd name="T110" fmla="*/ 616 w 663"/>
                  <a:gd name="T111" fmla="*/ 23 h 239"/>
                  <a:gd name="T112" fmla="*/ 634 w 663"/>
                  <a:gd name="T113" fmla="*/ 16 h 239"/>
                  <a:gd name="T114" fmla="*/ 650 w 663"/>
                  <a:gd name="T115" fmla="*/ 8 h 239"/>
                  <a:gd name="T116" fmla="*/ 663 w 663"/>
                  <a:gd name="T117" fmla="*/ 0 h 239"/>
                  <a:gd name="T118" fmla="*/ 663 w 663"/>
                  <a:gd name="T11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39">
                    <a:moveTo>
                      <a:pt x="663" y="0"/>
                    </a:moveTo>
                    <a:lnTo>
                      <a:pt x="663" y="172"/>
                    </a:lnTo>
                    <a:lnTo>
                      <a:pt x="663" y="172"/>
                    </a:lnTo>
                    <a:lnTo>
                      <a:pt x="650" y="179"/>
                    </a:lnTo>
                    <a:lnTo>
                      <a:pt x="634" y="186"/>
                    </a:lnTo>
                    <a:lnTo>
                      <a:pt x="616" y="194"/>
                    </a:lnTo>
                    <a:lnTo>
                      <a:pt x="597" y="201"/>
                    </a:lnTo>
                    <a:lnTo>
                      <a:pt x="597" y="201"/>
                    </a:lnTo>
                    <a:lnTo>
                      <a:pt x="568" y="210"/>
                    </a:lnTo>
                    <a:lnTo>
                      <a:pt x="540" y="217"/>
                    </a:lnTo>
                    <a:lnTo>
                      <a:pt x="508" y="225"/>
                    </a:lnTo>
                    <a:lnTo>
                      <a:pt x="476" y="229"/>
                    </a:lnTo>
                    <a:lnTo>
                      <a:pt x="443" y="234"/>
                    </a:lnTo>
                    <a:lnTo>
                      <a:pt x="407" y="237"/>
                    </a:lnTo>
                    <a:lnTo>
                      <a:pt x="370" y="239"/>
                    </a:lnTo>
                    <a:lnTo>
                      <a:pt x="333" y="239"/>
                    </a:lnTo>
                    <a:lnTo>
                      <a:pt x="333" y="239"/>
                    </a:lnTo>
                    <a:lnTo>
                      <a:pt x="294" y="239"/>
                    </a:lnTo>
                    <a:lnTo>
                      <a:pt x="257" y="237"/>
                    </a:lnTo>
                    <a:lnTo>
                      <a:pt x="223" y="234"/>
                    </a:lnTo>
                    <a:lnTo>
                      <a:pt x="188" y="229"/>
                    </a:lnTo>
                    <a:lnTo>
                      <a:pt x="156" y="225"/>
                    </a:lnTo>
                    <a:lnTo>
                      <a:pt x="124" y="217"/>
                    </a:lnTo>
                    <a:lnTo>
                      <a:pt x="95" y="210"/>
                    </a:lnTo>
                    <a:lnTo>
                      <a:pt x="67" y="201"/>
                    </a:lnTo>
                    <a:lnTo>
                      <a:pt x="67" y="201"/>
                    </a:lnTo>
                    <a:lnTo>
                      <a:pt x="47" y="194"/>
                    </a:lnTo>
                    <a:lnTo>
                      <a:pt x="30" y="186"/>
                    </a:lnTo>
                    <a:lnTo>
                      <a:pt x="14" y="179"/>
                    </a:lnTo>
                    <a:lnTo>
                      <a:pt x="0" y="171"/>
                    </a:lnTo>
                    <a:lnTo>
                      <a:pt x="0" y="0"/>
                    </a:lnTo>
                    <a:lnTo>
                      <a:pt x="0" y="0"/>
                    </a:lnTo>
                    <a:lnTo>
                      <a:pt x="14" y="7"/>
                    </a:lnTo>
                    <a:lnTo>
                      <a:pt x="30" y="14"/>
                    </a:lnTo>
                    <a:lnTo>
                      <a:pt x="47" y="23"/>
                    </a:lnTo>
                    <a:lnTo>
                      <a:pt x="67" y="29"/>
                    </a:lnTo>
                    <a:lnTo>
                      <a:pt x="67" y="29"/>
                    </a:lnTo>
                    <a:lnTo>
                      <a:pt x="95" y="38"/>
                    </a:lnTo>
                    <a:lnTo>
                      <a:pt x="124" y="45"/>
                    </a:lnTo>
                    <a:lnTo>
                      <a:pt x="156" y="53"/>
                    </a:lnTo>
                    <a:lnTo>
                      <a:pt x="188" y="57"/>
                    </a:lnTo>
                    <a:lnTo>
                      <a:pt x="223" y="62"/>
                    </a:lnTo>
                    <a:lnTo>
                      <a:pt x="257" y="65"/>
                    </a:lnTo>
                    <a:lnTo>
                      <a:pt x="294" y="67"/>
                    </a:lnTo>
                    <a:lnTo>
                      <a:pt x="333" y="67"/>
                    </a:lnTo>
                    <a:lnTo>
                      <a:pt x="333" y="67"/>
                    </a:lnTo>
                    <a:lnTo>
                      <a:pt x="370" y="67"/>
                    </a:lnTo>
                    <a:lnTo>
                      <a:pt x="407" y="65"/>
                    </a:lnTo>
                    <a:lnTo>
                      <a:pt x="443" y="62"/>
                    </a:lnTo>
                    <a:lnTo>
                      <a:pt x="476" y="57"/>
                    </a:lnTo>
                    <a:lnTo>
                      <a:pt x="508" y="53"/>
                    </a:lnTo>
                    <a:lnTo>
                      <a:pt x="540" y="45"/>
                    </a:lnTo>
                    <a:lnTo>
                      <a:pt x="568" y="38"/>
                    </a:lnTo>
                    <a:lnTo>
                      <a:pt x="597" y="29"/>
                    </a:lnTo>
                    <a:lnTo>
                      <a:pt x="597" y="29"/>
                    </a:lnTo>
                    <a:lnTo>
                      <a:pt x="616" y="23"/>
                    </a:lnTo>
                    <a:lnTo>
                      <a:pt x="634" y="16"/>
                    </a:lnTo>
                    <a:lnTo>
                      <a:pt x="650" y="8"/>
                    </a:lnTo>
                    <a:lnTo>
                      <a:pt x="663" y="0"/>
                    </a:lnTo>
                    <a:lnTo>
                      <a:pt x="663"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16" name="Freeform 12"/>
              <p:cNvSpPr>
                <a:spLocks/>
              </p:cNvSpPr>
              <p:nvPr/>
            </p:nvSpPr>
            <p:spPr bwMode="auto">
              <a:xfrm>
                <a:off x="5123385" y="4362578"/>
                <a:ext cx="525463" cy="190501"/>
              </a:xfrm>
              <a:custGeom>
                <a:avLst/>
                <a:gdLst>
                  <a:gd name="T0" fmla="*/ 0 w 663"/>
                  <a:gd name="T1" fmla="*/ 171 h 239"/>
                  <a:gd name="T2" fmla="*/ 0 w 663"/>
                  <a:gd name="T3" fmla="*/ 0 h 239"/>
                  <a:gd name="T4" fmla="*/ 0 w 663"/>
                  <a:gd name="T5" fmla="*/ 0 h 239"/>
                  <a:gd name="T6" fmla="*/ 14 w 663"/>
                  <a:gd name="T7" fmla="*/ 7 h 239"/>
                  <a:gd name="T8" fmla="*/ 30 w 663"/>
                  <a:gd name="T9" fmla="*/ 16 h 239"/>
                  <a:gd name="T10" fmla="*/ 47 w 663"/>
                  <a:gd name="T11" fmla="*/ 23 h 239"/>
                  <a:gd name="T12" fmla="*/ 67 w 663"/>
                  <a:gd name="T13" fmla="*/ 30 h 239"/>
                  <a:gd name="T14" fmla="*/ 67 w 663"/>
                  <a:gd name="T15" fmla="*/ 30 h 239"/>
                  <a:gd name="T16" fmla="*/ 95 w 663"/>
                  <a:gd name="T17" fmla="*/ 38 h 239"/>
                  <a:gd name="T18" fmla="*/ 124 w 663"/>
                  <a:gd name="T19" fmla="*/ 47 h 239"/>
                  <a:gd name="T20" fmla="*/ 156 w 663"/>
                  <a:gd name="T21" fmla="*/ 53 h 239"/>
                  <a:gd name="T22" fmla="*/ 188 w 663"/>
                  <a:gd name="T23" fmla="*/ 59 h 239"/>
                  <a:gd name="T24" fmla="*/ 223 w 663"/>
                  <a:gd name="T25" fmla="*/ 62 h 239"/>
                  <a:gd name="T26" fmla="*/ 257 w 663"/>
                  <a:gd name="T27" fmla="*/ 66 h 239"/>
                  <a:gd name="T28" fmla="*/ 294 w 663"/>
                  <a:gd name="T29" fmla="*/ 67 h 239"/>
                  <a:gd name="T30" fmla="*/ 333 w 663"/>
                  <a:gd name="T31" fmla="*/ 68 h 239"/>
                  <a:gd name="T32" fmla="*/ 333 w 663"/>
                  <a:gd name="T33" fmla="*/ 68 h 239"/>
                  <a:gd name="T34" fmla="*/ 370 w 663"/>
                  <a:gd name="T35" fmla="*/ 67 h 239"/>
                  <a:gd name="T36" fmla="*/ 407 w 663"/>
                  <a:gd name="T37" fmla="*/ 66 h 239"/>
                  <a:gd name="T38" fmla="*/ 443 w 663"/>
                  <a:gd name="T39" fmla="*/ 62 h 239"/>
                  <a:gd name="T40" fmla="*/ 476 w 663"/>
                  <a:gd name="T41" fmla="*/ 59 h 239"/>
                  <a:gd name="T42" fmla="*/ 508 w 663"/>
                  <a:gd name="T43" fmla="*/ 53 h 239"/>
                  <a:gd name="T44" fmla="*/ 540 w 663"/>
                  <a:gd name="T45" fmla="*/ 47 h 239"/>
                  <a:gd name="T46" fmla="*/ 568 w 663"/>
                  <a:gd name="T47" fmla="*/ 38 h 239"/>
                  <a:gd name="T48" fmla="*/ 597 w 663"/>
                  <a:gd name="T49" fmla="*/ 30 h 239"/>
                  <a:gd name="T50" fmla="*/ 597 w 663"/>
                  <a:gd name="T51" fmla="*/ 30 h 239"/>
                  <a:gd name="T52" fmla="*/ 616 w 663"/>
                  <a:gd name="T53" fmla="*/ 23 h 239"/>
                  <a:gd name="T54" fmla="*/ 634 w 663"/>
                  <a:gd name="T55" fmla="*/ 16 h 239"/>
                  <a:gd name="T56" fmla="*/ 650 w 663"/>
                  <a:gd name="T57" fmla="*/ 8 h 239"/>
                  <a:gd name="T58" fmla="*/ 663 w 663"/>
                  <a:gd name="T59" fmla="*/ 1 h 239"/>
                  <a:gd name="T60" fmla="*/ 663 w 663"/>
                  <a:gd name="T61" fmla="*/ 172 h 239"/>
                  <a:gd name="T62" fmla="*/ 663 w 663"/>
                  <a:gd name="T63" fmla="*/ 172 h 239"/>
                  <a:gd name="T64" fmla="*/ 650 w 663"/>
                  <a:gd name="T65" fmla="*/ 179 h 239"/>
                  <a:gd name="T66" fmla="*/ 634 w 663"/>
                  <a:gd name="T67" fmla="*/ 186 h 239"/>
                  <a:gd name="T68" fmla="*/ 616 w 663"/>
                  <a:gd name="T69" fmla="*/ 194 h 239"/>
                  <a:gd name="T70" fmla="*/ 597 w 663"/>
                  <a:gd name="T71" fmla="*/ 201 h 239"/>
                  <a:gd name="T72" fmla="*/ 597 w 663"/>
                  <a:gd name="T73" fmla="*/ 201 h 239"/>
                  <a:gd name="T74" fmla="*/ 568 w 663"/>
                  <a:gd name="T75" fmla="*/ 210 h 239"/>
                  <a:gd name="T76" fmla="*/ 540 w 663"/>
                  <a:gd name="T77" fmla="*/ 217 h 239"/>
                  <a:gd name="T78" fmla="*/ 508 w 663"/>
                  <a:gd name="T79" fmla="*/ 225 h 239"/>
                  <a:gd name="T80" fmla="*/ 476 w 663"/>
                  <a:gd name="T81" fmla="*/ 229 h 239"/>
                  <a:gd name="T82" fmla="*/ 443 w 663"/>
                  <a:gd name="T83" fmla="*/ 234 h 239"/>
                  <a:gd name="T84" fmla="*/ 407 w 663"/>
                  <a:gd name="T85" fmla="*/ 237 h 239"/>
                  <a:gd name="T86" fmla="*/ 370 w 663"/>
                  <a:gd name="T87" fmla="*/ 239 h 239"/>
                  <a:gd name="T88" fmla="*/ 333 w 663"/>
                  <a:gd name="T89" fmla="*/ 239 h 239"/>
                  <a:gd name="T90" fmla="*/ 333 w 663"/>
                  <a:gd name="T91" fmla="*/ 239 h 239"/>
                  <a:gd name="T92" fmla="*/ 294 w 663"/>
                  <a:gd name="T93" fmla="*/ 239 h 239"/>
                  <a:gd name="T94" fmla="*/ 257 w 663"/>
                  <a:gd name="T95" fmla="*/ 237 h 239"/>
                  <a:gd name="T96" fmla="*/ 223 w 663"/>
                  <a:gd name="T97" fmla="*/ 234 h 239"/>
                  <a:gd name="T98" fmla="*/ 188 w 663"/>
                  <a:gd name="T99" fmla="*/ 229 h 239"/>
                  <a:gd name="T100" fmla="*/ 156 w 663"/>
                  <a:gd name="T101" fmla="*/ 225 h 239"/>
                  <a:gd name="T102" fmla="*/ 124 w 663"/>
                  <a:gd name="T103" fmla="*/ 217 h 239"/>
                  <a:gd name="T104" fmla="*/ 95 w 663"/>
                  <a:gd name="T105" fmla="*/ 210 h 239"/>
                  <a:gd name="T106" fmla="*/ 67 w 663"/>
                  <a:gd name="T107" fmla="*/ 201 h 239"/>
                  <a:gd name="T108" fmla="*/ 67 w 663"/>
                  <a:gd name="T109" fmla="*/ 201 h 239"/>
                  <a:gd name="T110" fmla="*/ 47 w 663"/>
                  <a:gd name="T111" fmla="*/ 194 h 239"/>
                  <a:gd name="T112" fmla="*/ 30 w 663"/>
                  <a:gd name="T113" fmla="*/ 186 h 239"/>
                  <a:gd name="T114" fmla="*/ 14 w 663"/>
                  <a:gd name="T115" fmla="*/ 179 h 239"/>
                  <a:gd name="T116" fmla="*/ 0 w 663"/>
                  <a:gd name="T117" fmla="*/ 171 h 239"/>
                  <a:gd name="T118" fmla="*/ 0 w 663"/>
                  <a:gd name="T119" fmla="*/ 17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39">
                    <a:moveTo>
                      <a:pt x="0" y="171"/>
                    </a:moveTo>
                    <a:lnTo>
                      <a:pt x="0" y="0"/>
                    </a:lnTo>
                    <a:lnTo>
                      <a:pt x="0" y="0"/>
                    </a:lnTo>
                    <a:lnTo>
                      <a:pt x="14" y="7"/>
                    </a:lnTo>
                    <a:lnTo>
                      <a:pt x="30" y="16"/>
                    </a:lnTo>
                    <a:lnTo>
                      <a:pt x="47" y="23"/>
                    </a:lnTo>
                    <a:lnTo>
                      <a:pt x="67" y="30"/>
                    </a:lnTo>
                    <a:lnTo>
                      <a:pt x="67" y="30"/>
                    </a:lnTo>
                    <a:lnTo>
                      <a:pt x="95" y="38"/>
                    </a:lnTo>
                    <a:lnTo>
                      <a:pt x="124" y="47"/>
                    </a:lnTo>
                    <a:lnTo>
                      <a:pt x="156" y="53"/>
                    </a:lnTo>
                    <a:lnTo>
                      <a:pt x="188" y="59"/>
                    </a:lnTo>
                    <a:lnTo>
                      <a:pt x="223" y="62"/>
                    </a:lnTo>
                    <a:lnTo>
                      <a:pt x="257" y="66"/>
                    </a:lnTo>
                    <a:lnTo>
                      <a:pt x="294" y="67"/>
                    </a:lnTo>
                    <a:lnTo>
                      <a:pt x="333" y="68"/>
                    </a:lnTo>
                    <a:lnTo>
                      <a:pt x="333" y="68"/>
                    </a:lnTo>
                    <a:lnTo>
                      <a:pt x="370" y="67"/>
                    </a:lnTo>
                    <a:lnTo>
                      <a:pt x="407" y="66"/>
                    </a:lnTo>
                    <a:lnTo>
                      <a:pt x="443" y="62"/>
                    </a:lnTo>
                    <a:lnTo>
                      <a:pt x="476" y="59"/>
                    </a:lnTo>
                    <a:lnTo>
                      <a:pt x="508" y="53"/>
                    </a:lnTo>
                    <a:lnTo>
                      <a:pt x="540" y="47"/>
                    </a:lnTo>
                    <a:lnTo>
                      <a:pt x="568" y="38"/>
                    </a:lnTo>
                    <a:lnTo>
                      <a:pt x="597" y="30"/>
                    </a:lnTo>
                    <a:lnTo>
                      <a:pt x="597" y="30"/>
                    </a:lnTo>
                    <a:lnTo>
                      <a:pt x="616" y="23"/>
                    </a:lnTo>
                    <a:lnTo>
                      <a:pt x="634" y="16"/>
                    </a:lnTo>
                    <a:lnTo>
                      <a:pt x="650" y="8"/>
                    </a:lnTo>
                    <a:lnTo>
                      <a:pt x="663" y="1"/>
                    </a:lnTo>
                    <a:lnTo>
                      <a:pt x="663" y="172"/>
                    </a:lnTo>
                    <a:lnTo>
                      <a:pt x="663" y="172"/>
                    </a:lnTo>
                    <a:lnTo>
                      <a:pt x="650" y="179"/>
                    </a:lnTo>
                    <a:lnTo>
                      <a:pt x="634" y="186"/>
                    </a:lnTo>
                    <a:lnTo>
                      <a:pt x="616" y="194"/>
                    </a:lnTo>
                    <a:lnTo>
                      <a:pt x="597" y="201"/>
                    </a:lnTo>
                    <a:lnTo>
                      <a:pt x="597" y="201"/>
                    </a:lnTo>
                    <a:lnTo>
                      <a:pt x="568" y="210"/>
                    </a:lnTo>
                    <a:lnTo>
                      <a:pt x="540" y="217"/>
                    </a:lnTo>
                    <a:lnTo>
                      <a:pt x="508" y="225"/>
                    </a:lnTo>
                    <a:lnTo>
                      <a:pt x="476" y="229"/>
                    </a:lnTo>
                    <a:lnTo>
                      <a:pt x="443" y="234"/>
                    </a:lnTo>
                    <a:lnTo>
                      <a:pt x="407" y="237"/>
                    </a:lnTo>
                    <a:lnTo>
                      <a:pt x="370" y="239"/>
                    </a:lnTo>
                    <a:lnTo>
                      <a:pt x="333" y="239"/>
                    </a:lnTo>
                    <a:lnTo>
                      <a:pt x="333" y="239"/>
                    </a:lnTo>
                    <a:lnTo>
                      <a:pt x="294" y="239"/>
                    </a:lnTo>
                    <a:lnTo>
                      <a:pt x="257" y="237"/>
                    </a:lnTo>
                    <a:lnTo>
                      <a:pt x="223" y="234"/>
                    </a:lnTo>
                    <a:lnTo>
                      <a:pt x="188" y="229"/>
                    </a:lnTo>
                    <a:lnTo>
                      <a:pt x="156" y="225"/>
                    </a:lnTo>
                    <a:lnTo>
                      <a:pt x="124" y="217"/>
                    </a:lnTo>
                    <a:lnTo>
                      <a:pt x="95" y="210"/>
                    </a:lnTo>
                    <a:lnTo>
                      <a:pt x="67" y="201"/>
                    </a:lnTo>
                    <a:lnTo>
                      <a:pt x="67" y="201"/>
                    </a:lnTo>
                    <a:lnTo>
                      <a:pt x="47" y="194"/>
                    </a:lnTo>
                    <a:lnTo>
                      <a:pt x="30" y="186"/>
                    </a:lnTo>
                    <a:lnTo>
                      <a:pt x="14" y="179"/>
                    </a:lnTo>
                    <a:lnTo>
                      <a:pt x="0" y="171"/>
                    </a:lnTo>
                    <a:lnTo>
                      <a:pt x="0" y="171"/>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17" name="Freeform 13"/>
              <p:cNvSpPr>
                <a:spLocks/>
              </p:cNvSpPr>
              <p:nvPr/>
            </p:nvSpPr>
            <p:spPr bwMode="auto">
              <a:xfrm>
                <a:off x="5123385" y="4192716"/>
                <a:ext cx="525463" cy="190501"/>
              </a:xfrm>
              <a:custGeom>
                <a:avLst/>
                <a:gdLst>
                  <a:gd name="T0" fmla="*/ 0 w 663"/>
                  <a:gd name="T1" fmla="*/ 172 h 240"/>
                  <a:gd name="T2" fmla="*/ 0 w 663"/>
                  <a:gd name="T3" fmla="*/ 0 h 240"/>
                  <a:gd name="T4" fmla="*/ 0 w 663"/>
                  <a:gd name="T5" fmla="*/ 0 h 240"/>
                  <a:gd name="T6" fmla="*/ 14 w 663"/>
                  <a:gd name="T7" fmla="*/ 8 h 240"/>
                  <a:gd name="T8" fmla="*/ 30 w 663"/>
                  <a:gd name="T9" fmla="*/ 15 h 240"/>
                  <a:gd name="T10" fmla="*/ 47 w 663"/>
                  <a:gd name="T11" fmla="*/ 23 h 240"/>
                  <a:gd name="T12" fmla="*/ 67 w 663"/>
                  <a:gd name="T13" fmla="*/ 30 h 240"/>
                  <a:gd name="T14" fmla="*/ 67 w 663"/>
                  <a:gd name="T15" fmla="*/ 30 h 240"/>
                  <a:gd name="T16" fmla="*/ 95 w 663"/>
                  <a:gd name="T17" fmla="*/ 39 h 240"/>
                  <a:gd name="T18" fmla="*/ 124 w 663"/>
                  <a:gd name="T19" fmla="*/ 46 h 240"/>
                  <a:gd name="T20" fmla="*/ 156 w 663"/>
                  <a:gd name="T21" fmla="*/ 54 h 240"/>
                  <a:gd name="T22" fmla="*/ 188 w 663"/>
                  <a:gd name="T23" fmla="*/ 58 h 240"/>
                  <a:gd name="T24" fmla="*/ 223 w 663"/>
                  <a:gd name="T25" fmla="*/ 63 h 240"/>
                  <a:gd name="T26" fmla="*/ 257 w 663"/>
                  <a:gd name="T27" fmla="*/ 66 h 240"/>
                  <a:gd name="T28" fmla="*/ 294 w 663"/>
                  <a:gd name="T29" fmla="*/ 68 h 240"/>
                  <a:gd name="T30" fmla="*/ 333 w 663"/>
                  <a:gd name="T31" fmla="*/ 68 h 240"/>
                  <a:gd name="T32" fmla="*/ 333 w 663"/>
                  <a:gd name="T33" fmla="*/ 68 h 240"/>
                  <a:gd name="T34" fmla="*/ 370 w 663"/>
                  <a:gd name="T35" fmla="*/ 68 h 240"/>
                  <a:gd name="T36" fmla="*/ 407 w 663"/>
                  <a:gd name="T37" fmla="*/ 66 h 240"/>
                  <a:gd name="T38" fmla="*/ 443 w 663"/>
                  <a:gd name="T39" fmla="*/ 63 h 240"/>
                  <a:gd name="T40" fmla="*/ 476 w 663"/>
                  <a:gd name="T41" fmla="*/ 58 h 240"/>
                  <a:gd name="T42" fmla="*/ 508 w 663"/>
                  <a:gd name="T43" fmla="*/ 54 h 240"/>
                  <a:gd name="T44" fmla="*/ 540 w 663"/>
                  <a:gd name="T45" fmla="*/ 46 h 240"/>
                  <a:gd name="T46" fmla="*/ 568 w 663"/>
                  <a:gd name="T47" fmla="*/ 39 h 240"/>
                  <a:gd name="T48" fmla="*/ 597 w 663"/>
                  <a:gd name="T49" fmla="*/ 30 h 240"/>
                  <a:gd name="T50" fmla="*/ 597 w 663"/>
                  <a:gd name="T51" fmla="*/ 30 h 240"/>
                  <a:gd name="T52" fmla="*/ 616 w 663"/>
                  <a:gd name="T53" fmla="*/ 23 h 240"/>
                  <a:gd name="T54" fmla="*/ 634 w 663"/>
                  <a:gd name="T55" fmla="*/ 15 h 240"/>
                  <a:gd name="T56" fmla="*/ 650 w 663"/>
                  <a:gd name="T57" fmla="*/ 8 h 240"/>
                  <a:gd name="T58" fmla="*/ 663 w 663"/>
                  <a:gd name="T59" fmla="*/ 1 h 240"/>
                  <a:gd name="T60" fmla="*/ 663 w 663"/>
                  <a:gd name="T61" fmla="*/ 172 h 240"/>
                  <a:gd name="T62" fmla="*/ 663 w 663"/>
                  <a:gd name="T63" fmla="*/ 172 h 240"/>
                  <a:gd name="T64" fmla="*/ 650 w 663"/>
                  <a:gd name="T65" fmla="*/ 180 h 240"/>
                  <a:gd name="T66" fmla="*/ 634 w 663"/>
                  <a:gd name="T67" fmla="*/ 188 h 240"/>
                  <a:gd name="T68" fmla="*/ 616 w 663"/>
                  <a:gd name="T69" fmla="*/ 195 h 240"/>
                  <a:gd name="T70" fmla="*/ 597 w 663"/>
                  <a:gd name="T71" fmla="*/ 202 h 240"/>
                  <a:gd name="T72" fmla="*/ 597 w 663"/>
                  <a:gd name="T73" fmla="*/ 202 h 240"/>
                  <a:gd name="T74" fmla="*/ 568 w 663"/>
                  <a:gd name="T75" fmla="*/ 210 h 240"/>
                  <a:gd name="T76" fmla="*/ 540 w 663"/>
                  <a:gd name="T77" fmla="*/ 219 h 240"/>
                  <a:gd name="T78" fmla="*/ 508 w 663"/>
                  <a:gd name="T79" fmla="*/ 225 h 240"/>
                  <a:gd name="T80" fmla="*/ 476 w 663"/>
                  <a:gd name="T81" fmla="*/ 231 h 240"/>
                  <a:gd name="T82" fmla="*/ 443 w 663"/>
                  <a:gd name="T83" fmla="*/ 234 h 240"/>
                  <a:gd name="T84" fmla="*/ 407 w 663"/>
                  <a:gd name="T85" fmla="*/ 238 h 240"/>
                  <a:gd name="T86" fmla="*/ 370 w 663"/>
                  <a:gd name="T87" fmla="*/ 239 h 240"/>
                  <a:gd name="T88" fmla="*/ 333 w 663"/>
                  <a:gd name="T89" fmla="*/ 240 h 240"/>
                  <a:gd name="T90" fmla="*/ 333 w 663"/>
                  <a:gd name="T91" fmla="*/ 240 h 240"/>
                  <a:gd name="T92" fmla="*/ 294 w 663"/>
                  <a:gd name="T93" fmla="*/ 239 h 240"/>
                  <a:gd name="T94" fmla="*/ 257 w 663"/>
                  <a:gd name="T95" fmla="*/ 238 h 240"/>
                  <a:gd name="T96" fmla="*/ 223 w 663"/>
                  <a:gd name="T97" fmla="*/ 234 h 240"/>
                  <a:gd name="T98" fmla="*/ 188 w 663"/>
                  <a:gd name="T99" fmla="*/ 231 h 240"/>
                  <a:gd name="T100" fmla="*/ 156 w 663"/>
                  <a:gd name="T101" fmla="*/ 225 h 240"/>
                  <a:gd name="T102" fmla="*/ 124 w 663"/>
                  <a:gd name="T103" fmla="*/ 219 h 240"/>
                  <a:gd name="T104" fmla="*/ 95 w 663"/>
                  <a:gd name="T105" fmla="*/ 210 h 240"/>
                  <a:gd name="T106" fmla="*/ 67 w 663"/>
                  <a:gd name="T107" fmla="*/ 202 h 240"/>
                  <a:gd name="T108" fmla="*/ 67 w 663"/>
                  <a:gd name="T109" fmla="*/ 202 h 240"/>
                  <a:gd name="T110" fmla="*/ 47 w 663"/>
                  <a:gd name="T111" fmla="*/ 195 h 240"/>
                  <a:gd name="T112" fmla="*/ 30 w 663"/>
                  <a:gd name="T113" fmla="*/ 188 h 240"/>
                  <a:gd name="T114" fmla="*/ 14 w 663"/>
                  <a:gd name="T115" fmla="*/ 179 h 240"/>
                  <a:gd name="T116" fmla="*/ 0 w 663"/>
                  <a:gd name="T117" fmla="*/ 172 h 240"/>
                  <a:gd name="T118" fmla="*/ 0 w 663"/>
                  <a:gd name="T119" fmla="*/ 17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40">
                    <a:moveTo>
                      <a:pt x="0" y="172"/>
                    </a:moveTo>
                    <a:lnTo>
                      <a:pt x="0" y="0"/>
                    </a:lnTo>
                    <a:lnTo>
                      <a:pt x="0" y="0"/>
                    </a:lnTo>
                    <a:lnTo>
                      <a:pt x="14" y="8"/>
                    </a:lnTo>
                    <a:lnTo>
                      <a:pt x="30" y="15"/>
                    </a:lnTo>
                    <a:lnTo>
                      <a:pt x="47" y="23"/>
                    </a:lnTo>
                    <a:lnTo>
                      <a:pt x="67" y="30"/>
                    </a:lnTo>
                    <a:lnTo>
                      <a:pt x="67" y="30"/>
                    </a:lnTo>
                    <a:lnTo>
                      <a:pt x="95" y="39"/>
                    </a:lnTo>
                    <a:lnTo>
                      <a:pt x="124" y="46"/>
                    </a:lnTo>
                    <a:lnTo>
                      <a:pt x="156" y="54"/>
                    </a:lnTo>
                    <a:lnTo>
                      <a:pt x="188" y="58"/>
                    </a:lnTo>
                    <a:lnTo>
                      <a:pt x="223" y="63"/>
                    </a:lnTo>
                    <a:lnTo>
                      <a:pt x="257" y="66"/>
                    </a:lnTo>
                    <a:lnTo>
                      <a:pt x="294" y="68"/>
                    </a:lnTo>
                    <a:lnTo>
                      <a:pt x="333" y="68"/>
                    </a:lnTo>
                    <a:lnTo>
                      <a:pt x="333" y="68"/>
                    </a:lnTo>
                    <a:lnTo>
                      <a:pt x="370" y="68"/>
                    </a:lnTo>
                    <a:lnTo>
                      <a:pt x="407" y="66"/>
                    </a:lnTo>
                    <a:lnTo>
                      <a:pt x="443" y="63"/>
                    </a:lnTo>
                    <a:lnTo>
                      <a:pt x="476" y="58"/>
                    </a:lnTo>
                    <a:lnTo>
                      <a:pt x="508" y="54"/>
                    </a:lnTo>
                    <a:lnTo>
                      <a:pt x="540" y="46"/>
                    </a:lnTo>
                    <a:lnTo>
                      <a:pt x="568" y="39"/>
                    </a:lnTo>
                    <a:lnTo>
                      <a:pt x="597" y="30"/>
                    </a:lnTo>
                    <a:lnTo>
                      <a:pt x="597" y="30"/>
                    </a:lnTo>
                    <a:lnTo>
                      <a:pt x="616" y="23"/>
                    </a:lnTo>
                    <a:lnTo>
                      <a:pt x="634" y="15"/>
                    </a:lnTo>
                    <a:lnTo>
                      <a:pt x="650" y="8"/>
                    </a:lnTo>
                    <a:lnTo>
                      <a:pt x="663" y="1"/>
                    </a:lnTo>
                    <a:lnTo>
                      <a:pt x="663" y="172"/>
                    </a:lnTo>
                    <a:lnTo>
                      <a:pt x="663" y="172"/>
                    </a:lnTo>
                    <a:lnTo>
                      <a:pt x="650" y="180"/>
                    </a:lnTo>
                    <a:lnTo>
                      <a:pt x="634" y="188"/>
                    </a:lnTo>
                    <a:lnTo>
                      <a:pt x="616" y="195"/>
                    </a:lnTo>
                    <a:lnTo>
                      <a:pt x="597" y="202"/>
                    </a:lnTo>
                    <a:lnTo>
                      <a:pt x="597" y="202"/>
                    </a:lnTo>
                    <a:lnTo>
                      <a:pt x="568" y="210"/>
                    </a:lnTo>
                    <a:lnTo>
                      <a:pt x="540" y="219"/>
                    </a:lnTo>
                    <a:lnTo>
                      <a:pt x="508" y="225"/>
                    </a:lnTo>
                    <a:lnTo>
                      <a:pt x="476" y="231"/>
                    </a:lnTo>
                    <a:lnTo>
                      <a:pt x="443" y="234"/>
                    </a:lnTo>
                    <a:lnTo>
                      <a:pt x="407" y="238"/>
                    </a:lnTo>
                    <a:lnTo>
                      <a:pt x="370" y="239"/>
                    </a:lnTo>
                    <a:lnTo>
                      <a:pt x="333" y="240"/>
                    </a:lnTo>
                    <a:lnTo>
                      <a:pt x="333" y="240"/>
                    </a:lnTo>
                    <a:lnTo>
                      <a:pt x="294" y="239"/>
                    </a:lnTo>
                    <a:lnTo>
                      <a:pt x="257" y="238"/>
                    </a:lnTo>
                    <a:lnTo>
                      <a:pt x="223" y="234"/>
                    </a:lnTo>
                    <a:lnTo>
                      <a:pt x="188" y="231"/>
                    </a:lnTo>
                    <a:lnTo>
                      <a:pt x="156" y="225"/>
                    </a:lnTo>
                    <a:lnTo>
                      <a:pt x="124" y="219"/>
                    </a:lnTo>
                    <a:lnTo>
                      <a:pt x="95" y="210"/>
                    </a:lnTo>
                    <a:lnTo>
                      <a:pt x="67" y="202"/>
                    </a:lnTo>
                    <a:lnTo>
                      <a:pt x="67" y="202"/>
                    </a:lnTo>
                    <a:lnTo>
                      <a:pt x="47" y="195"/>
                    </a:lnTo>
                    <a:lnTo>
                      <a:pt x="30" y="188"/>
                    </a:lnTo>
                    <a:lnTo>
                      <a:pt x="14" y="179"/>
                    </a:lnTo>
                    <a:lnTo>
                      <a:pt x="0" y="172"/>
                    </a:lnTo>
                    <a:lnTo>
                      <a:pt x="0" y="17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grpSp>
      </p:grpSp>
      <p:grpSp>
        <p:nvGrpSpPr>
          <p:cNvPr id="118" name="Group 117"/>
          <p:cNvGrpSpPr/>
          <p:nvPr/>
        </p:nvGrpSpPr>
        <p:grpSpPr bwMode="ltGray">
          <a:xfrm>
            <a:off x="3872173" y="4859468"/>
            <a:ext cx="2111962" cy="455528"/>
            <a:chOff x="3607243" y="3680841"/>
            <a:chExt cx="2573122" cy="546634"/>
          </a:xfrm>
        </p:grpSpPr>
        <p:pic>
          <p:nvPicPr>
            <p:cNvPr id="119" name="Picture 118"/>
            <p:cNvPicPr>
              <a:picLocks noChangeAspect="1"/>
            </p:cNvPicPr>
            <p:nvPr/>
          </p:nvPicPr>
          <p:blipFill rotWithShape="1">
            <a:blip r:embed="rId7" cstate="screen">
              <a:extLst>
                <a:ext uri="{28A0092B-C50C-407E-A947-70E740481C1C}">
                  <a14:useLocalDpi xmlns:a14="http://schemas.microsoft.com/office/drawing/2010/main" val="0"/>
                </a:ext>
              </a:extLst>
            </a:blip>
            <a:srcRect l="323" r="-2"/>
            <a:stretch/>
          </p:blipFill>
          <p:spPr bwMode="ltGray">
            <a:xfrm>
              <a:off x="4881838" y="3680841"/>
              <a:ext cx="1298527" cy="546634"/>
            </a:xfrm>
            <a:prstGeom prst="rect">
              <a:avLst/>
            </a:prstGeom>
            <a:noFill/>
            <a:ln>
              <a:noFill/>
            </a:ln>
          </p:spPr>
        </p:pic>
        <p:pic>
          <p:nvPicPr>
            <p:cNvPr id="120" name="Picture 119"/>
            <p:cNvPicPr>
              <a:picLocks noChangeAspect="1"/>
            </p:cNvPicPr>
            <p:nvPr/>
          </p:nvPicPr>
          <p:blipFill rotWithShape="1">
            <a:blip r:embed="rId8" cstate="screen">
              <a:extLst>
                <a:ext uri="{28A0092B-C50C-407E-A947-70E740481C1C}">
                  <a14:useLocalDpi xmlns:a14="http://schemas.microsoft.com/office/drawing/2010/main" val="0"/>
                </a:ext>
              </a:extLst>
            </a:blip>
            <a:srcRect/>
            <a:stretch/>
          </p:blipFill>
          <p:spPr bwMode="ltGray">
            <a:xfrm flipH="1">
              <a:off x="3607243" y="3680841"/>
              <a:ext cx="1274594" cy="546634"/>
            </a:xfrm>
            <a:prstGeom prst="rect">
              <a:avLst/>
            </a:prstGeom>
            <a:noFill/>
            <a:ln>
              <a:noFill/>
            </a:ln>
          </p:spPr>
        </p:pic>
      </p:grpSp>
      <p:grpSp>
        <p:nvGrpSpPr>
          <p:cNvPr id="121" name="Group 120"/>
          <p:cNvGrpSpPr/>
          <p:nvPr/>
        </p:nvGrpSpPr>
        <p:grpSpPr>
          <a:xfrm>
            <a:off x="3389717" y="4258257"/>
            <a:ext cx="876475" cy="599630"/>
            <a:chOff x="2604892" y="3149582"/>
            <a:chExt cx="1168633" cy="719556"/>
          </a:xfrm>
        </p:grpSpPr>
        <p:sp>
          <p:nvSpPr>
            <p:cNvPr id="122" name="Freeform 18"/>
            <p:cNvSpPr>
              <a:spLocks noEditPoints="1"/>
            </p:cNvSpPr>
            <p:nvPr/>
          </p:nvSpPr>
          <p:spPr bwMode="auto">
            <a:xfrm>
              <a:off x="2971467" y="3189066"/>
              <a:ext cx="802058" cy="680072"/>
            </a:xfrm>
            <a:custGeom>
              <a:avLst/>
              <a:gdLst>
                <a:gd name="T0" fmla="*/ 1010 w 1578"/>
                <a:gd name="T1" fmla="*/ 824 h 1338"/>
                <a:gd name="T2" fmla="*/ 1010 w 1578"/>
                <a:gd name="T3" fmla="*/ 886 h 1338"/>
                <a:gd name="T4" fmla="*/ 1047 w 1578"/>
                <a:gd name="T5" fmla="*/ 830 h 1338"/>
                <a:gd name="T6" fmla="*/ 1095 w 1578"/>
                <a:gd name="T7" fmla="*/ 1338 h 1338"/>
                <a:gd name="T8" fmla="*/ 1047 w 1578"/>
                <a:gd name="T9" fmla="*/ 770 h 1338"/>
                <a:gd name="T10" fmla="*/ 727 w 1578"/>
                <a:gd name="T11" fmla="*/ 602 h 1338"/>
                <a:gd name="T12" fmla="*/ 727 w 1578"/>
                <a:gd name="T13" fmla="*/ 553 h 1338"/>
                <a:gd name="T14" fmla="*/ 1047 w 1578"/>
                <a:gd name="T15" fmla="*/ 519 h 1338"/>
                <a:gd name="T16" fmla="*/ 1047 w 1578"/>
                <a:gd name="T17" fmla="*/ 462 h 1338"/>
                <a:gd name="T18" fmla="*/ 727 w 1578"/>
                <a:gd name="T19" fmla="*/ 260 h 1338"/>
                <a:gd name="T20" fmla="*/ 727 w 1578"/>
                <a:gd name="T21" fmla="*/ 209 h 1338"/>
                <a:gd name="T22" fmla="*/ 1047 w 1578"/>
                <a:gd name="T23" fmla="*/ 212 h 1338"/>
                <a:gd name="T24" fmla="*/ 1095 w 1578"/>
                <a:gd name="T25" fmla="*/ 145 h 1338"/>
                <a:gd name="T26" fmla="*/ 1341 w 1578"/>
                <a:gd name="T27" fmla="*/ 933 h 1338"/>
                <a:gd name="T28" fmla="*/ 1312 w 1578"/>
                <a:gd name="T29" fmla="*/ 984 h 1338"/>
                <a:gd name="T30" fmla="*/ 1341 w 1578"/>
                <a:gd name="T31" fmla="*/ 988 h 1338"/>
                <a:gd name="T32" fmla="*/ 1375 w 1578"/>
                <a:gd name="T33" fmla="*/ 397 h 1338"/>
                <a:gd name="T34" fmla="*/ 1128 w 1578"/>
                <a:gd name="T35" fmla="*/ 849 h 1338"/>
                <a:gd name="T36" fmla="*/ 1128 w 1578"/>
                <a:gd name="T37" fmla="*/ 812 h 1338"/>
                <a:gd name="T38" fmla="*/ 1341 w 1578"/>
                <a:gd name="T39" fmla="*/ 766 h 1338"/>
                <a:gd name="T40" fmla="*/ 1341 w 1578"/>
                <a:gd name="T41" fmla="*/ 722 h 1338"/>
                <a:gd name="T42" fmla="*/ 1128 w 1578"/>
                <a:gd name="T43" fmla="*/ 594 h 1338"/>
                <a:gd name="T44" fmla="*/ 1128 w 1578"/>
                <a:gd name="T45" fmla="*/ 557 h 1338"/>
                <a:gd name="T46" fmla="*/ 1341 w 1578"/>
                <a:gd name="T47" fmla="*/ 531 h 1338"/>
                <a:gd name="T48" fmla="*/ 1341 w 1578"/>
                <a:gd name="T49" fmla="*/ 486 h 1338"/>
                <a:gd name="T50" fmla="*/ 1128 w 1578"/>
                <a:gd name="T51" fmla="*/ 314 h 1338"/>
                <a:gd name="T52" fmla="*/ 1553 w 1578"/>
                <a:gd name="T53" fmla="*/ 1007 h 1338"/>
                <a:gd name="T54" fmla="*/ 1528 w 1578"/>
                <a:gd name="T55" fmla="*/ 1005 h 1338"/>
                <a:gd name="T56" fmla="*/ 1553 w 1578"/>
                <a:gd name="T57" fmla="*/ 1057 h 1338"/>
                <a:gd name="T58" fmla="*/ 1553 w 1578"/>
                <a:gd name="T59" fmla="*/ 1007 h 1338"/>
                <a:gd name="T60" fmla="*/ 1403 w 1578"/>
                <a:gd name="T61" fmla="*/ 1338 h 1338"/>
                <a:gd name="T62" fmla="*/ 1553 w 1578"/>
                <a:gd name="T63" fmla="*/ 932 h 1338"/>
                <a:gd name="T64" fmla="*/ 1553 w 1578"/>
                <a:gd name="T65" fmla="*/ 897 h 1338"/>
                <a:gd name="T66" fmla="*/ 1403 w 1578"/>
                <a:gd name="T67" fmla="*/ 809 h 1338"/>
                <a:gd name="T68" fmla="*/ 1403 w 1578"/>
                <a:gd name="T69" fmla="*/ 781 h 1338"/>
                <a:gd name="T70" fmla="*/ 1553 w 1578"/>
                <a:gd name="T71" fmla="*/ 747 h 1338"/>
                <a:gd name="T72" fmla="*/ 1403 w 1578"/>
                <a:gd name="T73" fmla="*/ 678 h 1338"/>
                <a:gd name="T74" fmla="*/ 1553 w 1578"/>
                <a:gd name="T75" fmla="*/ 712 h 1338"/>
                <a:gd name="T76" fmla="*/ 1403 w 1578"/>
                <a:gd name="T77" fmla="*/ 613 h 1338"/>
                <a:gd name="T78" fmla="*/ 1403 w 1578"/>
                <a:gd name="T79" fmla="*/ 584 h 1338"/>
                <a:gd name="T80" fmla="*/ 1578 w 1578"/>
                <a:gd name="T81" fmla="*/ 580 h 1338"/>
                <a:gd name="T82" fmla="*/ 0 w 1578"/>
                <a:gd name="T83" fmla="*/ 1338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78" h="1338">
                  <a:moveTo>
                    <a:pt x="1047" y="830"/>
                  </a:moveTo>
                  <a:lnTo>
                    <a:pt x="1047" y="830"/>
                  </a:lnTo>
                  <a:lnTo>
                    <a:pt x="1010" y="824"/>
                  </a:lnTo>
                  <a:lnTo>
                    <a:pt x="1010" y="824"/>
                  </a:lnTo>
                  <a:lnTo>
                    <a:pt x="1010" y="886"/>
                  </a:lnTo>
                  <a:lnTo>
                    <a:pt x="1010" y="886"/>
                  </a:lnTo>
                  <a:lnTo>
                    <a:pt x="1047" y="890"/>
                  </a:lnTo>
                  <a:lnTo>
                    <a:pt x="1047" y="890"/>
                  </a:lnTo>
                  <a:lnTo>
                    <a:pt x="1047" y="830"/>
                  </a:lnTo>
                  <a:lnTo>
                    <a:pt x="1047" y="830"/>
                  </a:lnTo>
                  <a:close/>
                  <a:moveTo>
                    <a:pt x="1095" y="145"/>
                  </a:moveTo>
                  <a:lnTo>
                    <a:pt x="1095" y="1338"/>
                  </a:lnTo>
                  <a:lnTo>
                    <a:pt x="727" y="1338"/>
                  </a:lnTo>
                  <a:lnTo>
                    <a:pt x="727" y="717"/>
                  </a:lnTo>
                  <a:lnTo>
                    <a:pt x="1047" y="770"/>
                  </a:lnTo>
                  <a:lnTo>
                    <a:pt x="1047" y="725"/>
                  </a:lnTo>
                  <a:lnTo>
                    <a:pt x="727" y="667"/>
                  </a:lnTo>
                  <a:lnTo>
                    <a:pt x="727" y="602"/>
                  </a:lnTo>
                  <a:lnTo>
                    <a:pt x="1047" y="667"/>
                  </a:lnTo>
                  <a:lnTo>
                    <a:pt x="1047" y="623"/>
                  </a:lnTo>
                  <a:lnTo>
                    <a:pt x="727" y="553"/>
                  </a:lnTo>
                  <a:lnTo>
                    <a:pt x="727" y="488"/>
                  </a:lnTo>
                  <a:lnTo>
                    <a:pt x="1047" y="565"/>
                  </a:lnTo>
                  <a:lnTo>
                    <a:pt x="1047" y="519"/>
                  </a:lnTo>
                  <a:lnTo>
                    <a:pt x="727" y="438"/>
                  </a:lnTo>
                  <a:lnTo>
                    <a:pt x="727" y="375"/>
                  </a:lnTo>
                  <a:lnTo>
                    <a:pt x="1047" y="462"/>
                  </a:lnTo>
                  <a:lnTo>
                    <a:pt x="1047" y="418"/>
                  </a:lnTo>
                  <a:lnTo>
                    <a:pt x="727" y="324"/>
                  </a:lnTo>
                  <a:lnTo>
                    <a:pt x="727" y="260"/>
                  </a:lnTo>
                  <a:lnTo>
                    <a:pt x="1047" y="360"/>
                  </a:lnTo>
                  <a:lnTo>
                    <a:pt x="1047" y="316"/>
                  </a:lnTo>
                  <a:lnTo>
                    <a:pt x="727" y="209"/>
                  </a:lnTo>
                  <a:lnTo>
                    <a:pt x="727" y="146"/>
                  </a:lnTo>
                  <a:lnTo>
                    <a:pt x="1047" y="258"/>
                  </a:lnTo>
                  <a:lnTo>
                    <a:pt x="1047" y="212"/>
                  </a:lnTo>
                  <a:lnTo>
                    <a:pt x="727" y="96"/>
                  </a:lnTo>
                  <a:lnTo>
                    <a:pt x="727" y="0"/>
                  </a:lnTo>
                  <a:lnTo>
                    <a:pt x="1095" y="145"/>
                  </a:lnTo>
                  <a:lnTo>
                    <a:pt x="1095" y="145"/>
                  </a:lnTo>
                  <a:close/>
                  <a:moveTo>
                    <a:pt x="1341" y="933"/>
                  </a:moveTo>
                  <a:lnTo>
                    <a:pt x="1341" y="933"/>
                  </a:lnTo>
                  <a:lnTo>
                    <a:pt x="1312" y="929"/>
                  </a:lnTo>
                  <a:lnTo>
                    <a:pt x="1312" y="929"/>
                  </a:lnTo>
                  <a:lnTo>
                    <a:pt x="1312" y="984"/>
                  </a:lnTo>
                  <a:lnTo>
                    <a:pt x="1312" y="984"/>
                  </a:lnTo>
                  <a:lnTo>
                    <a:pt x="1341" y="988"/>
                  </a:lnTo>
                  <a:lnTo>
                    <a:pt x="1341" y="988"/>
                  </a:lnTo>
                  <a:lnTo>
                    <a:pt x="1341" y="933"/>
                  </a:lnTo>
                  <a:lnTo>
                    <a:pt x="1341" y="933"/>
                  </a:lnTo>
                  <a:close/>
                  <a:moveTo>
                    <a:pt x="1375" y="397"/>
                  </a:moveTo>
                  <a:lnTo>
                    <a:pt x="1375" y="1338"/>
                  </a:lnTo>
                  <a:lnTo>
                    <a:pt x="1128" y="1338"/>
                  </a:lnTo>
                  <a:lnTo>
                    <a:pt x="1128" y="849"/>
                  </a:lnTo>
                  <a:lnTo>
                    <a:pt x="1341" y="879"/>
                  </a:lnTo>
                  <a:lnTo>
                    <a:pt x="1341" y="845"/>
                  </a:lnTo>
                  <a:lnTo>
                    <a:pt x="1128" y="812"/>
                  </a:lnTo>
                  <a:lnTo>
                    <a:pt x="1128" y="763"/>
                  </a:lnTo>
                  <a:lnTo>
                    <a:pt x="1341" y="801"/>
                  </a:lnTo>
                  <a:lnTo>
                    <a:pt x="1341" y="766"/>
                  </a:lnTo>
                  <a:lnTo>
                    <a:pt x="1128" y="726"/>
                  </a:lnTo>
                  <a:lnTo>
                    <a:pt x="1128" y="678"/>
                  </a:lnTo>
                  <a:lnTo>
                    <a:pt x="1341" y="722"/>
                  </a:lnTo>
                  <a:lnTo>
                    <a:pt x="1341" y="688"/>
                  </a:lnTo>
                  <a:lnTo>
                    <a:pt x="1128" y="641"/>
                  </a:lnTo>
                  <a:lnTo>
                    <a:pt x="1128" y="594"/>
                  </a:lnTo>
                  <a:lnTo>
                    <a:pt x="1341" y="644"/>
                  </a:lnTo>
                  <a:lnTo>
                    <a:pt x="1341" y="609"/>
                  </a:lnTo>
                  <a:lnTo>
                    <a:pt x="1128" y="557"/>
                  </a:lnTo>
                  <a:lnTo>
                    <a:pt x="1128" y="508"/>
                  </a:lnTo>
                  <a:lnTo>
                    <a:pt x="1341" y="565"/>
                  </a:lnTo>
                  <a:lnTo>
                    <a:pt x="1341" y="531"/>
                  </a:lnTo>
                  <a:lnTo>
                    <a:pt x="1128" y="471"/>
                  </a:lnTo>
                  <a:lnTo>
                    <a:pt x="1128" y="423"/>
                  </a:lnTo>
                  <a:lnTo>
                    <a:pt x="1341" y="486"/>
                  </a:lnTo>
                  <a:lnTo>
                    <a:pt x="1341" y="452"/>
                  </a:lnTo>
                  <a:lnTo>
                    <a:pt x="1128" y="386"/>
                  </a:lnTo>
                  <a:lnTo>
                    <a:pt x="1128" y="314"/>
                  </a:lnTo>
                  <a:lnTo>
                    <a:pt x="1375" y="397"/>
                  </a:lnTo>
                  <a:lnTo>
                    <a:pt x="1375" y="397"/>
                  </a:lnTo>
                  <a:close/>
                  <a:moveTo>
                    <a:pt x="1553" y="1007"/>
                  </a:moveTo>
                  <a:lnTo>
                    <a:pt x="1553" y="1007"/>
                  </a:lnTo>
                  <a:lnTo>
                    <a:pt x="1528" y="1005"/>
                  </a:lnTo>
                  <a:lnTo>
                    <a:pt x="1528" y="1005"/>
                  </a:lnTo>
                  <a:lnTo>
                    <a:pt x="1528" y="1056"/>
                  </a:lnTo>
                  <a:lnTo>
                    <a:pt x="1528" y="1056"/>
                  </a:lnTo>
                  <a:lnTo>
                    <a:pt x="1553" y="1057"/>
                  </a:lnTo>
                  <a:lnTo>
                    <a:pt x="1553" y="1057"/>
                  </a:lnTo>
                  <a:lnTo>
                    <a:pt x="1553" y="1007"/>
                  </a:lnTo>
                  <a:lnTo>
                    <a:pt x="1553" y="1007"/>
                  </a:lnTo>
                  <a:close/>
                  <a:moveTo>
                    <a:pt x="1578" y="580"/>
                  </a:moveTo>
                  <a:lnTo>
                    <a:pt x="1578" y="1338"/>
                  </a:lnTo>
                  <a:lnTo>
                    <a:pt x="1403" y="1338"/>
                  </a:lnTo>
                  <a:lnTo>
                    <a:pt x="1403" y="940"/>
                  </a:lnTo>
                  <a:lnTo>
                    <a:pt x="1553" y="959"/>
                  </a:lnTo>
                  <a:lnTo>
                    <a:pt x="1553" y="932"/>
                  </a:lnTo>
                  <a:lnTo>
                    <a:pt x="1403" y="912"/>
                  </a:lnTo>
                  <a:lnTo>
                    <a:pt x="1403" y="875"/>
                  </a:lnTo>
                  <a:lnTo>
                    <a:pt x="1553" y="897"/>
                  </a:lnTo>
                  <a:lnTo>
                    <a:pt x="1553" y="871"/>
                  </a:lnTo>
                  <a:lnTo>
                    <a:pt x="1403" y="846"/>
                  </a:lnTo>
                  <a:lnTo>
                    <a:pt x="1403" y="809"/>
                  </a:lnTo>
                  <a:lnTo>
                    <a:pt x="1553" y="835"/>
                  </a:lnTo>
                  <a:lnTo>
                    <a:pt x="1553" y="809"/>
                  </a:lnTo>
                  <a:lnTo>
                    <a:pt x="1403" y="781"/>
                  </a:lnTo>
                  <a:lnTo>
                    <a:pt x="1403" y="744"/>
                  </a:lnTo>
                  <a:lnTo>
                    <a:pt x="1553" y="774"/>
                  </a:lnTo>
                  <a:lnTo>
                    <a:pt x="1553" y="747"/>
                  </a:lnTo>
                  <a:lnTo>
                    <a:pt x="1403" y="715"/>
                  </a:lnTo>
                  <a:lnTo>
                    <a:pt x="1403" y="715"/>
                  </a:lnTo>
                  <a:lnTo>
                    <a:pt x="1403" y="678"/>
                  </a:lnTo>
                  <a:lnTo>
                    <a:pt x="1403" y="678"/>
                  </a:lnTo>
                  <a:lnTo>
                    <a:pt x="1553" y="712"/>
                  </a:lnTo>
                  <a:lnTo>
                    <a:pt x="1553" y="712"/>
                  </a:lnTo>
                  <a:lnTo>
                    <a:pt x="1553" y="686"/>
                  </a:lnTo>
                  <a:lnTo>
                    <a:pt x="1403" y="650"/>
                  </a:lnTo>
                  <a:lnTo>
                    <a:pt x="1403" y="613"/>
                  </a:lnTo>
                  <a:lnTo>
                    <a:pt x="1553" y="652"/>
                  </a:lnTo>
                  <a:lnTo>
                    <a:pt x="1553" y="624"/>
                  </a:lnTo>
                  <a:lnTo>
                    <a:pt x="1403" y="584"/>
                  </a:lnTo>
                  <a:lnTo>
                    <a:pt x="1403" y="529"/>
                  </a:lnTo>
                  <a:lnTo>
                    <a:pt x="1578" y="580"/>
                  </a:lnTo>
                  <a:lnTo>
                    <a:pt x="1578" y="580"/>
                  </a:lnTo>
                  <a:close/>
                  <a:moveTo>
                    <a:pt x="677" y="0"/>
                  </a:moveTo>
                  <a:lnTo>
                    <a:pt x="0" y="203"/>
                  </a:lnTo>
                  <a:lnTo>
                    <a:pt x="0" y="1338"/>
                  </a:lnTo>
                  <a:lnTo>
                    <a:pt x="677" y="1338"/>
                  </a:lnTo>
                  <a:lnTo>
                    <a:pt x="677" y="0"/>
                  </a:lnTo>
                  <a:close/>
                </a:path>
              </a:pathLst>
            </a:custGeom>
            <a:solidFill>
              <a:schemeClr val="tx1">
                <a:lumMod val="50000"/>
                <a:lumOff val="50000"/>
              </a:schemeClr>
            </a:solidFill>
            <a:ln>
              <a:noFill/>
            </a:ln>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grpSp>
          <p:nvGrpSpPr>
            <p:cNvPr id="123" name="Group 122"/>
            <p:cNvGrpSpPr/>
            <p:nvPr/>
          </p:nvGrpSpPr>
          <p:grpSpPr>
            <a:xfrm>
              <a:off x="2604892" y="3149582"/>
              <a:ext cx="523716" cy="523715"/>
              <a:chOff x="1281570" y="3098381"/>
              <a:chExt cx="727944" cy="727944"/>
            </a:xfrm>
          </p:grpSpPr>
          <p:sp>
            <p:nvSpPr>
              <p:cNvPr id="124" name="Oval 123"/>
              <p:cNvSpPr/>
              <p:nvPr/>
            </p:nvSpPr>
            <p:spPr>
              <a:xfrm>
                <a:off x="1281570" y="3098381"/>
                <a:ext cx="727944" cy="727944"/>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endParaRPr lang="fr-FR" sz="1500">
                  <a:solidFill>
                    <a:srgbClr val="FFFFFF"/>
                  </a:solidFill>
                  <a:latin typeface="Arial" pitchFamily="34" charset="0"/>
                  <a:cs typeface="Arial" pitchFamily="34" charset="0"/>
                </a:endParaRPr>
              </a:p>
            </p:txBody>
          </p:sp>
          <p:pic>
            <p:nvPicPr>
              <p:cNvPr id="125" name="Picture 12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29468" y="3196622"/>
                <a:ext cx="535289" cy="546345"/>
              </a:xfrm>
              <a:prstGeom prst="rect">
                <a:avLst/>
              </a:prstGeom>
            </p:spPr>
          </p:pic>
        </p:grpSp>
      </p:grpSp>
      <p:grpSp>
        <p:nvGrpSpPr>
          <p:cNvPr id="136" name="Group 135"/>
          <p:cNvGrpSpPr/>
          <p:nvPr/>
        </p:nvGrpSpPr>
        <p:grpSpPr>
          <a:xfrm>
            <a:off x="2412974" y="838314"/>
            <a:ext cx="2695012" cy="298942"/>
            <a:chOff x="5687180" y="2068128"/>
            <a:chExt cx="3593350" cy="358730"/>
          </a:xfrm>
        </p:grpSpPr>
        <p:sp>
          <p:nvSpPr>
            <p:cNvPr id="129" name="Rectangle 128"/>
            <p:cNvSpPr/>
            <p:nvPr/>
          </p:nvSpPr>
          <p:spPr>
            <a:xfrm>
              <a:off x="6139366" y="2097996"/>
              <a:ext cx="3141164" cy="2585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r>
                <a:rPr lang="fr-FR" sz="1400" dirty="0" smtClean="0">
                  <a:solidFill>
                    <a:schemeClr val="tx2"/>
                  </a:solidFill>
                  <a:latin typeface="Arial" panose="020B0604020202020204" pitchFamily="34" charset="0"/>
                  <a:cs typeface="Arial" panose="020B0604020202020204" pitchFamily="34" charset="0"/>
                </a:rPr>
                <a:t>Livraison du malware</a:t>
              </a:r>
              <a:endParaRPr lang="fr-FR" sz="1400" dirty="0">
                <a:solidFill>
                  <a:schemeClr val="tx2"/>
                </a:solidFill>
                <a:latin typeface="Arial" panose="020B0604020202020204" pitchFamily="34" charset="0"/>
                <a:cs typeface="Arial" panose="020B0604020202020204" pitchFamily="34" charset="0"/>
              </a:endParaRPr>
            </a:p>
          </p:txBody>
        </p:sp>
        <p:sp>
          <p:nvSpPr>
            <p:cNvPr id="130" name="Oval 129"/>
            <p:cNvSpPr>
              <a:spLocks noChangeAspect="1"/>
            </p:cNvSpPr>
            <p:nvPr/>
          </p:nvSpPr>
          <p:spPr>
            <a:xfrm>
              <a:off x="5687180" y="2068128"/>
              <a:ext cx="358730" cy="358730"/>
            </a:xfrm>
            <a:prstGeom prst="ellipse">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r>
                <a:rPr lang="fr-FR" sz="1200" b="1" smtClean="0">
                  <a:solidFill>
                    <a:srgbClr val="FFFFFF"/>
                  </a:solidFill>
                  <a:latin typeface="Arial" pitchFamily="34" charset="0"/>
                  <a:cs typeface="Arial" pitchFamily="34" charset="0"/>
                </a:rPr>
                <a:t>2</a:t>
              </a:r>
              <a:endParaRPr lang="fr-FR" sz="1200" b="1">
                <a:solidFill>
                  <a:srgbClr val="FFFFFF"/>
                </a:solidFill>
                <a:latin typeface="Arial" pitchFamily="34" charset="0"/>
                <a:cs typeface="Arial" pitchFamily="34" charset="0"/>
              </a:endParaRPr>
            </a:p>
          </p:txBody>
        </p:sp>
      </p:grpSp>
      <p:grpSp>
        <p:nvGrpSpPr>
          <p:cNvPr id="137" name="Group 136"/>
          <p:cNvGrpSpPr/>
          <p:nvPr/>
        </p:nvGrpSpPr>
        <p:grpSpPr>
          <a:xfrm>
            <a:off x="4708252" y="838314"/>
            <a:ext cx="2695012" cy="298942"/>
            <a:chOff x="5408416" y="4847020"/>
            <a:chExt cx="3593350" cy="358730"/>
          </a:xfrm>
        </p:grpSpPr>
        <p:sp>
          <p:nvSpPr>
            <p:cNvPr id="131" name="Rectangle 130"/>
            <p:cNvSpPr/>
            <p:nvPr/>
          </p:nvSpPr>
          <p:spPr>
            <a:xfrm>
              <a:off x="5860602" y="4875220"/>
              <a:ext cx="3141164" cy="2585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r>
                <a:rPr lang="fr-FR" sz="1400" dirty="0">
                  <a:solidFill>
                    <a:schemeClr val="tx2"/>
                  </a:solidFill>
                  <a:latin typeface="Arial" panose="020B0604020202020204" pitchFamily="34" charset="0"/>
                  <a:cs typeface="Arial" panose="020B0604020202020204" pitchFamily="34" charset="0"/>
                </a:rPr>
                <a:t>Mouvement </a:t>
              </a:r>
              <a:r>
                <a:rPr lang="fr-FR" sz="1400" dirty="0" smtClean="0">
                  <a:solidFill>
                    <a:schemeClr val="tx2"/>
                  </a:solidFill>
                  <a:latin typeface="Arial" panose="020B0604020202020204" pitchFamily="34" charset="0"/>
                  <a:cs typeface="Arial" panose="020B0604020202020204" pitchFamily="34" charset="0"/>
                </a:rPr>
                <a:t>latéral</a:t>
              </a:r>
              <a:endParaRPr lang="fr-FR" sz="1400" dirty="0">
                <a:solidFill>
                  <a:schemeClr val="tx2"/>
                </a:solidFill>
                <a:latin typeface="Arial" panose="020B0604020202020204" pitchFamily="34" charset="0"/>
                <a:cs typeface="Arial" panose="020B0604020202020204" pitchFamily="34" charset="0"/>
              </a:endParaRPr>
            </a:p>
          </p:txBody>
        </p:sp>
        <p:sp>
          <p:nvSpPr>
            <p:cNvPr id="132" name="Oval 131"/>
            <p:cNvSpPr>
              <a:spLocks noChangeAspect="1"/>
            </p:cNvSpPr>
            <p:nvPr/>
          </p:nvSpPr>
          <p:spPr>
            <a:xfrm>
              <a:off x="5408416" y="4847020"/>
              <a:ext cx="358730" cy="358730"/>
            </a:xfrm>
            <a:prstGeom prst="ellipse">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r>
                <a:rPr lang="fr-FR" sz="1200" b="1" smtClean="0">
                  <a:solidFill>
                    <a:srgbClr val="FFFFFF"/>
                  </a:solidFill>
                  <a:latin typeface="Arial" pitchFamily="34" charset="0"/>
                  <a:cs typeface="Arial" pitchFamily="34" charset="0"/>
                </a:rPr>
                <a:t>3</a:t>
              </a:r>
              <a:endParaRPr lang="fr-FR" sz="1200" b="1">
                <a:solidFill>
                  <a:srgbClr val="FFFFFF"/>
                </a:solidFill>
                <a:latin typeface="Arial" pitchFamily="34" charset="0"/>
                <a:cs typeface="Arial" pitchFamily="34" charset="0"/>
              </a:endParaRPr>
            </a:p>
          </p:txBody>
        </p:sp>
      </p:grpSp>
      <p:grpSp>
        <p:nvGrpSpPr>
          <p:cNvPr id="138" name="Group 137"/>
          <p:cNvGrpSpPr/>
          <p:nvPr/>
        </p:nvGrpSpPr>
        <p:grpSpPr>
          <a:xfrm>
            <a:off x="7010330" y="838314"/>
            <a:ext cx="2695012" cy="298942"/>
            <a:chOff x="1178926" y="5221757"/>
            <a:chExt cx="3593351" cy="358730"/>
          </a:xfrm>
        </p:grpSpPr>
        <p:sp>
          <p:nvSpPr>
            <p:cNvPr id="133" name="Rectangle 132"/>
            <p:cNvSpPr/>
            <p:nvPr/>
          </p:nvSpPr>
          <p:spPr>
            <a:xfrm>
              <a:off x="1631113" y="5250191"/>
              <a:ext cx="3141164" cy="2585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r>
                <a:rPr lang="fr-FR" sz="1400" dirty="0" smtClean="0">
                  <a:solidFill>
                    <a:schemeClr val="tx2"/>
                  </a:solidFill>
                  <a:latin typeface="Arial" panose="020B0604020202020204" pitchFamily="34" charset="0"/>
                  <a:cs typeface="Arial" panose="020B0604020202020204" pitchFamily="34" charset="0"/>
                </a:rPr>
                <a:t>Exfiltration des données</a:t>
              </a:r>
              <a:endParaRPr lang="fr-FR" sz="1400" dirty="0">
                <a:solidFill>
                  <a:schemeClr val="tx2"/>
                </a:solidFill>
                <a:latin typeface="Arial" panose="020B0604020202020204" pitchFamily="34" charset="0"/>
                <a:cs typeface="Arial" panose="020B0604020202020204" pitchFamily="34" charset="0"/>
              </a:endParaRPr>
            </a:p>
          </p:txBody>
        </p:sp>
        <p:sp>
          <p:nvSpPr>
            <p:cNvPr id="134" name="Oval 133"/>
            <p:cNvSpPr>
              <a:spLocks noChangeAspect="1"/>
            </p:cNvSpPr>
            <p:nvPr/>
          </p:nvSpPr>
          <p:spPr>
            <a:xfrm>
              <a:off x="1178926" y="5221757"/>
              <a:ext cx="358730" cy="358730"/>
            </a:xfrm>
            <a:prstGeom prst="ellipse">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r>
                <a:rPr lang="fr-FR" sz="1200" b="1" smtClean="0">
                  <a:solidFill>
                    <a:srgbClr val="FFFFFF"/>
                  </a:solidFill>
                  <a:latin typeface="Arial" pitchFamily="34" charset="0"/>
                  <a:cs typeface="Arial" pitchFamily="34" charset="0"/>
                </a:rPr>
                <a:t>4</a:t>
              </a:r>
              <a:endParaRPr lang="fr-FR" sz="1200" b="1">
                <a:solidFill>
                  <a:srgbClr val="FFFFFF"/>
                </a:solidFill>
                <a:latin typeface="Arial" pitchFamily="34" charset="0"/>
                <a:cs typeface="Arial" pitchFamily="34" charset="0"/>
              </a:endParaRPr>
            </a:p>
          </p:txBody>
        </p:sp>
      </p:grpSp>
      <p:sp>
        <p:nvSpPr>
          <p:cNvPr id="144" name="Rectangle 143"/>
          <p:cNvSpPr/>
          <p:nvPr/>
        </p:nvSpPr>
        <p:spPr bwMode="ltGray">
          <a:xfrm>
            <a:off x="247169" y="3514203"/>
            <a:ext cx="1900813" cy="744054"/>
          </a:xfrm>
          <a:prstGeom prst="rect">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t" anchorCtr="0" forceAA="0" compatLnSpc="1">
            <a:prstTxWarp prst="textNoShape">
              <a:avLst/>
            </a:prstTxWarp>
            <a:noAutofit/>
          </a:bodyPr>
          <a:lstStyle/>
          <a:p>
            <a:pPr algn="ctr"/>
            <a:r>
              <a:rPr lang="fr-FR" sz="900" b="1" dirty="0" smtClean="0">
                <a:solidFill>
                  <a:srgbClr val="FFFFFF"/>
                </a:solidFill>
                <a:latin typeface="Arial" pitchFamily="34" charset="0"/>
                <a:cs typeface="Arial" pitchFamily="34" charset="0"/>
              </a:rPr>
              <a:t>Filtrage URL</a:t>
            </a:r>
          </a:p>
          <a:p>
            <a:endParaRPr lang="fr-FR" sz="300" dirty="0" smtClean="0">
              <a:solidFill>
                <a:srgbClr val="FFFFFF"/>
              </a:solidFill>
              <a:latin typeface="Arial" pitchFamily="34" charset="0"/>
              <a:cs typeface="Arial" pitchFamily="34" charset="0"/>
            </a:endParaRPr>
          </a:p>
          <a:p>
            <a:pPr marL="91440" indent="-91440">
              <a:buFont typeface="Wingdings" charset="2"/>
              <a:buChar char="§"/>
            </a:pPr>
            <a:r>
              <a:rPr lang="fr-FR" sz="900" dirty="0" smtClean="0">
                <a:solidFill>
                  <a:srgbClr val="FFFFFF"/>
                </a:solidFill>
                <a:latin typeface="Arial" pitchFamily="34" charset="0"/>
                <a:cs typeface="Arial" pitchFamily="34" charset="0"/>
              </a:rPr>
              <a:t>Empêche l’ingénierie sociale</a:t>
            </a:r>
          </a:p>
          <a:p>
            <a:pPr marL="91440" indent="-91440">
              <a:buFont typeface="Wingdings" charset="2"/>
              <a:buChar char="§"/>
            </a:pPr>
            <a:r>
              <a:rPr lang="fr-FR" sz="900" dirty="0" smtClean="0">
                <a:solidFill>
                  <a:srgbClr val="FFFFFF"/>
                </a:solidFill>
                <a:latin typeface="Arial" pitchFamily="34" charset="0"/>
                <a:cs typeface="Arial" pitchFamily="34" charset="0"/>
              </a:rPr>
              <a:t>Blocage des </a:t>
            </a:r>
            <a:r>
              <a:rPr lang="fr-FR" sz="900" dirty="0" err="1" smtClean="0">
                <a:solidFill>
                  <a:srgbClr val="FFFFFF"/>
                </a:solidFill>
                <a:latin typeface="Arial" pitchFamily="34" charset="0"/>
                <a:cs typeface="Arial" pitchFamily="34" charset="0"/>
              </a:rPr>
              <a:t>URLs</a:t>
            </a:r>
            <a:r>
              <a:rPr lang="fr-FR" sz="900" dirty="0" smtClean="0">
                <a:solidFill>
                  <a:srgbClr val="FFFFFF"/>
                </a:solidFill>
                <a:latin typeface="Arial" pitchFamily="34" charset="0"/>
                <a:cs typeface="Arial" pitchFamily="34" charset="0"/>
              </a:rPr>
              <a:t> et des adresses IP malicieuses connues</a:t>
            </a:r>
            <a:endParaRPr lang="fr-FR" sz="900" dirty="0">
              <a:solidFill>
                <a:srgbClr val="FFFFFF"/>
              </a:solidFill>
              <a:latin typeface="Arial" pitchFamily="34" charset="0"/>
              <a:cs typeface="Arial" pitchFamily="34" charset="0"/>
            </a:endParaRPr>
          </a:p>
        </p:txBody>
      </p:sp>
      <p:sp>
        <p:nvSpPr>
          <p:cNvPr id="142" name="Rectangle 141"/>
          <p:cNvSpPr/>
          <p:nvPr/>
        </p:nvSpPr>
        <p:spPr bwMode="ltGray">
          <a:xfrm>
            <a:off x="247169" y="1181023"/>
            <a:ext cx="1898684" cy="1570656"/>
          </a:xfrm>
          <a:prstGeom prst="rect">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t" anchorCtr="0" forceAA="0" compatLnSpc="1">
            <a:prstTxWarp prst="textNoShape">
              <a:avLst/>
            </a:prstTxWarp>
            <a:noAutofit/>
          </a:bodyPr>
          <a:lstStyle/>
          <a:p>
            <a:pPr algn="ctr"/>
            <a:r>
              <a:rPr lang="fr-FR" sz="900" b="1" dirty="0" smtClean="0">
                <a:solidFill>
                  <a:srgbClr val="FFFFFF"/>
                </a:solidFill>
                <a:latin typeface="Arial" pitchFamily="34" charset="0"/>
                <a:cs typeface="Arial" pitchFamily="34" charset="0"/>
              </a:rPr>
              <a:t>Firewall </a:t>
            </a:r>
            <a:r>
              <a:rPr lang="fr-FR" sz="900" b="1" dirty="0" err="1" smtClean="0">
                <a:solidFill>
                  <a:srgbClr val="FFFFFF"/>
                </a:solidFill>
                <a:latin typeface="Arial" pitchFamily="34" charset="0"/>
                <a:cs typeface="Arial" pitchFamily="34" charset="0"/>
              </a:rPr>
              <a:t>Next-Gen</a:t>
            </a:r>
            <a:r>
              <a:rPr lang="fr-FR" sz="900" b="1" dirty="0" smtClean="0">
                <a:solidFill>
                  <a:srgbClr val="FFFFFF"/>
                </a:solidFill>
                <a:latin typeface="Arial" pitchFamily="34" charset="0"/>
                <a:cs typeface="Arial" pitchFamily="34" charset="0"/>
              </a:rPr>
              <a:t> / </a:t>
            </a:r>
            <a:r>
              <a:rPr lang="fr-FR" sz="900" b="1" dirty="0" err="1" smtClean="0">
                <a:solidFill>
                  <a:srgbClr val="FFFFFF"/>
                </a:solidFill>
                <a:latin typeface="Arial" pitchFamily="34" charset="0"/>
                <a:cs typeface="Arial" pitchFamily="34" charset="0"/>
              </a:rPr>
              <a:t>GlobalProtect</a:t>
            </a:r>
            <a:endParaRPr lang="fr-FR" sz="900" b="1" dirty="0" smtClean="0">
              <a:solidFill>
                <a:srgbClr val="FFFFFF"/>
              </a:solidFill>
              <a:latin typeface="Arial" pitchFamily="34" charset="0"/>
              <a:cs typeface="Arial" pitchFamily="34" charset="0"/>
            </a:endParaRPr>
          </a:p>
          <a:p>
            <a:pPr>
              <a:spcAft>
                <a:spcPts val="333"/>
              </a:spcAft>
            </a:pPr>
            <a:endParaRPr lang="fr-FR" sz="300" b="1" dirty="0" smtClean="0">
              <a:solidFill>
                <a:srgbClr val="FFFFFF"/>
              </a:solidFill>
              <a:latin typeface="Arial" pitchFamily="34" charset="0"/>
              <a:cs typeface="Arial" pitchFamily="34" charset="0"/>
            </a:endParaRPr>
          </a:p>
          <a:p>
            <a:pPr marL="93924" indent="-93924">
              <a:spcAft>
                <a:spcPts val="333"/>
              </a:spcAft>
              <a:buFont typeface="Wingdings" panose="05000000000000000000" pitchFamily="2" charset="2"/>
              <a:buChar char="§"/>
            </a:pPr>
            <a:r>
              <a:rPr lang="fr-FR" sz="900" dirty="0" smtClean="0">
                <a:solidFill>
                  <a:srgbClr val="FFFFFF"/>
                </a:solidFill>
              </a:rPr>
              <a:t>Visibilité sur tout le trafic, y compris SSL</a:t>
            </a:r>
          </a:p>
          <a:p>
            <a:pPr marL="93924" indent="-93924">
              <a:spcAft>
                <a:spcPts val="333"/>
              </a:spcAft>
              <a:buFont typeface="Wingdings" panose="05000000000000000000" pitchFamily="2" charset="2"/>
              <a:buChar char="§"/>
            </a:pPr>
            <a:r>
              <a:rPr lang="fr-FR" sz="900" dirty="0" smtClean="0">
                <a:solidFill>
                  <a:srgbClr val="FFFFFF"/>
                </a:solidFill>
              </a:rPr>
              <a:t>Prise en compte des applications métiers</a:t>
            </a:r>
          </a:p>
          <a:p>
            <a:pPr marL="93924" indent="-93924">
              <a:spcAft>
                <a:spcPts val="333"/>
              </a:spcAft>
              <a:buFont typeface="Wingdings" panose="05000000000000000000" pitchFamily="2" charset="2"/>
              <a:buChar char="§"/>
            </a:pPr>
            <a:r>
              <a:rPr lang="fr-FR" sz="900" dirty="0" smtClean="0">
                <a:solidFill>
                  <a:srgbClr val="FFFFFF"/>
                </a:solidFill>
              </a:rPr>
              <a:t>Blocage </a:t>
            </a:r>
            <a:r>
              <a:rPr lang="fr-FR" sz="900" dirty="0">
                <a:solidFill>
                  <a:srgbClr val="FFFFFF"/>
                </a:solidFill>
              </a:rPr>
              <a:t>des </a:t>
            </a:r>
            <a:r>
              <a:rPr lang="fr-FR" sz="900" dirty="0" smtClean="0">
                <a:solidFill>
                  <a:srgbClr val="FFFFFF"/>
                </a:solidFill>
              </a:rPr>
              <a:t>applications à haut-risque</a:t>
            </a:r>
          </a:p>
          <a:p>
            <a:pPr marL="93924" indent="-93924">
              <a:spcAft>
                <a:spcPts val="333"/>
              </a:spcAft>
              <a:buFont typeface="Wingdings" panose="05000000000000000000" pitchFamily="2" charset="2"/>
              <a:buChar char="§"/>
            </a:pPr>
            <a:r>
              <a:rPr lang="fr-FR" sz="900" dirty="0" smtClean="0">
                <a:solidFill>
                  <a:srgbClr val="FFFFFF"/>
                </a:solidFill>
              </a:rPr>
              <a:t>Blocage des extensions couramment exploitées</a:t>
            </a:r>
          </a:p>
          <a:p>
            <a:pPr algn="ctr"/>
            <a:endParaRPr lang="fr-FR" sz="800" b="1" dirty="0">
              <a:solidFill>
                <a:srgbClr val="FFFFFF"/>
              </a:solidFill>
              <a:latin typeface="Arial" pitchFamily="34" charset="0"/>
              <a:cs typeface="Arial" pitchFamily="34" charset="0"/>
            </a:endParaRPr>
          </a:p>
        </p:txBody>
      </p:sp>
      <p:sp>
        <p:nvSpPr>
          <p:cNvPr id="143" name="Rectangle 142"/>
          <p:cNvSpPr/>
          <p:nvPr/>
        </p:nvSpPr>
        <p:spPr bwMode="ltGray">
          <a:xfrm>
            <a:off x="245040" y="2785647"/>
            <a:ext cx="1900813" cy="684158"/>
          </a:xfrm>
          <a:prstGeom prst="rect">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t" anchorCtr="0" forceAA="0" compatLnSpc="1">
            <a:prstTxWarp prst="textNoShape">
              <a:avLst/>
            </a:prstTxWarp>
            <a:noAutofit/>
          </a:bodyPr>
          <a:lstStyle/>
          <a:p>
            <a:pPr algn="ctr"/>
            <a:r>
              <a:rPr lang="fr-FR" sz="900" b="1" dirty="0" err="1" smtClean="0">
                <a:solidFill>
                  <a:srgbClr val="FFFFFF"/>
                </a:solidFill>
                <a:latin typeface="Arial" pitchFamily="34" charset="0"/>
                <a:cs typeface="Arial" pitchFamily="34" charset="0"/>
              </a:rPr>
              <a:t>Threat</a:t>
            </a:r>
            <a:r>
              <a:rPr lang="fr-FR" sz="900" b="1" dirty="0" smtClean="0">
                <a:solidFill>
                  <a:srgbClr val="FFFFFF"/>
                </a:solidFill>
                <a:latin typeface="Arial" pitchFamily="34" charset="0"/>
                <a:cs typeface="Arial" pitchFamily="34" charset="0"/>
              </a:rPr>
              <a:t> </a:t>
            </a:r>
            <a:r>
              <a:rPr lang="fr-FR" sz="900" b="1" dirty="0" err="1" smtClean="0">
                <a:solidFill>
                  <a:srgbClr val="FFFFFF"/>
                </a:solidFill>
                <a:latin typeface="Arial" pitchFamily="34" charset="0"/>
                <a:cs typeface="Arial" pitchFamily="34" charset="0"/>
              </a:rPr>
              <a:t>Prevention</a:t>
            </a:r>
            <a:endParaRPr lang="fr-FR" sz="900" b="1" dirty="0" smtClean="0">
              <a:solidFill>
                <a:srgbClr val="FFFFFF"/>
              </a:solidFill>
              <a:latin typeface="Arial" pitchFamily="34" charset="0"/>
              <a:cs typeface="Arial" pitchFamily="34" charset="0"/>
            </a:endParaRPr>
          </a:p>
          <a:p>
            <a:endParaRPr lang="fr-FR" sz="300" b="1" dirty="0" smtClean="0">
              <a:solidFill>
                <a:srgbClr val="FFFFFF"/>
              </a:solidFill>
              <a:latin typeface="Arial" pitchFamily="34" charset="0"/>
              <a:cs typeface="Arial" pitchFamily="34" charset="0"/>
            </a:endParaRPr>
          </a:p>
          <a:p>
            <a:pPr marL="91440" indent="-91440">
              <a:spcAft>
                <a:spcPts val="250"/>
              </a:spcAft>
              <a:buFont typeface="Wingdings" charset="2"/>
              <a:buChar char="§"/>
            </a:pPr>
            <a:r>
              <a:rPr lang="fr-FR" sz="900" dirty="0" smtClean="0">
                <a:solidFill>
                  <a:srgbClr val="FFFFFF"/>
                </a:solidFill>
              </a:rPr>
              <a:t>Blocage des attaques réseau, des malwares et des flux de commande-et-contrô</a:t>
            </a:r>
            <a:r>
              <a:rPr lang="fr-FR" sz="900" dirty="0">
                <a:solidFill>
                  <a:srgbClr val="FFFFFF"/>
                </a:solidFill>
              </a:rPr>
              <a:t>le connus</a:t>
            </a:r>
            <a:endParaRPr lang="fr-FR" sz="900" dirty="0" smtClean="0">
              <a:solidFill>
                <a:srgbClr val="FFFFFF"/>
              </a:solidFill>
            </a:endParaRPr>
          </a:p>
          <a:p>
            <a:pPr algn="ctr"/>
            <a:endParaRPr lang="fr-FR" sz="900" b="1" dirty="0">
              <a:solidFill>
                <a:srgbClr val="FFFFFF"/>
              </a:solidFill>
              <a:latin typeface="Arial" pitchFamily="34" charset="0"/>
              <a:cs typeface="Arial" pitchFamily="34" charset="0"/>
            </a:endParaRPr>
          </a:p>
        </p:txBody>
      </p:sp>
      <p:pic>
        <p:nvPicPr>
          <p:cNvPr id="35" name="Picture 34"/>
          <p:cNvPicPr>
            <a:picLocks noChangeAspect="1"/>
          </p:cNvPicPr>
          <p:nvPr/>
        </p:nvPicPr>
        <p:blipFill>
          <a:blip r:embed="rId10" cstate="screen">
            <a:extLst>
              <a:ext uri="{28A0092B-C50C-407E-A947-70E740481C1C}">
                <a14:useLocalDpi xmlns:a14="http://schemas.microsoft.com/office/drawing/2010/main" val="0"/>
              </a:ext>
            </a:extLst>
          </a:blip>
          <a:stretch>
            <a:fillRect/>
          </a:stretch>
        </p:blipFill>
        <p:spPr>
          <a:xfrm>
            <a:off x="2715638" y="3234038"/>
            <a:ext cx="538439" cy="771367"/>
          </a:xfrm>
          <a:prstGeom prst="rect">
            <a:avLst/>
          </a:prstGeom>
        </p:spPr>
      </p:pic>
      <p:sp>
        <p:nvSpPr>
          <p:cNvPr id="147" name="Rectangle 146"/>
          <p:cNvSpPr/>
          <p:nvPr/>
        </p:nvSpPr>
        <p:spPr bwMode="ltGray">
          <a:xfrm>
            <a:off x="247169" y="4280907"/>
            <a:ext cx="1900813" cy="1335360"/>
          </a:xfrm>
          <a:prstGeom prst="rect">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t" anchorCtr="0" forceAA="0" compatLnSpc="1">
            <a:prstTxWarp prst="textNoShape">
              <a:avLst/>
            </a:prstTxWarp>
            <a:noAutofit/>
          </a:bodyPr>
          <a:lstStyle/>
          <a:p>
            <a:pPr algn="ctr"/>
            <a:r>
              <a:rPr lang="fr-FR" sz="900" b="1" dirty="0" err="1" smtClean="0">
                <a:solidFill>
                  <a:srgbClr val="FFFFFF"/>
                </a:solidFill>
              </a:rPr>
              <a:t>WildFire</a:t>
            </a:r>
            <a:endParaRPr lang="fr-FR" sz="900" b="1" dirty="0" smtClean="0">
              <a:solidFill>
                <a:srgbClr val="FFFFFF"/>
              </a:solidFill>
            </a:endParaRPr>
          </a:p>
          <a:p>
            <a:endParaRPr lang="fr-FR" sz="200" b="1" dirty="0" smtClean="0">
              <a:solidFill>
                <a:srgbClr val="FFFFFF"/>
              </a:solidFill>
            </a:endParaRPr>
          </a:p>
          <a:p>
            <a:pPr marL="93924" indent="-93924">
              <a:spcAft>
                <a:spcPts val="333"/>
              </a:spcAft>
              <a:buFont typeface="Wingdings" panose="05000000000000000000" pitchFamily="2" charset="2"/>
              <a:buChar char="§"/>
            </a:pPr>
            <a:r>
              <a:rPr lang="fr-FR" sz="900" dirty="0" smtClean="0">
                <a:solidFill>
                  <a:srgbClr val="FFFFFF"/>
                </a:solidFill>
              </a:rPr>
              <a:t>Envoie fichiers et liens des emails provenant d’Internet  vers le Cloud publique ou privé pour analyse</a:t>
            </a:r>
          </a:p>
          <a:p>
            <a:pPr marL="93924" indent="-93924">
              <a:spcAft>
                <a:spcPts val="333"/>
              </a:spcAft>
              <a:buFont typeface="Wingdings" panose="05000000000000000000" pitchFamily="2" charset="2"/>
              <a:buChar char="§"/>
            </a:pPr>
            <a:r>
              <a:rPr lang="fr-FR" sz="900" dirty="0" smtClean="0">
                <a:solidFill>
                  <a:srgbClr val="FFFFFF"/>
                </a:solidFill>
              </a:rPr>
              <a:t>Détecte les menaces inconnues</a:t>
            </a:r>
            <a:endParaRPr lang="fr-FR" sz="900" b="1" dirty="0" smtClean="0">
              <a:solidFill>
                <a:srgbClr val="FFFFFF"/>
              </a:solidFill>
              <a:latin typeface="Arial" pitchFamily="34" charset="0"/>
              <a:cs typeface="Arial" pitchFamily="34" charset="0"/>
            </a:endParaRPr>
          </a:p>
          <a:p>
            <a:pPr marL="93924" indent="-93924">
              <a:spcAft>
                <a:spcPts val="333"/>
              </a:spcAft>
              <a:buFont typeface="Wingdings" panose="05000000000000000000" pitchFamily="2" charset="2"/>
              <a:buChar char="§"/>
            </a:pPr>
            <a:r>
              <a:rPr lang="fr-FR" sz="900" dirty="0" smtClean="0">
                <a:solidFill>
                  <a:srgbClr val="FFFFFF"/>
                </a:solidFill>
                <a:latin typeface="Arial" pitchFamily="34" charset="0"/>
                <a:cs typeface="Arial" pitchFamily="34" charset="0"/>
              </a:rPr>
              <a:t>Créé automatiquement des protections globales</a:t>
            </a:r>
          </a:p>
        </p:txBody>
      </p:sp>
      <p:sp>
        <p:nvSpPr>
          <p:cNvPr id="3" name="&quot;No&quot; Symbol 2"/>
          <p:cNvSpPr/>
          <p:nvPr/>
        </p:nvSpPr>
        <p:spPr>
          <a:xfrm>
            <a:off x="74280" y="782374"/>
            <a:ext cx="378869" cy="420966"/>
          </a:xfrm>
          <a:prstGeom prst="noSmoking">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53" name="&quot;No&quot; Symbol 152"/>
          <p:cNvSpPr/>
          <p:nvPr/>
        </p:nvSpPr>
        <p:spPr>
          <a:xfrm>
            <a:off x="2366043" y="782374"/>
            <a:ext cx="378869" cy="420966"/>
          </a:xfrm>
          <a:prstGeom prst="noSmoking">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54" name="&quot;No&quot; Symbol 153"/>
          <p:cNvSpPr/>
          <p:nvPr/>
        </p:nvSpPr>
        <p:spPr>
          <a:xfrm>
            <a:off x="4665609" y="767614"/>
            <a:ext cx="378869" cy="420966"/>
          </a:xfrm>
          <a:prstGeom prst="noSmoking">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55" name="&quot;No&quot; Symbol 154"/>
          <p:cNvSpPr/>
          <p:nvPr/>
        </p:nvSpPr>
        <p:spPr>
          <a:xfrm>
            <a:off x="6951480" y="760057"/>
            <a:ext cx="378869" cy="420966"/>
          </a:xfrm>
          <a:prstGeom prst="noSmoking">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56" name="Rectangle 155"/>
          <p:cNvSpPr/>
          <p:nvPr/>
        </p:nvSpPr>
        <p:spPr bwMode="ltGray">
          <a:xfrm>
            <a:off x="4838310" y="1241496"/>
            <a:ext cx="1900813" cy="977671"/>
          </a:xfrm>
          <a:prstGeom prst="rect">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t" anchorCtr="0" forceAA="0" compatLnSpc="1">
            <a:prstTxWarp prst="textNoShape">
              <a:avLst/>
            </a:prstTxWarp>
            <a:noAutofit/>
          </a:bodyPr>
          <a:lstStyle/>
          <a:p>
            <a:pPr algn="ctr"/>
            <a:r>
              <a:rPr lang="fr-FR" sz="900" b="1" dirty="0" smtClean="0">
                <a:solidFill>
                  <a:srgbClr val="FFFFFF"/>
                </a:solidFill>
              </a:rPr>
              <a:t>Firewall </a:t>
            </a:r>
            <a:r>
              <a:rPr lang="fr-FR" sz="900" b="1" dirty="0" err="1" smtClean="0">
                <a:solidFill>
                  <a:srgbClr val="FFFFFF"/>
                </a:solidFill>
              </a:rPr>
              <a:t>Next-Gen</a:t>
            </a:r>
            <a:r>
              <a:rPr lang="fr-FR" sz="900" b="1" dirty="0" smtClean="0">
                <a:solidFill>
                  <a:srgbClr val="FFFFFF"/>
                </a:solidFill>
              </a:rPr>
              <a:t> / </a:t>
            </a:r>
            <a:r>
              <a:rPr lang="fr-FR" sz="900" b="1" dirty="0" err="1" smtClean="0">
                <a:solidFill>
                  <a:srgbClr val="FFFFFF"/>
                </a:solidFill>
              </a:rPr>
              <a:t>GlobalProtect</a:t>
            </a:r>
            <a:endParaRPr lang="fr-FR" sz="900" b="1" dirty="0" smtClean="0">
              <a:solidFill>
                <a:srgbClr val="FFFFFF"/>
              </a:solidFill>
            </a:endParaRPr>
          </a:p>
          <a:p>
            <a:endParaRPr lang="fr-FR" sz="300" b="1" dirty="0" smtClean="0">
              <a:solidFill>
                <a:srgbClr val="FFFFFF"/>
              </a:solidFill>
            </a:endParaRPr>
          </a:p>
          <a:p>
            <a:pPr marL="93924" indent="-93924">
              <a:spcAft>
                <a:spcPts val="417"/>
              </a:spcAft>
              <a:buFont typeface="Wingdings" panose="05000000000000000000" pitchFamily="2" charset="2"/>
              <a:buChar char="§"/>
            </a:pPr>
            <a:r>
              <a:rPr lang="fr-FR" sz="900" dirty="0" smtClean="0">
                <a:solidFill>
                  <a:srgbClr val="FFFFFF"/>
                </a:solidFill>
              </a:rPr>
              <a:t>Etablis une zone de sécurité </a:t>
            </a:r>
            <a:r>
              <a:rPr lang="fr-FR" sz="900" dirty="0">
                <a:solidFill>
                  <a:srgbClr val="FFFFFF"/>
                </a:solidFill>
              </a:rPr>
              <a:t>avec </a:t>
            </a:r>
            <a:r>
              <a:rPr lang="fr-FR" sz="900" dirty="0" smtClean="0">
                <a:solidFill>
                  <a:srgbClr val="FFFFFF"/>
                </a:solidFill>
              </a:rPr>
              <a:t>strict contrôle d’accès</a:t>
            </a:r>
          </a:p>
          <a:p>
            <a:pPr marL="93924" indent="-93924">
              <a:spcAft>
                <a:spcPts val="417"/>
              </a:spcAft>
              <a:buFont typeface="Wingdings" panose="05000000000000000000" pitchFamily="2" charset="2"/>
              <a:buChar char="§"/>
            </a:pPr>
            <a:r>
              <a:rPr lang="fr-FR" sz="900" dirty="0" smtClean="0">
                <a:solidFill>
                  <a:srgbClr val="FFFFFF"/>
                </a:solidFill>
              </a:rPr>
              <a:t>Surveille et inspecte en continu l’ensemble du trafic interzones</a:t>
            </a:r>
            <a:endParaRPr lang="fr-FR" sz="900" b="1" dirty="0">
              <a:solidFill>
                <a:srgbClr val="FFFFFF"/>
              </a:solidFill>
            </a:endParaRPr>
          </a:p>
        </p:txBody>
      </p:sp>
      <p:sp>
        <p:nvSpPr>
          <p:cNvPr id="166" name="Rectangle 165"/>
          <p:cNvSpPr/>
          <p:nvPr/>
        </p:nvSpPr>
        <p:spPr bwMode="ltGray">
          <a:xfrm>
            <a:off x="7133639" y="1241496"/>
            <a:ext cx="1900813" cy="938650"/>
          </a:xfrm>
          <a:prstGeom prst="rect">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t" anchorCtr="0" forceAA="0" compatLnSpc="1">
            <a:prstTxWarp prst="textNoShape">
              <a:avLst/>
            </a:prstTxWarp>
            <a:noAutofit/>
          </a:bodyPr>
          <a:lstStyle/>
          <a:p>
            <a:pPr algn="ctr"/>
            <a:r>
              <a:rPr lang="fr-FR" sz="900" b="1" dirty="0" err="1" smtClean="0">
                <a:solidFill>
                  <a:srgbClr val="FFFFFF"/>
                </a:solidFill>
              </a:rPr>
              <a:t>Threat</a:t>
            </a:r>
            <a:r>
              <a:rPr lang="fr-FR" sz="900" b="1" dirty="0" smtClean="0">
                <a:solidFill>
                  <a:srgbClr val="FFFFFF"/>
                </a:solidFill>
              </a:rPr>
              <a:t> </a:t>
            </a:r>
            <a:r>
              <a:rPr lang="fr-FR" sz="900" b="1" dirty="0" err="1" smtClean="0">
                <a:solidFill>
                  <a:srgbClr val="FFFFFF"/>
                </a:solidFill>
              </a:rPr>
              <a:t>Prevention</a:t>
            </a:r>
            <a:endParaRPr lang="fr-FR" sz="900" b="1" dirty="0" smtClean="0">
              <a:solidFill>
                <a:srgbClr val="FFFFFF"/>
              </a:solidFill>
            </a:endParaRPr>
          </a:p>
          <a:p>
            <a:endParaRPr lang="fr-FR" sz="200" b="1" dirty="0" smtClean="0">
              <a:solidFill>
                <a:srgbClr val="FFFFFF"/>
              </a:solidFill>
            </a:endParaRPr>
          </a:p>
          <a:p>
            <a:pPr marL="93924" indent="-93924">
              <a:spcAft>
                <a:spcPts val="333"/>
              </a:spcAft>
              <a:buFont typeface="Wingdings" panose="05000000000000000000" pitchFamily="2" charset="2"/>
              <a:buChar char="§"/>
            </a:pPr>
            <a:r>
              <a:rPr lang="fr-FR" sz="900" dirty="0" smtClean="0">
                <a:solidFill>
                  <a:srgbClr val="FFFFFF"/>
                </a:solidFill>
              </a:rPr>
              <a:t>Bloque les flux de commande-et-c</a:t>
            </a:r>
            <a:r>
              <a:rPr lang="fr-FR" sz="900" dirty="0">
                <a:solidFill>
                  <a:srgbClr val="FFFFFF"/>
                </a:solidFill>
              </a:rPr>
              <a:t>o</a:t>
            </a:r>
            <a:r>
              <a:rPr lang="fr-FR" sz="900" dirty="0" smtClean="0">
                <a:solidFill>
                  <a:srgbClr val="FFFFFF"/>
                </a:solidFill>
              </a:rPr>
              <a:t>ntrôle sortants</a:t>
            </a:r>
          </a:p>
          <a:p>
            <a:pPr marL="93924" indent="-93924">
              <a:spcAft>
                <a:spcPts val="333"/>
              </a:spcAft>
              <a:buFont typeface="Wingdings" panose="05000000000000000000" pitchFamily="2" charset="2"/>
              <a:buChar char="§"/>
            </a:pPr>
            <a:r>
              <a:rPr lang="fr-FR" sz="900" dirty="0" smtClean="0">
                <a:solidFill>
                  <a:srgbClr val="FFFFFF"/>
                </a:solidFill>
              </a:rPr>
              <a:t>Bloque les téléchargements de fichiers et les motifs de données en sortie</a:t>
            </a:r>
          </a:p>
          <a:p>
            <a:pPr marL="93924" indent="-93924">
              <a:spcAft>
                <a:spcPts val="333"/>
              </a:spcAft>
              <a:buFont typeface="Wingdings" panose="05000000000000000000" pitchFamily="2" charset="2"/>
              <a:buChar char="§"/>
            </a:pPr>
            <a:r>
              <a:rPr lang="fr-FR" sz="900" dirty="0" smtClean="0">
                <a:solidFill>
                  <a:srgbClr val="FFFFFF"/>
                </a:solidFill>
              </a:rPr>
              <a:t>DNS monitoring and </a:t>
            </a:r>
            <a:r>
              <a:rPr lang="fr-FR" sz="900" dirty="0" err="1" smtClean="0">
                <a:solidFill>
                  <a:srgbClr val="FFFFFF"/>
                </a:solidFill>
              </a:rPr>
              <a:t>sinkholing</a:t>
            </a:r>
            <a:endParaRPr lang="fr-FR" sz="900" dirty="0" smtClean="0">
              <a:solidFill>
                <a:srgbClr val="FFFFFF"/>
              </a:solidFill>
            </a:endParaRPr>
          </a:p>
        </p:txBody>
      </p:sp>
      <p:sp>
        <p:nvSpPr>
          <p:cNvPr id="167" name="Rectangle 166"/>
          <p:cNvSpPr/>
          <p:nvPr/>
        </p:nvSpPr>
        <p:spPr bwMode="ltGray">
          <a:xfrm>
            <a:off x="2537879" y="1241497"/>
            <a:ext cx="1900813" cy="1154815"/>
          </a:xfrm>
          <a:prstGeom prst="rect">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t" anchorCtr="0" forceAA="0" compatLnSpc="1">
            <a:prstTxWarp prst="textNoShape">
              <a:avLst/>
            </a:prstTxWarp>
            <a:noAutofit/>
          </a:bodyPr>
          <a:lstStyle/>
          <a:p>
            <a:pPr algn="ctr"/>
            <a:r>
              <a:rPr lang="fr-FR" sz="900" b="1" dirty="0" err="1" smtClean="0">
                <a:solidFill>
                  <a:srgbClr val="FFFFFF"/>
                </a:solidFill>
              </a:rPr>
              <a:t>Traps</a:t>
            </a:r>
            <a:r>
              <a:rPr lang="fr-FR" sz="900" b="1" dirty="0" smtClean="0">
                <a:solidFill>
                  <a:srgbClr val="FFFFFF"/>
                </a:solidFill>
              </a:rPr>
              <a:t> / </a:t>
            </a:r>
            <a:r>
              <a:rPr lang="fr-FR" sz="900" b="1" dirty="0" err="1" smtClean="0">
                <a:solidFill>
                  <a:srgbClr val="FFFFFF"/>
                </a:solidFill>
              </a:rPr>
              <a:t>WildFire</a:t>
            </a:r>
            <a:endParaRPr lang="fr-FR" sz="900" b="1" dirty="0" smtClean="0">
              <a:solidFill>
                <a:srgbClr val="FFFFFF"/>
              </a:solidFill>
            </a:endParaRPr>
          </a:p>
          <a:p>
            <a:endParaRPr lang="fr-FR" sz="200" b="1" dirty="0" smtClean="0">
              <a:solidFill>
                <a:srgbClr val="FFFFFF"/>
              </a:solidFill>
            </a:endParaRPr>
          </a:p>
          <a:p>
            <a:pPr marL="93924" indent="-93924">
              <a:spcAft>
                <a:spcPts val="333"/>
              </a:spcAft>
              <a:buFont typeface="Wingdings" panose="05000000000000000000" pitchFamily="2" charset="2"/>
              <a:buChar char="§"/>
            </a:pPr>
            <a:r>
              <a:rPr lang="fr-FR" sz="900" dirty="0" smtClean="0">
                <a:solidFill>
                  <a:srgbClr val="FFFFFF"/>
                </a:solidFill>
              </a:rPr>
              <a:t>Bloque l’exploitation de vulnérabilités connu ou inconnu</a:t>
            </a:r>
          </a:p>
          <a:p>
            <a:pPr marL="93924" indent="-93924">
              <a:spcAft>
                <a:spcPts val="333"/>
              </a:spcAft>
              <a:buFont typeface="Wingdings" panose="05000000000000000000" pitchFamily="2" charset="2"/>
              <a:buChar char="§"/>
            </a:pPr>
            <a:r>
              <a:rPr lang="fr-FR" sz="900" dirty="0" smtClean="0">
                <a:solidFill>
                  <a:srgbClr val="FFFFFF"/>
                </a:solidFill>
              </a:rPr>
              <a:t>Bloque les malwares connus et inconnus</a:t>
            </a:r>
            <a:endParaRPr lang="fr-FR" sz="900" b="1" dirty="0" smtClean="0">
              <a:solidFill>
                <a:srgbClr val="FFFFFF"/>
              </a:solidFill>
              <a:latin typeface="Arial" pitchFamily="34" charset="0"/>
              <a:cs typeface="Arial" pitchFamily="34" charset="0"/>
            </a:endParaRPr>
          </a:p>
          <a:p>
            <a:pPr marL="93924" indent="-93924">
              <a:spcAft>
                <a:spcPts val="333"/>
              </a:spcAft>
              <a:buFont typeface="Wingdings" panose="05000000000000000000" pitchFamily="2" charset="2"/>
              <a:buChar char="§"/>
            </a:pPr>
            <a:r>
              <a:rPr lang="fr-FR" sz="900" dirty="0" smtClean="0">
                <a:solidFill>
                  <a:srgbClr val="FFFFFF"/>
                </a:solidFill>
                <a:latin typeface="Arial" pitchFamily="34" charset="0"/>
                <a:cs typeface="Arial" pitchFamily="34" charset="0"/>
              </a:rPr>
              <a:t>Offre une analyse détaillée de la tentative d’attaque</a:t>
            </a:r>
          </a:p>
        </p:txBody>
      </p:sp>
      <p:sp>
        <p:nvSpPr>
          <p:cNvPr id="169" name="Rectangle 168"/>
          <p:cNvSpPr/>
          <p:nvPr/>
        </p:nvSpPr>
        <p:spPr bwMode="ltGray">
          <a:xfrm>
            <a:off x="7139312" y="2219167"/>
            <a:ext cx="1900813" cy="679525"/>
          </a:xfrm>
          <a:prstGeom prst="rect">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t" anchorCtr="0" forceAA="0" compatLnSpc="1">
            <a:prstTxWarp prst="textNoShape">
              <a:avLst/>
            </a:prstTxWarp>
            <a:noAutofit/>
          </a:bodyPr>
          <a:lstStyle/>
          <a:p>
            <a:pPr algn="ctr"/>
            <a:r>
              <a:rPr lang="fr-FR" sz="900" b="1" dirty="0" smtClean="0">
                <a:solidFill>
                  <a:srgbClr val="FFFFFF"/>
                </a:solidFill>
                <a:latin typeface="Arial" pitchFamily="34" charset="0"/>
                <a:cs typeface="Arial" pitchFamily="34" charset="0"/>
              </a:rPr>
              <a:t>Filtrage URL</a:t>
            </a:r>
          </a:p>
          <a:p>
            <a:endParaRPr lang="fr-FR" sz="300" dirty="0" smtClean="0">
              <a:solidFill>
                <a:srgbClr val="FFFFFF"/>
              </a:solidFill>
              <a:latin typeface="Arial" pitchFamily="34" charset="0"/>
              <a:cs typeface="Arial" pitchFamily="34" charset="0"/>
            </a:endParaRPr>
          </a:p>
          <a:p>
            <a:pPr marL="91440" indent="-91440">
              <a:buFont typeface="Wingdings" charset="2"/>
              <a:buChar char="§"/>
            </a:pPr>
            <a:r>
              <a:rPr lang="fr-FR" sz="900" dirty="0" smtClean="0">
                <a:solidFill>
                  <a:srgbClr val="FFFFFF"/>
                </a:solidFill>
                <a:latin typeface="Arial" pitchFamily="34" charset="0"/>
                <a:cs typeface="Arial" pitchFamily="34" charset="0"/>
              </a:rPr>
              <a:t>Bloque les communications sortantes vers les </a:t>
            </a:r>
            <a:r>
              <a:rPr lang="fr-FR" sz="900" dirty="0" err="1" smtClean="0">
                <a:solidFill>
                  <a:srgbClr val="FFFFFF"/>
                </a:solidFill>
                <a:latin typeface="Arial" pitchFamily="34" charset="0"/>
                <a:cs typeface="Arial" pitchFamily="34" charset="0"/>
              </a:rPr>
              <a:t>URLs</a:t>
            </a:r>
            <a:r>
              <a:rPr lang="fr-FR" sz="900" dirty="0" smtClean="0">
                <a:solidFill>
                  <a:srgbClr val="FFFFFF"/>
                </a:solidFill>
                <a:latin typeface="Arial" pitchFamily="34" charset="0"/>
                <a:cs typeface="Arial" pitchFamily="34" charset="0"/>
              </a:rPr>
              <a:t> et adresses IP malveillantes</a:t>
            </a:r>
            <a:endParaRPr lang="fr-FR" sz="900" dirty="0">
              <a:solidFill>
                <a:srgbClr val="FFFFFF"/>
              </a:solidFill>
              <a:latin typeface="Arial" pitchFamily="34" charset="0"/>
              <a:cs typeface="Arial" pitchFamily="34" charset="0"/>
            </a:endParaRPr>
          </a:p>
        </p:txBody>
      </p:sp>
      <p:sp>
        <p:nvSpPr>
          <p:cNvPr id="145" name="Rectangle 144"/>
          <p:cNvSpPr/>
          <p:nvPr/>
        </p:nvSpPr>
        <p:spPr bwMode="ltGray">
          <a:xfrm>
            <a:off x="4825502" y="2293196"/>
            <a:ext cx="1900813" cy="834529"/>
          </a:xfrm>
          <a:prstGeom prst="rect">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t" anchorCtr="0" forceAA="0" compatLnSpc="1">
            <a:prstTxWarp prst="textNoShape">
              <a:avLst/>
            </a:prstTxWarp>
            <a:noAutofit/>
          </a:bodyPr>
          <a:lstStyle/>
          <a:p>
            <a:pPr algn="ctr"/>
            <a:r>
              <a:rPr lang="fr-FR" sz="900" b="1" dirty="0" err="1" smtClean="0">
                <a:solidFill>
                  <a:srgbClr val="FFFFFF"/>
                </a:solidFill>
                <a:latin typeface="Arial" pitchFamily="34" charset="0"/>
                <a:cs typeface="Arial" pitchFamily="34" charset="0"/>
              </a:rPr>
              <a:t>WildFire</a:t>
            </a:r>
            <a:endParaRPr lang="fr-FR" sz="900" b="1" dirty="0" smtClean="0">
              <a:solidFill>
                <a:srgbClr val="FFFFFF"/>
              </a:solidFill>
              <a:latin typeface="Arial" pitchFamily="34" charset="0"/>
              <a:cs typeface="Arial" pitchFamily="34" charset="0"/>
            </a:endParaRPr>
          </a:p>
          <a:p>
            <a:endParaRPr lang="fr-FR" sz="300" dirty="0" smtClean="0">
              <a:solidFill>
                <a:srgbClr val="FFFFFF"/>
              </a:solidFill>
              <a:latin typeface="Arial" pitchFamily="34" charset="0"/>
              <a:cs typeface="Arial" pitchFamily="34" charset="0"/>
            </a:endParaRPr>
          </a:p>
          <a:p>
            <a:pPr marL="91440" indent="-91440">
              <a:buFont typeface="Wingdings" charset="2"/>
              <a:buChar char="§"/>
            </a:pPr>
            <a:r>
              <a:rPr lang="fr-FR" sz="900" dirty="0" smtClean="0">
                <a:solidFill>
                  <a:srgbClr val="FFFFFF"/>
                </a:solidFill>
                <a:latin typeface="Arial" pitchFamily="34" charset="0"/>
                <a:cs typeface="Arial" pitchFamily="34" charset="0"/>
              </a:rPr>
              <a:t>Détecte les menaces inconnues présentes sur l’ensemble du réseau</a:t>
            </a:r>
          </a:p>
        </p:txBody>
      </p:sp>
      <p:grpSp>
        <p:nvGrpSpPr>
          <p:cNvPr id="77" name="Group 76"/>
          <p:cNvGrpSpPr/>
          <p:nvPr/>
        </p:nvGrpSpPr>
        <p:grpSpPr>
          <a:xfrm>
            <a:off x="6297080" y="3582640"/>
            <a:ext cx="727460" cy="809948"/>
            <a:chOff x="4912291" y="2086287"/>
            <a:chExt cx="731389" cy="796944"/>
          </a:xfrm>
        </p:grpSpPr>
        <p:pic>
          <p:nvPicPr>
            <p:cNvPr id="78" name="Picture 77"/>
            <p:cNvPicPr>
              <a:picLocks noChangeAspect="1"/>
            </p:cNvPicPr>
            <p:nvPr/>
          </p:nvPicPr>
          <p:blipFill>
            <a:blip r:embed="rId11" cstate="screen">
              <a:extLst>
                <a:ext uri="{28A0092B-C50C-407E-A947-70E740481C1C}">
                  <a14:useLocalDpi xmlns:a14="http://schemas.microsoft.com/office/drawing/2010/main" val="0"/>
                </a:ext>
              </a:extLst>
            </a:blip>
            <a:stretch>
              <a:fillRect/>
            </a:stretch>
          </p:blipFill>
          <p:spPr>
            <a:xfrm>
              <a:off x="5234302" y="2086287"/>
              <a:ext cx="210863" cy="358601"/>
            </a:xfrm>
            <a:prstGeom prst="rect">
              <a:avLst/>
            </a:prstGeom>
          </p:spPr>
        </p:pic>
        <p:pic>
          <p:nvPicPr>
            <p:cNvPr id="79" name="Picture 78"/>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5334109" y="2356763"/>
              <a:ext cx="309571" cy="526468"/>
            </a:xfrm>
            <a:prstGeom prst="rect">
              <a:avLst/>
            </a:prstGeom>
          </p:spPr>
        </p:pic>
        <p:pic>
          <p:nvPicPr>
            <p:cNvPr id="80" name="Picture 79"/>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4912291" y="2257198"/>
              <a:ext cx="309571" cy="526468"/>
            </a:xfrm>
            <a:prstGeom prst="rect">
              <a:avLst/>
            </a:prstGeom>
          </p:spPr>
        </p:pic>
      </p:grpSp>
      <p:grpSp>
        <p:nvGrpSpPr>
          <p:cNvPr id="81" name="Group 80"/>
          <p:cNvGrpSpPr/>
          <p:nvPr/>
        </p:nvGrpSpPr>
        <p:grpSpPr bwMode="gray">
          <a:xfrm>
            <a:off x="6294655" y="3578135"/>
            <a:ext cx="727459" cy="803692"/>
            <a:chOff x="6707631" y="2080881"/>
            <a:chExt cx="731389" cy="790789"/>
          </a:xfrm>
        </p:grpSpPr>
        <p:pic>
          <p:nvPicPr>
            <p:cNvPr id="82" name="Picture 81"/>
            <p:cNvPicPr>
              <a:picLocks noChangeAspect="1"/>
            </p:cNvPicPr>
            <p:nvPr/>
          </p:nvPicPr>
          <p:blipFill>
            <a:blip r:embed="rId13" cstate="screen">
              <a:extLst>
                <a:ext uri="{28A0092B-C50C-407E-A947-70E740481C1C}">
                  <a14:useLocalDpi xmlns:a14="http://schemas.microsoft.com/office/drawing/2010/main" val="0"/>
                </a:ext>
              </a:extLst>
            </a:blip>
            <a:stretch>
              <a:fillRect/>
            </a:stretch>
          </p:blipFill>
          <p:spPr bwMode="gray">
            <a:xfrm>
              <a:off x="7029642" y="2080881"/>
              <a:ext cx="210863" cy="352590"/>
            </a:xfrm>
            <a:prstGeom prst="rect">
              <a:avLst/>
            </a:prstGeom>
          </p:spPr>
        </p:pic>
        <p:pic>
          <p:nvPicPr>
            <p:cNvPr id="83" name="Picture 82"/>
            <p:cNvPicPr>
              <a:picLocks noChangeAspect="1"/>
            </p:cNvPicPr>
            <p:nvPr/>
          </p:nvPicPr>
          <p:blipFill>
            <a:blip r:embed="rId14" cstate="screen">
              <a:extLst>
                <a:ext uri="{28A0092B-C50C-407E-A947-70E740481C1C}">
                  <a14:useLocalDpi xmlns:a14="http://schemas.microsoft.com/office/drawing/2010/main" val="0"/>
                </a:ext>
              </a:extLst>
            </a:blip>
            <a:stretch>
              <a:fillRect/>
            </a:stretch>
          </p:blipFill>
          <p:spPr bwMode="gray">
            <a:xfrm>
              <a:off x="7129449" y="2354028"/>
              <a:ext cx="309571" cy="517642"/>
            </a:xfrm>
            <a:prstGeom prst="rect">
              <a:avLst/>
            </a:prstGeom>
          </p:spPr>
        </p:pic>
        <p:pic>
          <p:nvPicPr>
            <p:cNvPr id="84" name="Picture 83"/>
            <p:cNvPicPr>
              <a:picLocks noChangeAspect="1"/>
            </p:cNvPicPr>
            <p:nvPr/>
          </p:nvPicPr>
          <p:blipFill>
            <a:blip r:embed="rId14" cstate="screen">
              <a:extLst>
                <a:ext uri="{28A0092B-C50C-407E-A947-70E740481C1C}">
                  <a14:useLocalDpi xmlns:a14="http://schemas.microsoft.com/office/drawing/2010/main" val="0"/>
                </a:ext>
              </a:extLst>
            </a:blip>
            <a:stretch>
              <a:fillRect/>
            </a:stretch>
          </p:blipFill>
          <p:spPr bwMode="gray">
            <a:xfrm>
              <a:off x="6707631" y="2254463"/>
              <a:ext cx="309571" cy="517642"/>
            </a:xfrm>
            <a:prstGeom prst="rect">
              <a:avLst/>
            </a:prstGeom>
          </p:spPr>
        </p:pic>
      </p:grpSp>
      <p:grpSp>
        <p:nvGrpSpPr>
          <p:cNvPr id="70" name="Group 69"/>
          <p:cNvGrpSpPr/>
          <p:nvPr/>
        </p:nvGrpSpPr>
        <p:grpSpPr>
          <a:xfrm>
            <a:off x="6016414" y="4550096"/>
            <a:ext cx="237119" cy="314658"/>
            <a:chOff x="6879739" y="3150201"/>
            <a:chExt cx="316159" cy="377590"/>
          </a:xfrm>
        </p:grpSpPr>
        <p:sp>
          <p:nvSpPr>
            <p:cNvPr id="71" name="Flowchart: Magnetic Disk 177"/>
            <p:cNvSpPr/>
            <p:nvPr/>
          </p:nvSpPr>
          <p:spPr>
            <a:xfrm>
              <a:off x="6881074" y="3166040"/>
              <a:ext cx="313696" cy="349621"/>
            </a:xfrm>
            <a:prstGeom prst="flowChartMagneticDisk">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endParaRPr lang="fr-FR" sz="1500">
                <a:solidFill>
                  <a:srgbClr val="FFFFFF"/>
                </a:solidFill>
                <a:latin typeface="Arial" pitchFamily="34" charset="0"/>
                <a:cs typeface="Arial" pitchFamily="34" charset="0"/>
              </a:endParaRPr>
            </a:p>
          </p:txBody>
        </p:sp>
        <p:grpSp>
          <p:nvGrpSpPr>
            <p:cNvPr id="72" name="Group 71"/>
            <p:cNvGrpSpPr/>
            <p:nvPr/>
          </p:nvGrpSpPr>
          <p:grpSpPr>
            <a:xfrm>
              <a:off x="6879739" y="3150201"/>
              <a:ext cx="316159" cy="377590"/>
              <a:chOff x="5123385" y="3886200"/>
              <a:chExt cx="527050" cy="685800"/>
            </a:xfrm>
          </p:grpSpPr>
          <p:sp>
            <p:nvSpPr>
              <p:cNvPr id="73" name="Freeform 10"/>
              <p:cNvSpPr>
                <a:spLocks/>
              </p:cNvSpPr>
              <p:nvPr/>
            </p:nvSpPr>
            <p:spPr bwMode="auto">
              <a:xfrm>
                <a:off x="5123385" y="3886200"/>
                <a:ext cx="527050" cy="179388"/>
              </a:xfrm>
              <a:custGeom>
                <a:avLst/>
                <a:gdLst>
                  <a:gd name="T0" fmla="*/ 664 w 664"/>
                  <a:gd name="T1" fmla="*/ 112 h 226"/>
                  <a:gd name="T2" fmla="*/ 663 w 664"/>
                  <a:gd name="T3" fmla="*/ 124 h 226"/>
                  <a:gd name="T4" fmla="*/ 658 w 664"/>
                  <a:gd name="T5" fmla="*/ 135 h 226"/>
                  <a:gd name="T6" fmla="*/ 640 w 664"/>
                  <a:gd name="T7" fmla="*/ 155 h 226"/>
                  <a:gd name="T8" fmla="*/ 609 w 664"/>
                  <a:gd name="T9" fmla="*/ 174 h 226"/>
                  <a:gd name="T10" fmla="*/ 567 w 664"/>
                  <a:gd name="T11" fmla="*/ 192 h 226"/>
                  <a:gd name="T12" fmla="*/ 542 w 664"/>
                  <a:gd name="T13" fmla="*/ 200 h 226"/>
                  <a:gd name="T14" fmla="*/ 488 w 664"/>
                  <a:gd name="T15" fmla="*/ 213 h 226"/>
                  <a:gd name="T16" fmla="*/ 430 w 664"/>
                  <a:gd name="T17" fmla="*/ 221 h 226"/>
                  <a:gd name="T18" fmla="*/ 366 w 664"/>
                  <a:gd name="T19" fmla="*/ 225 h 226"/>
                  <a:gd name="T20" fmla="*/ 333 w 664"/>
                  <a:gd name="T21" fmla="*/ 226 h 226"/>
                  <a:gd name="T22" fmla="*/ 266 w 664"/>
                  <a:gd name="T23" fmla="*/ 223 h 226"/>
                  <a:gd name="T24" fmla="*/ 205 w 664"/>
                  <a:gd name="T25" fmla="*/ 217 h 226"/>
                  <a:gd name="T26" fmla="*/ 148 w 664"/>
                  <a:gd name="T27" fmla="*/ 207 h 226"/>
                  <a:gd name="T28" fmla="*/ 97 w 664"/>
                  <a:gd name="T29" fmla="*/ 192 h 226"/>
                  <a:gd name="T30" fmla="*/ 74 w 664"/>
                  <a:gd name="T31" fmla="*/ 184 h 226"/>
                  <a:gd name="T32" fmla="*/ 38 w 664"/>
                  <a:gd name="T33" fmla="*/ 166 h 226"/>
                  <a:gd name="T34" fmla="*/ 14 w 664"/>
                  <a:gd name="T35" fmla="*/ 146 h 226"/>
                  <a:gd name="T36" fmla="*/ 4 w 664"/>
                  <a:gd name="T37" fmla="*/ 130 h 226"/>
                  <a:gd name="T38" fmla="*/ 0 w 664"/>
                  <a:gd name="T39" fmla="*/ 118 h 226"/>
                  <a:gd name="T40" fmla="*/ 0 w 664"/>
                  <a:gd name="T41" fmla="*/ 112 h 226"/>
                  <a:gd name="T42" fmla="*/ 1 w 664"/>
                  <a:gd name="T43" fmla="*/ 102 h 226"/>
                  <a:gd name="T44" fmla="*/ 6 w 664"/>
                  <a:gd name="T45" fmla="*/ 91 h 226"/>
                  <a:gd name="T46" fmla="*/ 24 w 664"/>
                  <a:gd name="T47" fmla="*/ 69 h 226"/>
                  <a:gd name="T48" fmla="*/ 55 w 664"/>
                  <a:gd name="T49" fmla="*/ 50 h 226"/>
                  <a:gd name="T50" fmla="*/ 97 w 664"/>
                  <a:gd name="T51" fmla="*/ 33 h 226"/>
                  <a:gd name="T52" fmla="*/ 122 w 664"/>
                  <a:gd name="T53" fmla="*/ 25 h 226"/>
                  <a:gd name="T54" fmla="*/ 176 w 664"/>
                  <a:gd name="T55" fmla="*/ 13 h 226"/>
                  <a:gd name="T56" fmla="*/ 234 w 664"/>
                  <a:gd name="T57" fmla="*/ 5 h 226"/>
                  <a:gd name="T58" fmla="*/ 298 w 664"/>
                  <a:gd name="T59" fmla="*/ 0 h 226"/>
                  <a:gd name="T60" fmla="*/ 333 w 664"/>
                  <a:gd name="T61" fmla="*/ 0 h 226"/>
                  <a:gd name="T62" fmla="*/ 398 w 664"/>
                  <a:gd name="T63" fmla="*/ 2 h 226"/>
                  <a:gd name="T64" fmla="*/ 459 w 664"/>
                  <a:gd name="T65" fmla="*/ 8 h 226"/>
                  <a:gd name="T66" fmla="*/ 516 w 664"/>
                  <a:gd name="T67" fmla="*/ 19 h 226"/>
                  <a:gd name="T68" fmla="*/ 567 w 664"/>
                  <a:gd name="T69" fmla="*/ 33 h 226"/>
                  <a:gd name="T70" fmla="*/ 590 w 664"/>
                  <a:gd name="T71" fmla="*/ 42 h 226"/>
                  <a:gd name="T72" fmla="*/ 626 w 664"/>
                  <a:gd name="T73" fmla="*/ 60 h 226"/>
                  <a:gd name="T74" fmla="*/ 650 w 664"/>
                  <a:gd name="T75" fmla="*/ 80 h 226"/>
                  <a:gd name="T76" fmla="*/ 660 w 664"/>
                  <a:gd name="T77" fmla="*/ 96 h 226"/>
                  <a:gd name="T78" fmla="*/ 664 w 664"/>
                  <a:gd name="T79" fmla="*/ 108 h 226"/>
                  <a:gd name="T80" fmla="*/ 664 w 664"/>
                  <a:gd name="T81" fmla="*/ 11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64" h="226">
                    <a:moveTo>
                      <a:pt x="664" y="112"/>
                    </a:moveTo>
                    <a:lnTo>
                      <a:pt x="664" y="112"/>
                    </a:lnTo>
                    <a:lnTo>
                      <a:pt x="664" y="118"/>
                    </a:lnTo>
                    <a:lnTo>
                      <a:pt x="663" y="124"/>
                    </a:lnTo>
                    <a:lnTo>
                      <a:pt x="660" y="130"/>
                    </a:lnTo>
                    <a:lnTo>
                      <a:pt x="658" y="135"/>
                    </a:lnTo>
                    <a:lnTo>
                      <a:pt x="650" y="146"/>
                    </a:lnTo>
                    <a:lnTo>
                      <a:pt x="640" y="155"/>
                    </a:lnTo>
                    <a:lnTo>
                      <a:pt x="626" y="166"/>
                    </a:lnTo>
                    <a:lnTo>
                      <a:pt x="609" y="174"/>
                    </a:lnTo>
                    <a:lnTo>
                      <a:pt x="590" y="184"/>
                    </a:lnTo>
                    <a:lnTo>
                      <a:pt x="567" y="192"/>
                    </a:lnTo>
                    <a:lnTo>
                      <a:pt x="567" y="192"/>
                    </a:lnTo>
                    <a:lnTo>
                      <a:pt x="542" y="200"/>
                    </a:lnTo>
                    <a:lnTo>
                      <a:pt x="516" y="207"/>
                    </a:lnTo>
                    <a:lnTo>
                      <a:pt x="488" y="213"/>
                    </a:lnTo>
                    <a:lnTo>
                      <a:pt x="459" y="217"/>
                    </a:lnTo>
                    <a:lnTo>
                      <a:pt x="430" y="221"/>
                    </a:lnTo>
                    <a:lnTo>
                      <a:pt x="398" y="223"/>
                    </a:lnTo>
                    <a:lnTo>
                      <a:pt x="366" y="225"/>
                    </a:lnTo>
                    <a:lnTo>
                      <a:pt x="333" y="226"/>
                    </a:lnTo>
                    <a:lnTo>
                      <a:pt x="333" y="226"/>
                    </a:lnTo>
                    <a:lnTo>
                      <a:pt x="298" y="225"/>
                    </a:lnTo>
                    <a:lnTo>
                      <a:pt x="266" y="223"/>
                    </a:lnTo>
                    <a:lnTo>
                      <a:pt x="234" y="221"/>
                    </a:lnTo>
                    <a:lnTo>
                      <a:pt x="205" y="217"/>
                    </a:lnTo>
                    <a:lnTo>
                      <a:pt x="176" y="213"/>
                    </a:lnTo>
                    <a:lnTo>
                      <a:pt x="148" y="207"/>
                    </a:lnTo>
                    <a:lnTo>
                      <a:pt x="122" y="200"/>
                    </a:lnTo>
                    <a:lnTo>
                      <a:pt x="97" y="192"/>
                    </a:lnTo>
                    <a:lnTo>
                      <a:pt x="97" y="192"/>
                    </a:lnTo>
                    <a:lnTo>
                      <a:pt x="74" y="184"/>
                    </a:lnTo>
                    <a:lnTo>
                      <a:pt x="55" y="174"/>
                    </a:lnTo>
                    <a:lnTo>
                      <a:pt x="38" y="166"/>
                    </a:lnTo>
                    <a:lnTo>
                      <a:pt x="24" y="155"/>
                    </a:lnTo>
                    <a:lnTo>
                      <a:pt x="14" y="146"/>
                    </a:lnTo>
                    <a:lnTo>
                      <a:pt x="6" y="135"/>
                    </a:lnTo>
                    <a:lnTo>
                      <a:pt x="4" y="130"/>
                    </a:lnTo>
                    <a:lnTo>
                      <a:pt x="1" y="124"/>
                    </a:lnTo>
                    <a:lnTo>
                      <a:pt x="0" y="118"/>
                    </a:lnTo>
                    <a:lnTo>
                      <a:pt x="0" y="112"/>
                    </a:lnTo>
                    <a:lnTo>
                      <a:pt x="0" y="112"/>
                    </a:lnTo>
                    <a:lnTo>
                      <a:pt x="0" y="108"/>
                    </a:lnTo>
                    <a:lnTo>
                      <a:pt x="1" y="102"/>
                    </a:lnTo>
                    <a:lnTo>
                      <a:pt x="4" y="96"/>
                    </a:lnTo>
                    <a:lnTo>
                      <a:pt x="6" y="91"/>
                    </a:lnTo>
                    <a:lnTo>
                      <a:pt x="14" y="80"/>
                    </a:lnTo>
                    <a:lnTo>
                      <a:pt x="24" y="69"/>
                    </a:lnTo>
                    <a:lnTo>
                      <a:pt x="38" y="60"/>
                    </a:lnTo>
                    <a:lnTo>
                      <a:pt x="55" y="50"/>
                    </a:lnTo>
                    <a:lnTo>
                      <a:pt x="74" y="42"/>
                    </a:lnTo>
                    <a:lnTo>
                      <a:pt x="97" y="33"/>
                    </a:lnTo>
                    <a:lnTo>
                      <a:pt x="97" y="33"/>
                    </a:lnTo>
                    <a:lnTo>
                      <a:pt x="122" y="25"/>
                    </a:lnTo>
                    <a:lnTo>
                      <a:pt x="148" y="19"/>
                    </a:lnTo>
                    <a:lnTo>
                      <a:pt x="176" y="13"/>
                    </a:lnTo>
                    <a:lnTo>
                      <a:pt x="205" y="8"/>
                    </a:lnTo>
                    <a:lnTo>
                      <a:pt x="234" y="5"/>
                    </a:lnTo>
                    <a:lnTo>
                      <a:pt x="266" y="2"/>
                    </a:lnTo>
                    <a:lnTo>
                      <a:pt x="298" y="0"/>
                    </a:lnTo>
                    <a:lnTo>
                      <a:pt x="333" y="0"/>
                    </a:lnTo>
                    <a:lnTo>
                      <a:pt x="333" y="0"/>
                    </a:lnTo>
                    <a:lnTo>
                      <a:pt x="366" y="0"/>
                    </a:lnTo>
                    <a:lnTo>
                      <a:pt x="398" y="2"/>
                    </a:lnTo>
                    <a:lnTo>
                      <a:pt x="430" y="5"/>
                    </a:lnTo>
                    <a:lnTo>
                      <a:pt x="459" y="8"/>
                    </a:lnTo>
                    <a:lnTo>
                      <a:pt x="488" y="13"/>
                    </a:lnTo>
                    <a:lnTo>
                      <a:pt x="516" y="19"/>
                    </a:lnTo>
                    <a:lnTo>
                      <a:pt x="542" y="25"/>
                    </a:lnTo>
                    <a:lnTo>
                      <a:pt x="567" y="33"/>
                    </a:lnTo>
                    <a:lnTo>
                      <a:pt x="567" y="33"/>
                    </a:lnTo>
                    <a:lnTo>
                      <a:pt x="590" y="42"/>
                    </a:lnTo>
                    <a:lnTo>
                      <a:pt x="609" y="50"/>
                    </a:lnTo>
                    <a:lnTo>
                      <a:pt x="626" y="60"/>
                    </a:lnTo>
                    <a:lnTo>
                      <a:pt x="640" y="69"/>
                    </a:lnTo>
                    <a:lnTo>
                      <a:pt x="650" y="80"/>
                    </a:lnTo>
                    <a:lnTo>
                      <a:pt x="658" y="91"/>
                    </a:lnTo>
                    <a:lnTo>
                      <a:pt x="660" y="96"/>
                    </a:lnTo>
                    <a:lnTo>
                      <a:pt x="663" y="102"/>
                    </a:lnTo>
                    <a:lnTo>
                      <a:pt x="664" y="108"/>
                    </a:lnTo>
                    <a:lnTo>
                      <a:pt x="664" y="112"/>
                    </a:lnTo>
                    <a:lnTo>
                      <a:pt x="664" y="11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74" name="Freeform 11"/>
              <p:cNvSpPr>
                <a:spLocks/>
              </p:cNvSpPr>
              <p:nvPr/>
            </p:nvSpPr>
            <p:spPr bwMode="auto">
              <a:xfrm>
                <a:off x="5123385" y="4041775"/>
                <a:ext cx="525463" cy="188913"/>
              </a:xfrm>
              <a:custGeom>
                <a:avLst/>
                <a:gdLst>
                  <a:gd name="T0" fmla="*/ 663 w 663"/>
                  <a:gd name="T1" fmla="*/ 0 h 239"/>
                  <a:gd name="T2" fmla="*/ 663 w 663"/>
                  <a:gd name="T3" fmla="*/ 172 h 239"/>
                  <a:gd name="T4" fmla="*/ 663 w 663"/>
                  <a:gd name="T5" fmla="*/ 172 h 239"/>
                  <a:gd name="T6" fmla="*/ 650 w 663"/>
                  <a:gd name="T7" fmla="*/ 179 h 239"/>
                  <a:gd name="T8" fmla="*/ 634 w 663"/>
                  <a:gd name="T9" fmla="*/ 186 h 239"/>
                  <a:gd name="T10" fmla="*/ 616 w 663"/>
                  <a:gd name="T11" fmla="*/ 194 h 239"/>
                  <a:gd name="T12" fmla="*/ 597 w 663"/>
                  <a:gd name="T13" fmla="*/ 201 h 239"/>
                  <a:gd name="T14" fmla="*/ 597 w 663"/>
                  <a:gd name="T15" fmla="*/ 201 h 239"/>
                  <a:gd name="T16" fmla="*/ 568 w 663"/>
                  <a:gd name="T17" fmla="*/ 210 h 239"/>
                  <a:gd name="T18" fmla="*/ 540 w 663"/>
                  <a:gd name="T19" fmla="*/ 217 h 239"/>
                  <a:gd name="T20" fmla="*/ 508 w 663"/>
                  <a:gd name="T21" fmla="*/ 225 h 239"/>
                  <a:gd name="T22" fmla="*/ 476 w 663"/>
                  <a:gd name="T23" fmla="*/ 229 h 239"/>
                  <a:gd name="T24" fmla="*/ 443 w 663"/>
                  <a:gd name="T25" fmla="*/ 234 h 239"/>
                  <a:gd name="T26" fmla="*/ 407 w 663"/>
                  <a:gd name="T27" fmla="*/ 237 h 239"/>
                  <a:gd name="T28" fmla="*/ 370 w 663"/>
                  <a:gd name="T29" fmla="*/ 239 h 239"/>
                  <a:gd name="T30" fmla="*/ 333 w 663"/>
                  <a:gd name="T31" fmla="*/ 239 h 239"/>
                  <a:gd name="T32" fmla="*/ 333 w 663"/>
                  <a:gd name="T33" fmla="*/ 239 h 239"/>
                  <a:gd name="T34" fmla="*/ 294 w 663"/>
                  <a:gd name="T35" fmla="*/ 239 h 239"/>
                  <a:gd name="T36" fmla="*/ 257 w 663"/>
                  <a:gd name="T37" fmla="*/ 237 h 239"/>
                  <a:gd name="T38" fmla="*/ 223 w 663"/>
                  <a:gd name="T39" fmla="*/ 234 h 239"/>
                  <a:gd name="T40" fmla="*/ 188 w 663"/>
                  <a:gd name="T41" fmla="*/ 229 h 239"/>
                  <a:gd name="T42" fmla="*/ 156 w 663"/>
                  <a:gd name="T43" fmla="*/ 225 h 239"/>
                  <a:gd name="T44" fmla="*/ 124 w 663"/>
                  <a:gd name="T45" fmla="*/ 217 h 239"/>
                  <a:gd name="T46" fmla="*/ 95 w 663"/>
                  <a:gd name="T47" fmla="*/ 210 h 239"/>
                  <a:gd name="T48" fmla="*/ 67 w 663"/>
                  <a:gd name="T49" fmla="*/ 201 h 239"/>
                  <a:gd name="T50" fmla="*/ 67 w 663"/>
                  <a:gd name="T51" fmla="*/ 201 h 239"/>
                  <a:gd name="T52" fmla="*/ 47 w 663"/>
                  <a:gd name="T53" fmla="*/ 194 h 239"/>
                  <a:gd name="T54" fmla="*/ 30 w 663"/>
                  <a:gd name="T55" fmla="*/ 186 h 239"/>
                  <a:gd name="T56" fmla="*/ 14 w 663"/>
                  <a:gd name="T57" fmla="*/ 179 h 239"/>
                  <a:gd name="T58" fmla="*/ 0 w 663"/>
                  <a:gd name="T59" fmla="*/ 171 h 239"/>
                  <a:gd name="T60" fmla="*/ 0 w 663"/>
                  <a:gd name="T61" fmla="*/ 0 h 239"/>
                  <a:gd name="T62" fmla="*/ 0 w 663"/>
                  <a:gd name="T63" fmla="*/ 0 h 239"/>
                  <a:gd name="T64" fmla="*/ 14 w 663"/>
                  <a:gd name="T65" fmla="*/ 7 h 239"/>
                  <a:gd name="T66" fmla="*/ 30 w 663"/>
                  <a:gd name="T67" fmla="*/ 14 h 239"/>
                  <a:gd name="T68" fmla="*/ 47 w 663"/>
                  <a:gd name="T69" fmla="*/ 23 h 239"/>
                  <a:gd name="T70" fmla="*/ 67 w 663"/>
                  <a:gd name="T71" fmla="*/ 29 h 239"/>
                  <a:gd name="T72" fmla="*/ 67 w 663"/>
                  <a:gd name="T73" fmla="*/ 29 h 239"/>
                  <a:gd name="T74" fmla="*/ 95 w 663"/>
                  <a:gd name="T75" fmla="*/ 38 h 239"/>
                  <a:gd name="T76" fmla="*/ 124 w 663"/>
                  <a:gd name="T77" fmla="*/ 45 h 239"/>
                  <a:gd name="T78" fmla="*/ 156 w 663"/>
                  <a:gd name="T79" fmla="*/ 53 h 239"/>
                  <a:gd name="T80" fmla="*/ 188 w 663"/>
                  <a:gd name="T81" fmla="*/ 57 h 239"/>
                  <a:gd name="T82" fmla="*/ 223 w 663"/>
                  <a:gd name="T83" fmla="*/ 62 h 239"/>
                  <a:gd name="T84" fmla="*/ 257 w 663"/>
                  <a:gd name="T85" fmla="*/ 65 h 239"/>
                  <a:gd name="T86" fmla="*/ 294 w 663"/>
                  <a:gd name="T87" fmla="*/ 67 h 239"/>
                  <a:gd name="T88" fmla="*/ 333 w 663"/>
                  <a:gd name="T89" fmla="*/ 67 h 239"/>
                  <a:gd name="T90" fmla="*/ 333 w 663"/>
                  <a:gd name="T91" fmla="*/ 67 h 239"/>
                  <a:gd name="T92" fmla="*/ 370 w 663"/>
                  <a:gd name="T93" fmla="*/ 67 h 239"/>
                  <a:gd name="T94" fmla="*/ 407 w 663"/>
                  <a:gd name="T95" fmla="*/ 65 h 239"/>
                  <a:gd name="T96" fmla="*/ 443 w 663"/>
                  <a:gd name="T97" fmla="*/ 62 h 239"/>
                  <a:gd name="T98" fmla="*/ 476 w 663"/>
                  <a:gd name="T99" fmla="*/ 57 h 239"/>
                  <a:gd name="T100" fmla="*/ 508 w 663"/>
                  <a:gd name="T101" fmla="*/ 53 h 239"/>
                  <a:gd name="T102" fmla="*/ 540 w 663"/>
                  <a:gd name="T103" fmla="*/ 45 h 239"/>
                  <a:gd name="T104" fmla="*/ 568 w 663"/>
                  <a:gd name="T105" fmla="*/ 38 h 239"/>
                  <a:gd name="T106" fmla="*/ 597 w 663"/>
                  <a:gd name="T107" fmla="*/ 29 h 239"/>
                  <a:gd name="T108" fmla="*/ 597 w 663"/>
                  <a:gd name="T109" fmla="*/ 29 h 239"/>
                  <a:gd name="T110" fmla="*/ 616 w 663"/>
                  <a:gd name="T111" fmla="*/ 23 h 239"/>
                  <a:gd name="T112" fmla="*/ 634 w 663"/>
                  <a:gd name="T113" fmla="*/ 16 h 239"/>
                  <a:gd name="T114" fmla="*/ 650 w 663"/>
                  <a:gd name="T115" fmla="*/ 8 h 239"/>
                  <a:gd name="T116" fmla="*/ 663 w 663"/>
                  <a:gd name="T117" fmla="*/ 0 h 239"/>
                  <a:gd name="T118" fmla="*/ 663 w 663"/>
                  <a:gd name="T11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39">
                    <a:moveTo>
                      <a:pt x="663" y="0"/>
                    </a:moveTo>
                    <a:lnTo>
                      <a:pt x="663" y="172"/>
                    </a:lnTo>
                    <a:lnTo>
                      <a:pt x="663" y="172"/>
                    </a:lnTo>
                    <a:lnTo>
                      <a:pt x="650" y="179"/>
                    </a:lnTo>
                    <a:lnTo>
                      <a:pt x="634" y="186"/>
                    </a:lnTo>
                    <a:lnTo>
                      <a:pt x="616" y="194"/>
                    </a:lnTo>
                    <a:lnTo>
                      <a:pt x="597" y="201"/>
                    </a:lnTo>
                    <a:lnTo>
                      <a:pt x="597" y="201"/>
                    </a:lnTo>
                    <a:lnTo>
                      <a:pt x="568" y="210"/>
                    </a:lnTo>
                    <a:lnTo>
                      <a:pt x="540" y="217"/>
                    </a:lnTo>
                    <a:lnTo>
                      <a:pt x="508" y="225"/>
                    </a:lnTo>
                    <a:lnTo>
                      <a:pt x="476" y="229"/>
                    </a:lnTo>
                    <a:lnTo>
                      <a:pt x="443" y="234"/>
                    </a:lnTo>
                    <a:lnTo>
                      <a:pt x="407" y="237"/>
                    </a:lnTo>
                    <a:lnTo>
                      <a:pt x="370" y="239"/>
                    </a:lnTo>
                    <a:lnTo>
                      <a:pt x="333" y="239"/>
                    </a:lnTo>
                    <a:lnTo>
                      <a:pt x="333" y="239"/>
                    </a:lnTo>
                    <a:lnTo>
                      <a:pt x="294" y="239"/>
                    </a:lnTo>
                    <a:lnTo>
                      <a:pt x="257" y="237"/>
                    </a:lnTo>
                    <a:lnTo>
                      <a:pt x="223" y="234"/>
                    </a:lnTo>
                    <a:lnTo>
                      <a:pt x="188" y="229"/>
                    </a:lnTo>
                    <a:lnTo>
                      <a:pt x="156" y="225"/>
                    </a:lnTo>
                    <a:lnTo>
                      <a:pt x="124" y="217"/>
                    </a:lnTo>
                    <a:lnTo>
                      <a:pt x="95" y="210"/>
                    </a:lnTo>
                    <a:lnTo>
                      <a:pt x="67" y="201"/>
                    </a:lnTo>
                    <a:lnTo>
                      <a:pt x="67" y="201"/>
                    </a:lnTo>
                    <a:lnTo>
                      <a:pt x="47" y="194"/>
                    </a:lnTo>
                    <a:lnTo>
                      <a:pt x="30" y="186"/>
                    </a:lnTo>
                    <a:lnTo>
                      <a:pt x="14" y="179"/>
                    </a:lnTo>
                    <a:lnTo>
                      <a:pt x="0" y="171"/>
                    </a:lnTo>
                    <a:lnTo>
                      <a:pt x="0" y="0"/>
                    </a:lnTo>
                    <a:lnTo>
                      <a:pt x="0" y="0"/>
                    </a:lnTo>
                    <a:lnTo>
                      <a:pt x="14" y="7"/>
                    </a:lnTo>
                    <a:lnTo>
                      <a:pt x="30" y="14"/>
                    </a:lnTo>
                    <a:lnTo>
                      <a:pt x="47" y="23"/>
                    </a:lnTo>
                    <a:lnTo>
                      <a:pt x="67" y="29"/>
                    </a:lnTo>
                    <a:lnTo>
                      <a:pt x="67" y="29"/>
                    </a:lnTo>
                    <a:lnTo>
                      <a:pt x="95" y="38"/>
                    </a:lnTo>
                    <a:lnTo>
                      <a:pt x="124" y="45"/>
                    </a:lnTo>
                    <a:lnTo>
                      <a:pt x="156" y="53"/>
                    </a:lnTo>
                    <a:lnTo>
                      <a:pt x="188" y="57"/>
                    </a:lnTo>
                    <a:lnTo>
                      <a:pt x="223" y="62"/>
                    </a:lnTo>
                    <a:lnTo>
                      <a:pt x="257" y="65"/>
                    </a:lnTo>
                    <a:lnTo>
                      <a:pt x="294" y="67"/>
                    </a:lnTo>
                    <a:lnTo>
                      <a:pt x="333" y="67"/>
                    </a:lnTo>
                    <a:lnTo>
                      <a:pt x="333" y="67"/>
                    </a:lnTo>
                    <a:lnTo>
                      <a:pt x="370" y="67"/>
                    </a:lnTo>
                    <a:lnTo>
                      <a:pt x="407" y="65"/>
                    </a:lnTo>
                    <a:lnTo>
                      <a:pt x="443" y="62"/>
                    </a:lnTo>
                    <a:lnTo>
                      <a:pt x="476" y="57"/>
                    </a:lnTo>
                    <a:lnTo>
                      <a:pt x="508" y="53"/>
                    </a:lnTo>
                    <a:lnTo>
                      <a:pt x="540" y="45"/>
                    </a:lnTo>
                    <a:lnTo>
                      <a:pt x="568" y="38"/>
                    </a:lnTo>
                    <a:lnTo>
                      <a:pt x="597" y="29"/>
                    </a:lnTo>
                    <a:lnTo>
                      <a:pt x="597" y="29"/>
                    </a:lnTo>
                    <a:lnTo>
                      <a:pt x="616" y="23"/>
                    </a:lnTo>
                    <a:lnTo>
                      <a:pt x="634" y="16"/>
                    </a:lnTo>
                    <a:lnTo>
                      <a:pt x="650" y="8"/>
                    </a:lnTo>
                    <a:lnTo>
                      <a:pt x="663" y="0"/>
                    </a:lnTo>
                    <a:lnTo>
                      <a:pt x="66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75" name="Freeform 12"/>
              <p:cNvSpPr>
                <a:spLocks/>
              </p:cNvSpPr>
              <p:nvPr/>
            </p:nvSpPr>
            <p:spPr bwMode="auto">
              <a:xfrm>
                <a:off x="5123385" y="4381500"/>
                <a:ext cx="525463" cy="190500"/>
              </a:xfrm>
              <a:custGeom>
                <a:avLst/>
                <a:gdLst>
                  <a:gd name="T0" fmla="*/ 0 w 663"/>
                  <a:gd name="T1" fmla="*/ 171 h 239"/>
                  <a:gd name="T2" fmla="*/ 0 w 663"/>
                  <a:gd name="T3" fmla="*/ 0 h 239"/>
                  <a:gd name="T4" fmla="*/ 0 w 663"/>
                  <a:gd name="T5" fmla="*/ 0 h 239"/>
                  <a:gd name="T6" fmla="*/ 14 w 663"/>
                  <a:gd name="T7" fmla="*/ 7 h 239"/>
                  <a:gd name="T8" fmla="*/ 30 w 663"/>
                  <a:gd name="T9" fmla="*/ 16 h 239"/>
                  <a:gd name="T10" fmla="*/ 47 w 663"/>
                  <a:gd name="T11" fmla="*/ 23 h 239"/>
                  <a:gd name="T12" fmla="*/ 67 w 663"/>
                  <a:gd name="T13" fmla="*/ 30 h 239"/>
                  <a:gd name="T14" fmla="*/ 67 w 663"/>
                  <a:gd name="T15" fmla="*/ 30 h 239"/>
                  <a:gd name="T16" fmla="*/ 95 w 663"/>
                  <a:gd name="T17" fmla="*/ 38 h 239"/>
                  <a:gd name="T18" fmla="*/ 124 w 663"/>
                  <a:gd name="T19" fmla="*/ 47 h 239"/>
                  <a:gd name="T20" fmla="*/ 156 w 663"/>
                  <a:gd name="T21" fmla="*/ 53 h 239"/>
                  <a:gd name="T22" fmla="*/ 188 w 663"/>
                  <a:gd name="T23" fmla="*/ 59 h 239"/>
                  <a:gd name="T24" fmla="*/ 223 w 663"/>
                  <a:gd name="T25" fmla="*/ 62 h 239"/>
                  <a:gd name="T26" fmla="*/ 257 w 663"/>
                  <a:gd name="T27" fmla="*/ 66 h 239"/>
                  <a:gd name="T28" fmla="*/ 294 w 663"/>
                  <a:gd name="T29" fmla="*/ 67 h 239"/>
                  <a:gd name="T30" fmla="*/ 333 w 663"/>
                  <a:gd name="T31" fmla="*/ 68 h 239"/>
                  <a:gd name="T32" fmla="*/ 333 w 663"/>
                  <a:gd name="T33" fmla="*/ 68 h 239"/>
                  <a:gd name="T34" fmla="*/ 370 w 663"/>
                  <a:gd name="T35" fmla="*/ 67 h 239"/>
                  <a:gd name="T36" fmla="*/ 407 w 663"/>
                  <a:gd name="T37" fmla="*/ 66 h 239"/>
                  <a:gd name="T38" fmla="*/ 443 w 663"/>
                  <a:gd name="T39" fmla="*/ 62 h 239"/>
                  <a:gd name="T40" fmla="*/ 476 w 663"/>
                  <a:gd name="T41" fmla="*/ 59 h 239"/>
                  <a:gd name="T42" fmla="*/ 508 w 663"/>
                  <a:gd name="T43" fmla="*/ 53 h 239"/>
                  <a:gd name="T44" fmla="*/ 540 w 663"/>
                  <a:gd name="T45" fmla="*/ 47 h 239"/>
                  <a:gd name="T46" fmla="*/ 568 w 663"/>
                  <a:gd name="T47" fmla="*/ 38 h 239"/>
                  <a:gd name="T48" fmla="*/ 597 w 663"/>
                  <a:gd name="T49" fmla="*/ 30 h 239"/>
                  <a:gd name="T50" fmla="*/ 597 w 663"/>
                  <a:gd name="T51" fmla="*/ 30 h 239"/>
                  <a:gd name="T52" fmla="*/ 616 w 663"/>
                  <a:gd name="T53" fmla="*/ 23 h 239"/>
                  <a:gd name="T54" fmla="*/ 634 w 663"/>
                  <a:gd name="T55" fmla="*/ 16 h 239"/>
                  <a:gd name="T56" fmla="*/ 650 w 663"/>
                  <a:gd name="T57" fmla="*/ 8 h 239"/>
                  <a:gd name="T58" fmla="*/ 663 w 663"/>
                  <a:gd name="T59" fmla="*/ 1 h 239"/>
                  <a:gd name="T60" fmla="*/ 663 w 663"/>
                  <a:gd name="T61" fmla="*/ 172 h 239"/>
                  <a:gd name="T62" fmla="*/ 663 w 663"/>
                  <a:gd name="T63" fmla="*/ 172 h 239"/>
                  <a:gd name="T64" fmla="*/ 650 w 663"/>
                  <a:gd name="T65" fmla="*/ 179 h 239"/>
                  <a:gd name="T66" fmla="*/ 634 w 663"/>
                  <a:gd name="T67" fmla="*/ 186 h 239"/>
                  <a:gd name="T68" fmla="*/ 616 w 663"/>
                  <a:gd name="T69" fmla="*/ 194 h 239"/>
                  <a:gd name="T70" fmla="*/ 597 w 663"/>
                  <a:gd name="T71" fmla="*/ 201 h 239"/>
                  <a:gd name="T72" fmla="*/ 597 w 663"/>
                  <a:gd name="T73" fmla="*/ 201 h 239"/>
                  <a:gd name="T74" fmla="*/ 568 w 663"/>
                  <a:gd name="T75" fmla="*/ 210 h 239"/>
                  <a:gd name="T76" fmla="*/ 540 w 663"/>
                  <a:gd name="T77" fmla="*/ 217 h 239"/>
                  <a:gd name="T78" fmla="*/ 508 w 663"/>
                  <a:gd name="T79" fmla="*/ 225 h 239"/>
                  <a:gd name="T80" fmla="*/ 476 w 663"/>
                  <a:gd name="T81" fmla="*/ 229 h 239"/>
                  <a:gd name="T82" fmla="*/ 443 w 663"/>
                  <a:gd name="T83" fmla="*/ 234 h 239"/>
                  <a:gd name="T84" fmla="*/ 407 w 663"/>
                  <a:gd name="T85" fmla="*/ 237 h 239"/>
                  <a:gd name="T86" fmla="*/ 370 w 663"/>
                  <a:gd name="T87" fmla="*/ 239 h 239"/>
                  <a:gd name="T88" fmla="*/ 333 w 663"/>
                  <a:gd name="T89" fmla="*/ 239 h 239"/>
                  <a:gd name="T90" fmla="*/ 333 w 663"/>
                  <a:gd name="T91" fmla="*/ 239 h 239"/>
                  <a:gd name="T92" fmla="*/ 294 w 663"/>
                  <a:gd name="T93" fmla="*/ 239 h 239"/>
                  <a:gd name="T94" fmla="*/ 257 w 663"/>
                  <a:gd name="T95" fmla="*/ 237 h 239"/>
                  <a:gd name="T96" fmla="*/ 223 w 663"/>
                  <a:gd name="T97" fmla="*/ 234 h 239"/>
                  <a:gd name="T98" fmla="*/ 188 w 663"/>
                  <a:gd name="T99" fmla="*/ 229 h 239"/>
                  <a:gd name="T100" fmla="*/ 156 w 663"/>
                  <a:gd name="T101" fmla="*/ 225 h 239"/>
                  <a:gd name="T102" fmla="*/ 124 w 663"/>
                  <a:gd name="T103" fmla="*/ 217 h 239"/>
                  <a:gd name="T104" fmla="*/ 95 w 663"/>
                  <a:gd name="T105" fmla="*/ 210 h 239"/>
                  <a:gd name="T106" fmla="*/ 67 w 663"/>
                  <a:gd name="T107" fmla="*/ 201 h 239"/>
                  <a:gd name="T108" fmla="*/ 67 w 663"/>
                  <a:gd name="T109" fmla="*/ 201 h 239"/>
                  <a:gd name="T110" fmla="*/ 47 w 663"/>
                  <a:gd name="T111" fmla="*/ 194 h 239"/>
                  <a:gd name="T112" fmla="*/ 30 w 663"/>
                  <a:gd name="T113" fmla="*/ 186 h 239"/>
                  <a:gd name="T114" fmla="*/ 14 w 663"/>
                  <a:gd name="T115" fmla="*/ 179 h 239"/>
                  <a:gd name="T116" fmla="*/ 0 w 663"/>
                  <a:gd name="T117" fmla="*/ 171 h 239"/>
                  <a:gd name="T118" fmla="*/ 0 w 663"/>
                  <a:gd name="T119" fmla="*/ 17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39">
                    <a:moveTo>
                      <a:pt x="0" y="171"/>
                    </a:moveTo>
                    <a:lnTo>
                      <a:pt x="0" y="0"/>
                    </a:lnTo>
                    <a:lnTo>
                      <a:pt x="0" y="0"/>
                    </a:lnTo>
                    <a:lnTo>
                      <a:pt x="14" y="7"/>
                    </a:lnTo>
                    <a:lnTo>
                      <a:pt x="30" y="16"/>
                    </a:lnTo>
                    <a:lnTo>
                      <a:pt x="47" y="23"/>
                    </a:lnTo>
                    <a:lnTo>
                      <a:pt x="67" y="30"/>
                    </a:lnTo>
                    <a:lnTo>
                      <a:pt x="67" y="30"/>
                    </a:lnTo>
                    <a:lnTo>
                      <a:pt x="95" y="38"/>
                    </a:lnTo>
                    <a:lnTo>
                      <a:pt x="124" y="47"/>
                    </a:lnTo>
                    <a:lnTo>
                      <a:pt x="156" y="53"/>
                    </a:lnTo>
                    <a:lnTo>
                      <a:pt x="188" y="59"/>
                    </a:lnTo>
                    <a:lnTo>
                      <a:pt x="223" y="62"/>
                    </a:lnTo>
                    <a:lnTo>
                      <a:pt x="257" y="66"/>
                    </a:lnTo>
                    <a:lnTo>
                      <a:pt x="294" y="67"/>
                    </a:lnTo>
                    <a:lnTo>
                      <a:pt x="333" y="68"/>
                    </a:lnTo>
                    <a:lnTo>
                      <a:pt x="333" y="68"/>
                    </a:lnTo>
                    <a:lnTo>
                      <a:pt x="370" y="67"/>
                    </a:lnTo>
                    <a:lnTo>
                      <a:pt x="407" y="66"/>
                    </a:lnTo>
                    <a:lnTo>
                      <a:pt x="443" y="62"/>
                    </a:lnTo>
                    <a:lnTo>
                      <a:pt x="476" y="59"/>
                    </a:lnTo>
                    <a:lnTo>
                      <a:pt x="508" y="53"/>
                    </a:lnTo>
                    <a:lnTo>
                      <a:pt x="540" y="47"/>
                    </a:lnTo>
                    <a:lnTo>
                      <a:pt x="568" y="38"/>
                    </a:lnTo>
                    <a:lnTo>
                      <a:pt x="597" y="30"/>
                    </a:lnTo>
                    <a:lnTo>
                      <a:pt x="597" y="30"/>
                    </a:lnTo>
                    <a:lnTo>
                      <a:pt x="616" y="23"/>
                    </a:lnTo>
                    <a:lnTo>
                      <a:pt x="634" y="16"/>
                    </a:lnTo>
                    <a:lnTo>
                      <a:pt x="650" y="8"/>
                    </a:lnTo>
                    <a:lnTo>
                      <a:pt x="663" y="1"/>
                    </a:lnTo>
                    <a:lnTo>
                      <a:pt x="663" y="172"/>
                    </a:lnTo>
                    <a:lnTo>
                      <a:pt x="663" y="172"/>
                    </a:lnTo>
                    <a:lnTo>
                      <a:pt x="650" y="179"/>
                    </a:lnTo>
                    <a:lnTo>
                      <a:pt x="634" y="186"/>
                    </a:lnTo>
                    <a:lnTo>
                      <a:pt x="616" y="194"/>
                    </a:lnTo>
                    <a:lnTo>
                      <a:pt x="597" y="201"/>
                    </a:lnTo>
                    <a:lnTo>
                      <a:pt x="597" y="201"/>
                    </a:lnTo>
                    <a:lnTo>
                      <a:pt x="568" y="210"/>
                    </a:lnTo>
                    <a:lnTo>
                      <a:pt x="540" y="217"/>
                    </a:lnTo>
                    <a:lnTo>
                      <a:pt x="508" y="225"/>
                    </a:lnTo>
                    <a:lnTo>
                      <a:pt x="476" y="229"/>
                    </a:lnTo>
                    <a:lnTo>
                      <a:pt x="443" y="234"/>
                    </a:lnTo>
                    <a:lnTo>
                      <a:pt x="407" y="237"/>
                    </a:lnTo>
                    <a:lnTo>
                      <a:pt x="370" y="239"/>
                    </a:lnTo>
                    <a:lnTo>
                      <a:pt x="333" y="239"/>
                    </a:lnTo>
                    <a:lnTo>
                      <a:pt x="333" y="239"/>
                    </a:lnTo>
                    <a:lnTo>
                      <a:pt x="294" y="239"/>
                    </a:lnTo>
                    <a:lnTo>
                      <a:pt x="257" y="237"/>
                    </a:lnTo>
                    <a:lnTo>
                      <a:pt x="223" y="234"/>
                    </a:lnTo>
                    <a:lnTo>
                      <a:pt x="188" y="229"/>
                    </a:lnTo>
                    <a:lnTo>
                      <a:pt x="156" y="225"/>
                    </a:lnTo>
                    <a:lnTo>
                      <a:pt x="124" y="217"/>
                    </a:lnTo>
                    <a:lnTo>
                      <a:pt x="95" y="210"/>
                    </a:lnTo>
                    <a:lnTo>
                      <a:pt x="67" y="201"/>
                    </a:lnTo>
                    <a:lnTo>
                      <a:pt x="67" y="201"/>
                    </a:lnTo>
                    <a:lnTo>
                      <a:pt x="47" y="194"/>
                    </a:lnTo>
                    <a:lnTo>
                      <a:pt x="30" y="186"/>
                    </a:lnTo>
                    <a:lnTo>
                      <a:pt x="14" y="179"/>
                    </a:lnTo>
                    <a:lnTo>
                      <a:pt x="0" y="171"/>
                    </a:lnTo>
                    <a:lnTo>
                      <a:pt x="0" y="17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76" name="Freeform 13"/>
              <p:cNvSpPr>
                <a:spLocks/>
              </p:cNvSpPr>
              <p:nvPr/>
            </p:nvSpPr>
            <p:spPr bwMode="auto">
              <a:xfrm>
                <a:off x="5123385" y="4211638"/>
                <a:ext cx="525463" cy="190500"/>
              </a:xfrm>
              <a:custGeom>
                <a:avLst/>
                <a:gdLst>
                  <a:gd name="T0" fmla="*/ 0 w 663"/>
                  <a:gd name="T1" fmla="*/ 172 h 240"/>
                  <a:gd name="T2" fmla="*/ 0 w 663"/>
                  <a:gd name="T3" fmla="*/ 0 h 240"/>
                  <a:gd name="T4" fmla="*/ 0 w 663"/>
                  <a:gd name="T5" fmla="*/ 0 h 240"/>
                  <a:gd name="T6" fmla="*/ 14 w 663"/>
                  <a:gd name="T7" fmla="*/ 8 h 240"/>
                  <a:gd name="T8" fmla="*/ 30 w 663"/>
                  <a:gd name="T9" fmla="*/ 15 h 240"/>
                  <a:gd name="T10" fmla="*/ 47 w 663"/>
                  <a:gd name="T11" fmla="*/ 23 h 240"/>
                  <a:gd name="T12" fmla="*/ 67 w 663"/>
                  <a:gd name="T13" fmla="*/ 30 h 240"/>
                  <a:gd name="T14" fmla="*/ 67 w 663"/>
                  <a:gd name="T15" fmla="*/ 30 h 240"/>
                  <a:gd name="T16" fmla="*/ 95 w 663"/>
                  <a:gd name="T17" fmla="*/ 39 h 240"/>
                  <a:gd name="T18" fmla="*/ 124 w 663"/>
                  <a:gd name="T19" fmla="*/ 46 h 240"/>
                  <a:gd name="T20" fmla="*/ 156 w 663"/>
                  <a:gd name="T21" fmla="*/ 54 h 240"/>
                  <a:gd name="T22" fmla="*/ 188 w 663"/>
                  <a:gd name="T23" fmla="*/ 58 h 240"/>
                  <a:gd name="T24" fmla="*/ 223 w 663"/>
                  <a:gd name="T25" fmla="*/ 63 h 240"/>
                  <a:gd name="T26" fmla="*/ 257 w 663"/>
                  <a:gd name="T27" fmla="*/ 66 h 240"/>
                  <a:gd name="T28" fmla="*/ 294 w 663"/>
                  <a:gd name="T29" fmla="*/ 68 h 240"/>
                  <a:gd name="T30" fmla="*/ 333 w 663"/>
                  <a:gd name="T31" fmla="*/ 68 h 240"/>
                  <a:gd name="T32" fmla="*/ 333 w 663"/>
                  <a:gd name="T33" fmla="*/ 68 h 240"/>
                  <a:gd name="T34" fmla="*/ 370 w 663"/>
                  <a:gd name="T35" fmla="*/ 68 h 240"/>
                  <a:gd name="T36" fmla="*/ 407 w 663"/>
                  <a:gd name="T37" fmla="*/ 66 h 240"/>
                  <a:gd name="T38" fmla="*/ 443 w 663"/>
                  <a:gd name="T39" fmla="*/ 63 h 240"/>
                  <a:gd name="T40" fmla="*/ 476 w 663"/>
                  <a:gd name="T41" fmla="*/ 58 h 240"/>
                  <a:gd name="T42" fmla="*/ 508 w 663"/>
                  <a:gd name="T43" fmla="*/ 54 h 240"/>
                  <a:gd name="T44" fmla="*/ 540 w 663"/>
                  <a:gd name="T45" fmla="*/ 46 h 240"/>
                  <a:gd name="T46" fmla="*/ 568 w 663"/>
                  <a:gd name="T47" fmla="*/ 39 h 240"/>
                  <a:gd name="T48" fmla="*/ 597 w 663"/>
                  <a:gd name="T49" fmla="*/ 30 h 240"/>
                  <a:gd name="T50" fmla="*/ 597 w 663"/>
                  <a:gd name="T51" fmla="*/ 30 h 240"/>
                  <a:gd name="T52" fmla="*/ 616 w 663"/>
                  <a:gd name="T53" fmla="*/ 23 h 240"/>
                  <a:gd name="T54" fmla="*/ 634 w 663"/>
                  <a:gd name="T55" fmla="*/ 15 h 240"/>
                  <a:gd name="T56" fmla="*/ 650 w 663"/>
                  <a:gd name="T57" fmla="*/ 8 h 240"/>
                  <a:gd name="T58" fmla="*/ 663 w 663"/>
                  <a:gd name="T59" fmla="*/ 1 h 240"/>
                  <a:gd name="T60" fmla="*/ 663 w 663"/>
                  <a:gd name="T61" fmla="*/ 172 h 240"/>
                  <a:gd name="T62" fmla="*/ 663 w 663"/>
                  <a:gd name="T63" fmla="*/ 172 h 240"/>
                  <a:gd name="T64" fmla="*/ 650 w 663"/>
                  <a:gd name="T65" fmla="*/ 180 h 240"/>
                  <a:gd name="T66" fmla="*/ 634 w 663"/>
                  <a:gd name="T67" fmla="*/ 188 h 240"/>
                  <a:gd name="T68" fmla="*/ 616 w 663"/>
                  <a:gd name="T69" fmla="*/ 195 h 240"/>
                  <a:gd name="T70" fmla="*/ 597 w 663"/>
                  <a:gd name="T71" fmla="*/ 202 h 240"/>
                  <a:gd name="T72" fmla="*/ 597 w 663"/>
                  <a:gd name="T73" fmla="*/ 202 h 240"/>
                  <a:gd name="T74" fmla="*/ 568 w 663"/>
                  <a:gd name="T75" fmla="*/ 210 h 240"/>
                  <a:gd name="T76" fmla="*/ 540 w 663"/>
                  <a:gd name="T77" fmla="*/ 219 h 240"/>
                  <a:gd name="T78" fmla="*/ 508 w 663"/>
                  <a:gd name="T79" fmla="*/ 225 h 240"/>
                  <a:gd name="T80" fmla="*/ 476 w 663"/>
                  <a:gd name="T81" fmla="*/ 231 h 240"/>
                  <a:gd name="T82" fmla="*/ 443 w 663"/>
                  <a:gd name="T83" fmla="*/ 234 h 240"/>
                  <a:gd name="T84" fmla="*/ 407 w 663"/>
                  <a:gd name="T85" fmla="*/ 238 h 240"/>
                  <a:gd name="T86" fmla="*/ 370 w 663"/>
                  <a:gd name="T87" fmla="*/ 239 h 240"/>
                  <a:gd name="T88" fmla="*/ 333 w 663"/>
                  <a:gd name="T89" fmla="*/ 240 h 240"/>
                  <a:gd name="T90" fmla="*/ 333 w 663"/>
                  <a:gd name="T91" fmla="*/ 240 h 240"/>
                  <a:gd name="T92" fmla="*/ 294 w 663"/>
                  <a:gd name="T93" fmla="*/ 239 h 240"/>
                  <a:gd name="T94" fmla="*/ 257 w 663"/>
                  <a:gd name="T95" fmla="*/ 238 h 240"/>
                  <a:gd name="T96" fmla="*/ 223 w 663"/>
                  <a:gd name="T97" fmla="*/ 234 h 240"/>
                  <a:gd name="T98" fmla="*/ 188 w 663"/>
                  <a:gd name="T99" fmla="*/ 231 h 240"/>
                  <a:gd name="T100" fmla="*/ 156 w 663"/>
                  <a:gd name="T101" fmla="*/ 225 h 240"/>
                  <a:gd name="T102" fmla="*/ 124 w 663"/>
                  <a:gd name="T103" fmla="*/ 219 h 240"/>
                  <a:gd name="T104" fmla="*/ 95 w 663"/>
                  <a:gd name="T105" fmla="*/ 210 h 240"/>
                  <a:gd name="T106" fmla="*/ 67 w 663"/>
                  <a:gd name="T107" fmla="*/ 202 h 240"/>
                  <a:gd name="T108" fmla="*/ 67 w 663"/>
                  <a:gd name="T109" fmla="*/ 202 h 240"/>
                  <a:gd name="T110" fmla="*/ 47 w 663"/>
                  <a:gd name="T111" fmla="*/ 195 h 240"/>
                  <a:gd name="T112" fmla="*/ 30 w 663"/>
                  <a:gd name="T113" fmla="*/ 188 h 240"/>
                  <a:gd name="T114" fmla="*/ 14 w 663"/>
                  <a:gd name="T115" fmla="*/ 179 h 240"/>
                  <a:gd name="T116" fmla="*/ 0 w 663"/>
                  <a:gd name="T117" fmla="*/ 172 h 240"/>
                  <a:gd name="T118" fmla="*/ 0 w 663"/>
                  <a:gd name="T119" fmla="*/ 17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40">
                    <a:moveTo>
                      <a:pt x="0" y="172"/>
                    </a:moveTo>
                    <a:lnTo>
                      <a:pt x="0" y="0"/>
                    </a:lnTo>
                    <a:lnTo>
                      <a:pt x="0" y="0"/>
                    </a:lnTo>
                    <a:lnTo>
                      <a:pt x="14" y="8"/>
                    </a:lnTo>
                    <a:lnTo>
                      <a:pt x="30" y="15"/>
                    </a:lnTo>
                    <a:lnTo>
                      <a:pt x="47" y="23"/>
                    </a:lnTo>
                    <a:lnTo>
                      <a:pt x="67" y="30"/>
                    </a:lnTo>
                    <a:lnTo>
                      <a:pt x="67" y="30"/>
                    </a:lnTo>
                    <a:lnTo>
                      <a:pt x="95" y="39"/>
                    </a:lnTo>
                    <a:lnTo>
                      <a:pt x="124" y="46"/>
                    </a:lnTo>
                    <a:lnTo>
                      <a:pt x="156" y="54"/>
                    </a:lnTo>
                    <a:lnTo>
                      <a:pt x="188" y="58"/>
                    </a:lnTo>
                    <a:lnTo>
                      <a:pt x="223" y="63"/>
                    </a:lnTo>
                    <a:lnTo>
                      <a:pt x="257" y="66"/>
                    </a:lnTo>
                    <a:lnTo>
                      <a:pt x="294" y="68"/>
                    </a:lnTo>
                    <a:lnTo>
                      <a:pt x="333" y="68"/>
                    </a:lnTo>
                    <a:lnTo>
                      <a:pt x="333" y="68"/>
                    </a:lnTo>
                    <a:lnTo>
                      <a:pt x="370" y="68"/>
                    </a:lnTo>
                    <a:lnTo>
                      <a:pt x="407" y="66"/>
                    </a:lnTo>
                    <a:lnTo>
                      <a:pt x="443" y="63"/>
                    </a:lnTo>
                    <a:lnTo>
                      <a:pt x="476" y="58"/>
                    </a:lnTo>
                    <a:lnTo>
                      <a:pt x="508" y="54"/>
                    </a:lnTo>
                    <a:lnTo>
                      <a:pt x="540" y="46"/>
                    </a:lnTo>
                    <a:lnTo>
                      <a:pt x="568" y="39"/>
                    </a:lnTo>
                    <a:lnTo>
                      <a:pt x="597" y="30"/>
                    </a:lnTo>
                    <a:lnTo>
                      <a:pt x="597" y="30"/>
                    </a:lnTo>
                    <a:lnTo>
                      <a:pt x="616" y="23"/>
                    </a:lnTo>
                    <a:lnTo>
                      <a:pt x="634" y="15"/>
                    </a:lnTo>
                    <a:lnTo>
                      <a:pt x="650" y="8"/>
                    </a:lnTo>
                    <a:lnTo>
                      <a:pt x="663" y="1"/>
                    </a:lnTo>
                    <a:lnTo>
                      <a:pt x="663" y="172"/>
                    </a:lnTo>
                    <a:lnTo>
                      <a:pt x="663" y="172"/>
                    </a:lnTo>
                    <a:lnTo>
                      <a:pt x="650" y="180"/>
                    </a:lnTo>
                    <a:lnTo>
                      <a:pt x="634" y="188"/>
                    </a:lnTo>
                    <a:lnTo>
                      <a:pt x="616" y="195"/>
                    </a:lnTo>
                    <a:lnTo>
                      <a:pt x="597" y="202"/>
                    </a:lnTo>
                    <a:lnTo>
                      <a:pt x="597" y="202"/>
                    </a:lnTo>
                    <a:lnTo>
                      <a:pt x="568" y="210"/>
                    </a:lnTo>
                    <a:lnTo>
                      <a:pt x="540" y="219"/>
                    </a:lnTo>
                    <a:lnTo>
                      <a:pt x="508" y="225"/>
                    </a:lnTo>
                    <a:lnTo>
                      <a:pt x="476" y="231"/>
                    </a:lnTo>
                    <a:lnTo>
                      <a:pt x="443" y="234"/>
                    </a:lnTo>
                    <a:lnTo>
                      <a:pt x="407" y="238"/>
                    </a:lnTo>
                    <a:lnTo>
                      <a:pt x="370" y="239"/>
                    </a:lnTo>
                    <a:lnTo>
                      <a:pt x="333" y="240"/>
                    </a:lnTo>
                    <a:lnTo>
                      <a:pt x="333" y="240"/>
                    </a:lnTo>
                    <a:lnTo>
                      <a:pt x="294" y="239"/>
                    </a:lnTo>
                    <a:lnTo>
                      <a:pt x="257" y="238"/>
                    </a:lnTo>
                    <a:lnTo>
                      <a:pt x="223" y="234"/>
                    </a:lnTo>
                    <a:lnTo>
                      <a:pt x="188" y="231"/>
                    </a:lnTo>
                    <a:lnTo>
                      <a:pt x="156" y="225"/>
                    </a:lnTo>
                    <a:lnTo>
                      <a:pt x="124" y="219"/>
                    </a:lnTo>
                    <a:lnTo>
                      <a:pt x="95" y="210"/>
                    </a:lnTo>
                    <a:lnTo>
                      <a:pt x="67" y="202"/>
                    </a:lnTo>
                    <a:lnTo>
                      <a:pt x="67" y="202"/>
                    </a:lnTo>
                    <a:lnTo>
                      <a:pt x="47" y="195"/>
                    </a:lnTo>
                    <a:lnTo>
                      <a:pt x="30" y="188"/>
                    </a:lnTo>
                    <a:lnTo>
                      <a:pt x="14" y="179"/>
                    </a:lnTo>
                    <a:lnTo>
                      <a:pt x="0" y="172"/>
                    </a:lnTo>
                    <a:lnTo>
                      <a:pt x="0" y="17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grpSp>
      </p:grpSp>
    </p:spTree>
    <p:extLst>
      <p:ext uri="{BB962C8B-B14F-4D97-AF65-F5344CB8AC3E}">
        <p14:creationId xmlns:p14="http://schemas.microsoft.com/office/powerpoint/2010/main" val="26961917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5"/>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left)">
                                      <p:cBhvr>
                                        <p:cTn id="14" dur="750"/>
                                        <p:tgtEl>
                                          <p:spTgt spid="34"/>
                                        </p:tgtEl>
                                      </p:cBhvr>
                                    </p:animEffect>
                                  </p:childTnLst>
                                </p:cTn>
                              </p:par>
                            </p:childTnLst>
                          </p:cTn>
                        </p:par>
                        <p:par>
                          <p:cTn id="15" fill="hold">
                            <p:stCondLst>
                              <p:cond delay="1250"/>
                            </p:stCondLst>
                            <p:childTnLst>
                              <p:par>
                                <p:cTn id="16" presetID="22" presetClass="entr" presetSubtype="8" fill="hold" nodeType="after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wipe(left)">
                                      <p:cBhvr>
                                        <p:cTn id="18" dur="500"/>
                                        <p:tgtEl>
                                          <p:spTgt spid="54"/>
                                        </p:tgtEl>
                                      </p:cBhvr>
                                    </p:animEffect>
                                  </p:childTnLst>
                                </p:cTn>
                              </p:par>
                            </p:childTnLst>
                          </p:cTn>
                        </p:par>
                        <p:par>
                          <p:cTn id="19" fill="hold">
                            <p:stCondLst>
                              <p:cond delay="1750"/>
                            </p:stCondLst>
                            <p:childTnLst>
                              <p:par>
                                <p:cTn id="20" presetID="10" presetClass="entr" presetSubtype="0" fill="hold" nodeType="after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par>
                                <p:cTn id="23" presetID="10" presetClass="entr" presetSubtype="0" fill="hold"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35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childTnLst>
                          </p:cTn>
                        </p:par>
                        <p:par>
                          <p:cTn id="29" fill="hold">
                            <p:stCondLst>
                              <p:cond delay="2600"/>
                            </p:stCondLst>
                            <p:childTnLst>
                              <p:par>
                                <p:cTn id="30" presetID="35" presetClass="emph" presetSubtype="0" repeatCount="3000" fill="hold" nodeType="afterEffect">
                                  <p:stCondLst>
                                    <p:cond delay="0"/>
                                  </p:stCondLst>
                                  <p:childTnLst>
                                    <p:anim calcmode="discrete" valueType="str">
                                      <p:cBhvr>
                                        <p:cTn id="31" dur="300" fill="hold"/>
                                        <p:tgtEl>
                                          <p:spTgt spid="90"/>
                                        </p:tgtEl>
                                        <p:attrNameLst>
                                          <p:attrName>style.visibility</p:attrName>
                                        </p:attrNameLst>
                                      </p:cBhvr>
                                      <p:tavLst>
                                        <p:tav tm="0">
                                          <p:val>
                                            <p:strVal val="hidden"/>
                                          </p:val>
                                        </p:tav>
                                        <p:tav tm="50000">
                                          <p:val>
                                            <p:strVal val="visible"/>
                                          </p:val>
                                        </p:tav>
                                      </p:tavLst>
                                    </p:anim>
                                  </p:childTnLst>
                                </p:cTn>
                              </p:par>
                              <p:par>
                                <p:cTn id="32" presetID="35" presetClass="emph" presetSubtype="0" repeatCount="3000" fill="hold" nodeType="withEffect">
                                  <p:stCondLst>
                                    <p:cond delay="0"/>
                                  </p:stCondLst>
                                  <p:childTnLst>
                                    <p:anim calcmode="discrete" valueType="str">
                                      <p:cBhvr>
                                        <p:cTn id="33" dur="300" fill="hold"/>
                                        <p:tgtEl>
                                          <p:spTgt spid="12"/>
                                        </p:tgtEl>
                                        <p:attrNameLst>
                                          <p:attrName>style.visibility</p:attrName>
                                        </p:attrNameLst>
                                      </p:cBhvr>
                                      <p:tavLst>
                                        <p:tav tm="0">
                                          <p:val>
                                            <p:strVal val="hidden"/>
                                          </p:val>
                                        </p:tav>
                                        <p:tav tm="50000">
                                          <p:val>
                                            <p:strVal val="visible"/>
                                          </p:val>
                                        </p:tav>
                                      </p:tavLst>
                                    </p:anim>
                                  </p:childTnLst>
                                </p:cTn>
                              </p:par>
                              <p:par>
                                <p:cTn id="34" presetID="35" presetClass="emph" presetSubtype="0" repeatCount="3000" fill="hold" nodeType="withEffect">
                                  <p:stCondLst>
                                    <p:cond delay="0"/>
                                  </p:stCondLst>
                                  <p:childTnLst>
                                    <p:anim calcmode="discrete" valueType="str">
                                      <p:cBhvr>
                                        <p:cTn id="35" dur="300" fill="hold"/>
                                        <p:tgtEl>
                                          <p:spTgt spid="40"/>
                                        </p:tgtEl>
                                        <p:attrNameLst>
                                          <p:attrName>style.visibility</p:attrName>
                                        </p:attrNameLst>
                                      </p:cBhvr>
                                      <p:tavLst>
                                        <p:tav tm="0">
                                          <p:val>
                                            <p:strVal val="hidden"/>
                                          </p:val>
                                        </p:tav>
                                        <p:tav tm="50000">
                                          <p:val>
                                            <p:strVal val="visible"/>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142"/>
                                        </p:tgtEl>
                                        <p:attrNameLst>
                                          <p:attrName>style.visibility</p:attrName>
                                        </p:attrNameLst>
                                      </p:cBhvr>
                                      <p:to>
                                        <p:strVal val="visible"/>
                                      </p:to>
                                    </p:set>
                                    <p:animEffect transition="in" filter="wipe(up)">
                                      <p:cBhvr>
                                        <p:cTn id="39" dur="500"/>
                                        <p:tgtEl>
                                          <p:spTgt spid="142"/>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143"/>
                                        </p:tgtEl>
                                        <p:attrNameLst>
                                          <p:attrName>style.visibility</p:attrName>
                                        </p:attrNameLst>
                                      </p:cBhvr>
                                      <p:to>
                                        <p:strVal val="visible"/>
                                      </p:to>
                                    </p:set>
                                    <p:animEffect transition="in" filter="wipe(up)">
                                      <p:cBhvr>
                                        <p:cTn id="42" dur="500"/>
                                        <p:tgtEl>
                                          <p:spTgt spid="143"/>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44"/>
                                        </p:tgtEl>
                                        <p:attrNameLst>
                                          <p:attrName>style.visibility</p:attrName>
                                        </p:attrNameLst>
                                      </p:cBhvr>
                                      <p:to>
                                        <p:strVal val="visible"/>
                                      </p:to>
                                    </p:set>
                                    <p:animEffect transition="in" filter="wipe(up)">
                                      <p:cBhvr>
                                        <p:cTn id="45" dur="500"/>
                                        <p:tgtEl>
                                          <p:spTgt spid="144"/>
                                        </p:tgtEl>
                                      </p:cBhvr>
                                    </p:animEffect>
                                  </p:childTnLst>
                                </p:cTn>
                              </p:par>
                              <p:par>
                                <p:cTn id="46" presetID="22" presetClass="entr" presetSubtype="1" fill="hold" grpId="0" nodeType="withEffect">
                                  <p:stCondLst>
                                    <p:cond delay="0"/>
                                  </p:stCondLst>
                                  <p:childTnLst>
                                    <p:set>
                                      <p:cBhvr>
                                        <p:cTn id="47" dur="1" fill="hold">
                                          <p:stCondLst>
                                            <p:cond delay="0"/>
                                          </p:stCondLst>
                                        </p:cTn>
                                        <p:tgtEl>
                                          <p:spTgt spid="147"/>
                                        </p:tgtEl>
                                        <p:attrNameLst>
                                          <p:attrName>style.visibility</p:attrName>
                                        </p:attrNameLst>
                                      </p:cBhvr>
                                      <p:to>
                                        <p:strVal val="visible"/>
                                      </p:to>
                                    </p:set>
                                    <p:animEffect transition="in" filter="wipe(up)">
                                      <p:cBhvr>
                                        <p:cTn id="48" dur="500"/>
                                        <p:tgtEl>
                                          <p:spTgt spid="147"/>
                                        </p:tgtEl>
                                      </p:cBhvr>
                                    </p:animEffec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36"/>
                                        </p:tgtEl>
                                        <p:attrNameLst>
                                          <p:attrName>style.visibility</p:attrName>
                                        </p:attrNameLst>
                                      </p:cBhvr>
                                      <p:to>
                                        <p:strVal val="visible"/>
                                      </p:to>
                                    </p:set>
                                  </p:childTnLst>
                                </p:cTn>
                              </p:par>
                            </p:childTnLst>
                          </p:cTn>
                        </p:par>
                        <p:par>
                          <p:cTn id="53" fill="hold">
                            <p:stCondLst>
                              <p:cond delay="0"/>
                            </p:stCondLst>
                            <p:childTnLst>
                              <p:par>
                                <p:cTn id="54" presetID="22" presetClass="entr" presetSubtype="8" fill="hold"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wipe(left)">
                                      <p:cBhvr>
                                        <p:cTn id="56" dur="500"/>
                                        <p:tgtEl>
                                          <p:spTgt spid="26"/>
                                        </p:tgtEl>
                                      </p:cBhvr>
                                    </p:animEffect>
                                  </p:childTnLst>
                                </p:cTn>
                              </p:par>
                            </p:childTnLst>
                          </p:cTn>
                        </p:par>
                        <p:par>
                          <p:cTn id="57" fill="hold">
                            <p:stCondLst>
                              <p:cond delay="500"/>
                            </p:stCondLst>
                            <p:childTnLst>
                              <p:par>
                                <p:cTn id="58" presetID="10" presetClass="entr" presetSubtype="0" fill="hold" nodeType="afterEffect">
                                  <p:stCondLst>
                                    <p:cond delay="500"/>
                                  </p:stCondLst>
                                  <p:childTnLst>
                                    <p:set>
                                      <p:cBhvr>
                                        <p:cTn id="59" dur="1" fill="hold">
                                          <p:stCondLst>
                                            <p:cond delay="0"/>
                                          </p:stCondLst>
                                        </p:cTn>
                                        <p:tgtEl>
                                          <p:spTgt spid="81"/>
                                        </p:tgtEl>
                                        <p:attrNameLst>
                                          <p:attrName>style.visibility</p:attrName>
                                        </p:attrNameLst>
                                      </p:cBhvr>
                                      <p:to>
                                        <p:strVal val="visible"/>
                                      </p:to>
                                    </p:set>
                                    <p:animEffect transition="in" filter="fade">
                                      <p:cBhvr>
                                        <p:cTn id="60" dur="500"/>
                                        <p:tgtEl>
                                          <p:spTgt spid="81"/>
                                        </p:tgtEl>
                                      </p:cBhvr>
                                    </p:animEffect>
                                  </p:childTnLst>
                                </p:cTn>
                              </p:par>
                            </p:childTnLst>
                          </p:cTn>
                        </p:par>
                        <p:par>
                          <p:cTn id="61" fill="hold">
                            <p:stCondLst>
                              <p:cond delay="1500"/>
                            </p:stCondLst>
                            <p:childTnLst>
                              <p:par>
                                <p:cTn id="62" presetID="35" presetClass="emph" presetSubtype="0" repeatCount="3000" fill="hold" nodeType="afterEffect">
                                  <p:stCondLst>
                                    <p:cond delay="0"/>
                                  </p:stCondLst>
                                  <p:childTnLst>
                                    <p:anim calcmode="discrete" valueType="str">
                                      <p:cBhvr>
                                        <p:cTn id="63" dur="300" fill="hold"/>
                                        <p:tgtEl>
                                          <p:spTgt spid="81"/>
                                        </p:tgtEl>
                                        <p:attrNameLst>
                                          <p:attrName>style.visibility</p:attrName>
                                        </p:attrNameLst>
                                      </p:cBhvr>
                                      <p:tavLst>
                                        <p:tav tm="0">
                                          <p:val>
                                            <p:strVal val="hidden"/>
                                          </p:val>
                                        </p:tav>
                                        <p:tav tm="50000">
                                          <p:val>
                                            <p:strVal val="visible"/>
                                          </p:val>
                                        </p:tav>
                                      </p:tavLst>
                                    </p:anim>
                                  </p:childTnLst>
                                </p:cTn>
                              </p:par>
                              <p:par>
                                <p:cTn id="64" presetID="22" presetClass="entr" presetSubtype="1" fill="hold" grpId="0" nodeType="withEffect">
                                  <p:stCondLst>
                                    <p:cond delay="0"/>
                                  </p:stCondLst>
                                  <p:childTnLst>
                                    <p:set>
                                      <p:cBhvr>
                                        <p:cTn id="65" dur="1" fill="hold">
                                          <p:stCondLst>
                                            <p:cond delay="0"/>
                                          </p:stCondLst>
                                        </p:cTn>
                                        <p:tgtEl>
                                          <p:spTgt spid="167"/>
                                        </p:tgtEl>
                                        <p:attrNameLst>
                                          <p:attrName>style.visibility</p:attrName>
                                        </p:attrNameLst>
                                      </p:cBhvr>
                                      <p:to>
                                        <p:strVal val="visible"/>
                                      </p:to>
                                    </p:set>
                                    <p:animEffect transition="in" filter="wipe(up)">
                                      <p:cBhvr>
                                        <p:cTn id="66" dur="500"/>
                                        <p:tgtEl>
                                          <p:spTgt spid="167"/>
                                        </p:tgtEl>
                                      </p:cBhvr>
                                    </p:animEffec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37"/>
                                        </p:tgtEl>
                                        <p:attrNameLst>
                                          <p:attrName>style.visibility</p:attrName>
                                        </p:attrNameLst>
                                      </p:cBhvr>
                                      <p:to>
                                        <p:strVal val="visible"/>
                                      </p:to>
                                    </p:set>
                                  </p:childTnLst>
                                </p:cTn>
                              </p:par>
                            </p:childTnLst>
                          </p:cTn>
                        </p:par>
                        <p:par>
                          <p:cTn id="71" fill="hold">
                            <p:stCondLst>
                              <p:cond delay="0"/>
                            </p:stCondLst>
                            <p:childTnLst>
                              <p:par>
                                <p:cTn id="72" presetID="22" presetClass="entr" presetSubtype="1" fill="hold" nodeType="afterEffect">
                                  <p:stCondLst>
                                    <p:cond delay="250"/>
                                  </p:stCondLst>
                                  <p:childTnLst>
                                    <p:set>
                                      <p:cBhvr>
                                        <p:cTn id="73" dur="1" fill="hold">
                                          <p:stCondLst>
                                            <p:cond delay="0"/>
                                          </p:stCondLst>
                                        </p:cTn>
                                        <p:tgtEl>
                                          <p:spTgt spid="85"/>
                                        </p:tgtEl>
                                        <p:attrNameLst>
                                          <p:attrName>style.visibility</p:attrName>
                                        </p:attrNameLst>
                                      </p:cBhvr>
                                      <p:to>
                                        <p:strVal val="visible"/>
                                      </p:to>
                                    </p:set>
                                    <p:animEffect transition="in" filter="wipe(up)">
                                      <p:cBhvr>
                                        <p:cTn id="74" dur="500"/>
                                        <p:tgtEl>
                                          <p:spTgt spid="85"/>
                                        </p:tgtEl>
                                      </p:cBhvr>
                                    </p:animEffect>
                                  </p:childTnLst>
                                </p:cTn>
                              </p:par>
                            </p:childTnLst>
                          </p:cTn>
                        </p:par>
                        <p:par>
                          <p:cTn id="75" fill="hold">
                            <p:stCondLst>
                              <p:cond delay="750"/>
                            </p:stCondLst>
                            <p:childTnLst>
                              <p:par>
                                <p:cTn id="76" presetID="10" presetClass="entr" presetSubtype="0" fill="hold" nodeType="afterEffect">
                                  <p:stCondLst>
                                    <p:cond delay="0"/>
                                  </p:stCondLst>
                                  <p:childTnLst>
                                    <p:set>
                                      <p:cBhvr>
                                        <p:cTn id="77" dur="1" fill="hold">
                                          <p:stCondLst>
                                            <p:cond delay="0"/>
                                          </p:stCondLst>
                                        </p:cTn>
                                        <p:tgtEl>
                                          <p:spTgt spid="111"/>
                                        </p:tgtEl>
                                        <p:attrNameLst>
                                          <p:attrName>style.visibility</p:attrName>
                                        </p:attrNameLst>
                                      </p:cBhvr>
                                      <p:to>
                                        <p:strVal val="visible"/>
                                      </p:to>
                                    </p:set>
                                    <p:animEffect transition="in" filter="fade">
                                      <p:cBhvr>
                                        <p:cTn id="78" dur="500"/>
                                        <p:tgtEl>
                                          <p:spTgt spid="111"/>
                                        </p:tgtEl>
                                      </p:cBhvr>
                                    </p:animEffect>
                                  </p:childTnLst>
                                </p:cTn>
                              </p:par>
                            </p:childTnLst>
                          </p:cTn>
                        </p:par>
                        <p:par>
                          <p:cTn id="79" fill="hold">
                            <p:stCondLst>
                              <p:cond delay="1250"/>
                            </p:stCondLst>
                            <p:childTnLst>
                              <p:par>
                                <p:cTn id="80" presetID="35" presetClass="emph" presetSubtype="0" repeatCount="2000" fill="hold" nodeType="afterEffect">
                                  <p:stCondLst>
                                    <p:cond delay="0"/>
                                  </p:stCondLst>
                                  <p:childTnLst>
                                    <p:anim calcmode="discrete" valueType="str">
                                      <p:cBhvr>
                                        <p:cTn id="81" dur="500" fill="hold"/>
                                        <p:tgtEl>
                                          <p:spTgt spid="111"/>
                                        </p:tgtEl>
                                        <p:attrNameLst>
                                          <p:attrName>style.visibility</p:attrName>
                                        </p:attrNameLst>
                                      </p:cBhvr>
                                      <p:tavLst>
                                        <p:tav tm="0">
                                          <p:val>
                                            <p:strVal val="hidden"/>
                                          </p:val>
                                        </p:tav>
                                        <p:tav tm="50000">
                                          <p:val>
                                            <p:strVal val="visible"/>
                                          </p:val>
                                        </p:tav>
                                      </p:tavLst>
                                    </p:anim>
                                  </p:childTnLst>
                                </p:cTn>
                              </p:par>
                              <p:par>
                                <p:cTn id="82" presetID="22" presetClass="entr" presetSubtype="1" fill="hold" grpId="0" nodeType="withEffect">
                                  <p:stCondLst>
                                    <p:cond delay="0"/>
                                  </p:stCondLst>
                                  <p:childTnLst>
                                    <p:set>
                                      <p:cBhvr>
                                        <p:cTn id="83" dur="1" fill="hold">
                                          <p:stCondLst>
                                            <p:cond delay="0"/>
                                          </p:stCondLst>
                                        </p:cTn>
                                        <p:tgtEl>
                                          <p:spTgt spid="156"/>
                                        </p:tgtEl>
                                        <p:attrNameLst>
                                          <p:attrName>style.visibility</p:attrName>
                                        </p:attrNameLst>
                                      </p:cBhvr>
                                      <p:to>
                                        <p:strVal val="visible"/>
                                      </p:to>
                                    </p:set>
                                    <p:animEffect transition="in" filter="wipe(up)">
                                      <p:cBhvr>
                                        <p:cTn id="84" dur="500"/>
                                        <p:tgtEl>
                                          <p:spTgt spid="156"/>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145"/>
                                        </p:tgtEl>
                                        <p:attrNameLst>
                                          <p:attrName>style.visibility</p:attrName>
                                        </p:attrNameLst>
                                      </p:cBhvr>
                                      <p:to>
                                        <p:strVal val="visible"/>
                                      </p:to>
                                    </p:set>
                                    <p:animEffect transition="in" filter="wipe(up)">
                                      <p:cBhvr>
                                        <p:cTn id="87" dur="500"/>
                                        <p:tgtEl>
                                          <p:spTgt spid="145"/>
                                        </p:tgtEl>
                                      </p:cBhvr>
                                    </p:animEffec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nodeType="clickEffect">
                                  <p:stCondLst>
                                    <p:cond delay="0"/>
                                  </p:stCondLst>
                                  <p:childTnLst>
                                    <p:set>
                                      <p:cBhvr>
                                        <p:cTn id="91" dur="1" fill="hold">
                                          <p:stCondLst>
                                            <p:cond delay="0"/>
                                          </p:stCondLst>
                                        </p:cTn>
                                        <p:tgtEl>
                                          <p:spTgt spid="138"/>
                                        </p:tgtEl>
                                        <p:attrNameLst>
                                          <p:attrName>style.visibility</p:attrName>
                                        </p:attrNameLst>
                                      </p:cBhvr>
                                      <p:to>
                                        <p:strVal val="visible"/>
                                      </p:to>
                                    </p:set>
                                  </p:childTnLst>
                                </p:cTn>
                              </p:par>
                            </p:childTnLst>
                          </p:cTn>
                        </p:par>
                        <p:par>
                          <p:cTn id="92" fill="hold">
                            <p:stCondLst>
                              <p:cond delay="0"/>
                            </p:stCondLst>
                            <p:childTnLst>
                              <p:par>
                                <p:cTn id="93" presetID="22" presetClass="entr" presetSubtype="2" fill="hold" nodeType="afterEffect">
                                  <p:stCondLst>
                                    <p:cond delay="0"/>
                                  </p:stCondLst>
                                  <p:childTnLst>
                                    <p:set>
                                      <p:cBhvr>
                                        <p:cTn id="94" dur="1" fill="hold">
                                          <p:stCondLst>
                                            <p:cond delay="0"/>
                                          </p:stCondLst>
                                        </p:cTn>
                                        <p:tgtEl>
                                          <p:spTgt spid="118"/>
                                        </p:tgtEl>
                                        <p:attrNameLst>
                                          <p:attrName>style.visibility</p:attrName>
                                        </p:attrNameLst>
                                      </p:cBhvr>
                                      <p:to>
                                        <p:strVal val="visible"/>
                                      </p:to>
                                    </p:set>
                                    <p:animEffect transition="in" filter="wipe(right)">
                                      <p:cBhvr>
                                        <p:cTn id="95" dur="750"/>
                                        <p:tgtEl>
                                          <p:spTgt spid="118"/>
                                        </p:tgtEl>
                                      </p:cBhvr>
                                    </p:animEffect>
                                  </p:childTnLst>
                                </p:cTn>
                              </p:par>
                            </p:childTnLst>
                          </p:cTn>
                        </p:par>
                        <p:par>
                          <p:cTn id="96" fill="hold">
                            <p:stCondLst>
                              <p:cond delay="750"/>
                            </p:stCondLst>
                            <p:childTnLst>
                              <p:par>
                                <p:cTn id="97" presetID="22" presetClass="entr" presetSubtype="4" fill="hold" nodeType="afterEffect">
                                  <p:stCondLst>
                                    <p:cond delay="0"/>
                                  </p:stCondLst>
                                  <p:childTnLst>
                                    <p:set>
                                      <p:cBhvr>
                                        <p:cTn id="98" dur="1" fill="hold">
                                          <p:stCondLst>
                                            <p:cond delay="0"/>
                                          </p:stCondLst>
                                        </p:cTn>
                                        <p:tgtEl>
                                          <p:spTgt spid="121"/>
                                        </p:tgtEl>
                                        <p:attrNameLst>
                                          <p:attrName>style.visibility</p:attrName>
                                        </p:attrNameLst>
                                      </p:cBhvr>
                                      <p:to>
                                        <p:strVal val="visible"/>
                                      </p:to>
                                    </p:set>
                                    <p:animEffect transition="in" filter="wipe(down)">
                                      <p:cBhvr>
                                        <p:cTn id="99" dur="500"/>
                                        <p:tgtEl>
                                          <p:spTgt spid="121"/>
                                        </p:tgtEl>
                                      </p:cBhvr>
                                    </p:animEffect>
                                  </p:childTnLst>
                                </p:cTn>
                              </p:par>
                              <p:par>
                                <p:cTn id="100" presetID="22" presetClass="entr" presetSubtype="1" fill="hold" grpId="0" nodeType="withEffect">
                                  <p:stCondLst>
                                    <p:cond delay="0"/>
                                  </p:stCondLst>
                                  <p:childTnLst>
                                    <p:set>
                                      <p:cBhvr>
                                        <p:cTn id="101" dur="1" fill="hold">
                                          <p:stCondLst>
                                            <p:cond delay="0"/>
                                          </p:stCondLst>
                                        </p:cTn>
                                        <p:tgtEl>
                                          <p:spTgt spid="166"/>
                                        </p:tgtEl>
                                        <p:attrNameLst>
                                          <p:attrName>style.visibility</p:attrName>
                                        </p:attrNameLst>
                                      </p:cBhvr>
                                      <p:to>
                                        <p:strVal val="visible"/>
                                      </p:to>
                                    </p:set>
                                    <p:animEffect transition="in" filter="wipe(up)">
                                      <p:cBhvr>
                                        <p:cTn id="102" dur="500"/>
                                        <p:tgtEl>
                                          <p:spTgt spid="166"/>
                                        </p:tgtEl>
                                      </p:cBhvr>
                                    </p:animEffect>
                                  </p:childTnLst>
                                </p:cTn>
                              </p:par>
                              <p:par>
                                <p:cTn id="103" presetID="22" presetClass="entr" presetSubtype="1" fill="hold" grpId="0" nodeType="withEffect">
                                  <p:stCondLst>
                                    <p:cond delay="0"/>
                                  </p:stCondLst>
                                  <p:childTnLst>
                                    <p:set>
                                      <p:cBhvr>
                                        <p:cTn id="104" dur="1" fill="hold">
                                          <p:stCondLst>
                                            <p:cond delay="0"/>
                                          </p:stCondLst>
                                        </p:cTn>
                                        <p:tgtEl>
                                          <p:spTgt spid="169"/>
                                        </p:tgtEl>
                                        <p:attrNameLst>
                                          <p:attrName>style.visibility</p:attrName>
                                        </p:attrNameLst>
                                      </p:cBhvr>
                                      <p:to>
                                        <p:strVal val="visible"/>
                                      </p:to>
                                    </p:set>
                                    <p:animEffect transition="in" filter="wipe(up)">
                                      <p:cBhvr>
                                        <p:cTn id="105" dur="500"/>
                                        <p:tgtEl>
                                          <p:spTgt spid="169"/>
                                        </p:tgtEl>
                                      </p:cBhvr>
                                    </p:animEffect>
                                  </p:childTnLst>
                                </p:cTn>
                              </p:par>
                            </p:childTnLst>
                          </p:cTn>
                        </p:par>
                      </p:childTnLst>
                    </p:cTn>
                  </p:par>
                  <p:par>
                    <p:cTn id="106" fill="hold">
                      <p:stCondLst>
                        <p:cond delay="indefinite"/>
                      </p:stCondLst>
                      <p:childTnLst>
                        <p:par>
                          <p:cTn id="107" fill="hold">
                            <p:stCondLst>
                              <p:cond delay="0"/>
                            </p:stCondLst>
                            <p:childTnLst>
                              <p:par>
                                <p:cTn id="108" presetID="22" presetClass="entr" presetSubtype="8" fill="hold" nodeType="clickEffect">
                                  <p:stCondLst>
                                    <p:cond delay="0"/>
                                  </p:stCondLst>
                                  <p:childTnLst>
                                    <p:set>
                                      <p:cBhvr>
                                        <p:cTn id="109" dur="1" fill="hold">
                                          <p:stCondLst>
                                            <p:cond delay="0"/>
                                          </p:stCondLst>
                                        </p:cTn>
                                        <p:tgtEl>
                                          <p:spTgt spid="164"/>
                                        </p:tgtEl>
                                        <p:attrNameLst>
                                          <p:attrName>style.visibility</p:attrName>
                                        </p:attrNameLst>
                                      </p:cBhvr>
                                      <p:to>
                                        <p:strVal val="visible"/>
                                      </p:to>
                                    </p:set>
                                    <p:animEffect transition="in" filter="wipe(left)">
                                      <p:cBhvr>
                                        <p:cTn id="110" dur="1300"/>
                                        <p:tgtEl>
                                          <p:spTgt spid="164"/>
                                        </p:tgtEl>
                                      </p:cBhvr>
                                    </p:animEffect>
                                  </p:childTnLst>
                                </p:cTn>
                              </p:par>
                              <p:par>
                                <p:cTn id="111" presetID="45" presetClass="entr" presetSubtype="0" fill="hold" grpId="0" nodeType="withEffect">
                                  <p:stCondLst>
                                    <p:cond delay="0"/>
                                  </p:stCondLst>
                                  <p:childTnLst>
                                    <p:set>
                                      <p:cBhvr>
                                        <p:cTn id="112" dur="1" fill="hold">
                                          <p:stCondLst>
                                            <p:cond delay="0"/>
                                          </p:stCondLst>
                                        </p:cTn>
                                        <p:tgtEl>
                                          <p:spTgt spid="3"/>
                                        </p:tgtEl>
                                        <p:attrNameLst>
                                          <p:attrName>style.visibility</p:attrName>
                                        </p:attrNameLst>
                                      </p:cBhvr>
                                      <p:to>
                                        <p:strVal val="visible"/>
                                      </p:to>
                                    </p:set>
                                    <p:animEffect transition="in" filter="fade">
                                      <p:cBhvr>
                                        <p:cTn id="113" dur="750"/>
                                        <p:tgtEl>
                                          <p:spTgt spid="3"/>
                                        </p:tgtEl>
                                      </p:cBhvr>
                                    </p:animEffect>
                                    <p:anim calcmode="lin" valueType="num">
                                      <p:cBhvr>
                                        <p:cTn id="114" dur="750" fill="hold"/>
                                        <p:tgtEl>
                                          <p:spTgt spid="3"/>
                                        </p:tgtEl>
                                        <p:attrNameLst>
                                          <p:attrName>ppt_w</p:attrName>
                                        </p:attrNameLst>
                                      </p:cBhvr>
                                      <p:tavLst>
                                        <p:tav tm="0" fmla="#ppt_w*sin(2.5*pi*$)">
                                          <p:val>
                                            <p:fltVal val="0"/>
                                          </p:val>
                                        </p:tav>
                                        <p:tav tm="100000">
                                          <p:val>
                                            <p:fltVal val="1"/>
                                          </p:val>
                                        </p:tav>
                                      </p:tavLst>
                                    </p:anim>
                                    <p:anim calcmode="lin" valueType="num">
                                      <p:cBhvr>
                                        <p:cTn id="115" dur="750" fill="hold"/>
                                        <p:tgtEl>
                                          <p:spTgt spid="3"/>
                                        </p:tgtEl>
                                        <p:attrNameLst>
                                          <p:attrName>ppt_h</p:attrName>
                                        </p:attrNameLst>
                                      </p:cBhvr>
                                      <p:tavLst>
                                        <p:tav tm="0">
                                          <p:val>
                                            <p:strVal val="#ppt_h"/>
                                          </p:val>
                                        </p:tav>
                                        <p:tav tm="100000">
                                          <p:val>
                                            <p:strVal val="#ppt_h"/>
                                          </p:val>
                                        </p:tav>
                                      </p:tavLst>
                                    </p:anim>
                                  </p:childTnLst>
                                </p:cTn>
                              </p:par>
                              <p:par>
                                <p:cTn id="116" presetID="45" presetClass="entr" presetSubtype="0" fill="hold" grpId="0" nodeType="withEffect">
                                  <p:stCondLst>
                                    <p:cond delay="250"/>
                                  </p:stCondLst>
                                  <p:childTnLst>
                                    <p:set>
                                      <p:cBhvr>
                                        <p:cTn id="117" dur="1" fill="hold">
                                          <p:stCondLst>
                                            <p:cond delay="0"/>
                                          </p:stCondLst>
                                        </p:cTn>
                                        <p:tgtEl>
                                          <p:spTgt spid="153"/>
                                        </p:tgtEl>
                                        <p:attrNameLst>
                                          <p:attrName>style.visibility</p:attrName>
                                        </p:attrNameLst>
                                      </p:cBhvr>
                                      <p:to>
                                        <p:strVal val="visible"/>
                                      </p:to>
                                    </p:set>
                                    <p:animEffect transition="in" filter="fade">
                                      <p:cBhvr>
                                        <p:cTn id="118" dur="750"/>
                                        <p:tgtEl>
                                          <p:spTgt spid="153"/>
                                        </p:tgtEl>
                                      </p:cBhvr>
                                    </p:animEffect>
                                    <p:anim calcmode="lin" valueType="num">
                                      <p:cBhvr>
                                        <p:cTn id="119" dur="750" fill="hold"/>
                                        <p:tgtEl>
                                          <p:spTgt spid="153"/>
                                        </p:tgtEl>
                                        <p:attrNameLst>
                                          <p:attrName>ppt_w</p:attrName>
                                        </p:attrNameLst>
                                      </p:cBhvr>
                                      <p:tavLst>
                                        <p:tav tm="0" fmla="#ppt_w*sin(2.5*pi*$)">
                                          <p:val>
                                            <p:fltVal val="0"/>
                                          </p:val>
                                        </p:tav>
                                        <p:tav tm="100000">
                                          <p:val>
                                            <p:fltVal val="1"/>
                                          </p:val>
                                        </p:tav>
                                      </p:tavLst>
                                    </p:anim>
                                    <p:anim calcmode="lin" valueType="num">
                                      <p:cBhvr>
                                        <p:cTn id="120" dur="750" fill="hold"/>
                                        <p:tgtEl>
                                          <p:spTgt spid="153"/>
                                        </p:tgtEl>
                                        <p:attrNameLst>
                                          <p:attrName>ppt_h</p:attrName>
                                        </p:attrNameLst>
                                      </p:cBhvr>
                                      <p:tavLst>
                                        <p:tav tm="0">
                                          <p:val>
                                            <p:strVal val="#ppt_h"/>
                                          </p:val>
                                        </p:tav>
                                        <p:tav tm="100000">
                                          <p:val>
                                            <p:strVal val="#ppt_h"/>
                                          </p:val>
                                        </p:tav>
                                      </p:tavLst>
                                    </p:anim>
                                  </p:childTnLst>
                                </p:cTn>
                              </p:par>
                              <p:par>
                                <p:cTn id="121" presetID="45" presetClass="entr" presetSubtype="0" fill="hold" grpId="0" nodeType="withEffect">
                                  <p:stCondLst>
                                    <p:cond delay="500"/>
                                  </p:stCondLst>
                                  <p:childTnLst>
                                    <p:set>
                                      <p:cBhvr>
                                        <p:cTn id="122" dur="1" fill="hold">
                                          <p:stCondLst>
                                            <p:cond delay="0"/>
                                          </p:stCondLst>
                                        </p:cTn>
                                        <p:tgtEl>
                                          <p:spTgt spid="154"/>
                                        </p:tgtEl>
                                        <p:attrNameLst>
                                          <p:attrName>style.visibility</p:attrName>
                                        </p:attrNameLst>
                                      </p:cBhvr>
                                      <p:to>
                                        <p:strVal val="visible"/>
                                      </p:to>
                                    </p:set>
                                    <p:animEffect transition="in" filter="fade">
                                      <p:cBhvr>
                                        <p:cTn id="123" dur="750"/>
                                        <p:tgtEl>
                                          <p:spTgt spid="154"/>
                                        </p:tgtEl>
                                      </p:cBhvr>
                                    </p:animEffect>
                                    <p:anim calcmode="lin" valueType="num">
                                      <p:cBhvr>
                                        <p:cTn id="124" dur="750" fill="hold"/>
                                        <p:tgtEl>
                                          <p:spTgt spid="154"/>
                                        </p:tgtEl>
                                        <p:attrNameLst>
                                          <p:attrName>ppt_w</p:attrName>
                                        </p:attrNameLst>
                                      </p:cBhvr>
                                      <p:tavLst>
                                        <p:tav tm="0" fmla="#ppt_w*sin(2.5*pi*$)">
                                          <p:val>
                                            <p:fltVal val="0"/>
                                          </p:val>
                                        </p:tav>
                                        <p:tav tm="100000">
                                          <p:val>
                                            <p:fltVal val="1"/>
                                          </p:val>
                                        </p:tav>
                                      </p:tavLst>
                                    </p:anim>
                                    <p:anim calcmode="lin" valueType="num">
                                      <p:cBhvr>
                                        <p:cTn id="125" dur="750" fill="hold"/>
                                        <p:tgtEl>
                                          <p:spTgt spid="154"/>
                                        </p:tgtEl>
                                        <p:attrNameLst>
                                          <p:attrName>ppt_h</p:attrName>
                                        </p:attrNameLst>
                                      </p:cBhvr>
                                      <p:tavLst>
                                        <p:tav tm="0">
                                          <p:val>
                                            <p:strVal val="#ppt_h"/>
                                          </p:val>
                                        </p:tav>
                                        <p:tav tm="100000">
                                          <p:val>
                                            <p:strVal val="#ppt_h"/>
                                          </p:val>
                                        </p:tav>
                                      </p:tavLst>
                                    </p:anim>
                                  </p:childTnLst>
                                </p:cTn>
                              </p:par>
                              <p:par>
                                <p:cTn id="126" presetID="45" presetClass="entr" presetSubtype="0" fill="hold" grpId="0" nodeType="withEffect">
                                  <p:stCondLst>
                                    <p:cond delay="750"/>
                                  </p:stCondLst>
                                  <p:childTnLst>
                                    <p:set>
                                      <p:cBhvr>
                                        <p:cTn id="127" dur="1" fill="hold">
                                          <p:stCondLst>
                                            <p:cond delay="0"/>
                                          </p:stCondLst>
                                        </p:cTn>
                                        <p:tgtEl>
                                          <p:spTgt spid="155"/>
                                        </p:tgtEl>
                                        <p:attrNameLst>
                                          <p:attrName>style.visibility</p:attrName>
                                        </p:attrNameLst>
                                      </p:cBhvr>
                                      <p:to>
                                        <p:strVal val="visible"/>
                                      </p:to>
                                    </p:set>
                                    <p:animEffect transition="in" filter="fade">
                                      <p:cBhvr>
                                        <p:cTn id="128" dur="750"/>
                                        <p:tgtEl>
                                          <p:spTgt spid="155"/>
                                        </p:tgtEl>
                                      </p:cBhvr>
                                    </p:animEffect>
                                    <p:anim calcmode="lin" valueType="num">
                                      <p:cBhvr>
                                        <p:cTn id="129" dur="750" fill="hold"/>
                                        <p:tgtEl>
                                          <p:spTgt spid="155"/>
                                        </p:tgtEl>
                                        <p:attrNameLst>
                                          <p:attrName>ppt_w</p:attrName>
                                        </p:attrNameLst>
                                      </p:cBhvr>
                                      <p:tavLst>
                                        <p:tav tm="0" fmla="#ppt_w*sin(2.5*pi*$)">
                                          <p:val>
                                            <p:fltVal val="0"/>
                                          </p:val>
                                        </p:tav>
                                        <p:tav tm="100000">
                                          <p:val>
                                            <p:fltVal val="1"/>
                                          </p:val>
                                        </p:tav>
                                      </p:tavLst>
                                    </p:anim>
                                    <p:anim calcmode="lin" valueType="num">
                                      <p:cBhvr>
                                        <p:cTn id="130" dur="750" fill="hold"/>
                                        <p:tgtEl>
                                          <p:spTgt spid="15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animBg="1"/>
      <p:bldP spid="142" grpId="0" animBg="1"/>
      <p:bldP spid="143" grpId="0" animBg="1"/>
      <p:bldP spid="147" grpId="0" animBg="1"/>
      <p:bldP spid="3" grpId="0" animBg="1"/>
      <p:bldP spid="153" grpId="0" animBg="1"/>
      <p:bldP spid="154" grpId="0" animBg="1"/>
      <p:bldP spid="155" grpId="0" animBg="1"/>
      <p:bldP spid="156" grpId="0" animBg="1"/>
      <p:bldP spid="166" grpId="0" animBg="1"/>
      <p:bldP spid="167" grpId="0" animBg="1"/>
      <p:bldP spid="169" grpId="0" animBg="1"/>
      <p:bldP spid="14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idx="4294967295"/>
          </p:nvPr>
        </p:nvSpPr>
        <p:spPr>
          <a:xfrm>
            <a:off x="411579" y="-408902"/>
            <a:ext cx="8229600" cy="952500"/>
          </a:xfrm>
        </p:spPr>
        <p:txBody>
          <a:bodyPr>
            <a:normAutofit/>
          </a:bodyPr>
          <a:lstStyle/>
          <a:p>
            <a:pPr eaLnBrk="1" hangingPunct="1"/>
            <a:r>
              <a:rPr lang="en-US" sz="2400" dirty="0" err="1" smtClean="0"/>
              <a:t>Couverture</a:t>
            </a:r>
            <a:r>
              <a:rPr lang="en-US" sz="2400" dirty="0" smtClean="0"/>
              <a:t> </a:t>
            </a:r>
            <a:r>
              <a:rPr lang="en-US" sz="2400" dirty="0" err="1" smtClean="0"/>
              <a:t>complète</a:t>
            </a:r>
            <a:r>
              <a:rPr lang="en-US" sz="2400" dirty="0" smtClean="0"/>
              <a:t> de </a:t>
            </a:r>
            <a:r>
              <a:rPr lang="en-US" sz="2400" dirty="0" err="1" smtClean="0"/>
              <a:t>l’entreprise</a:t>
            </a:r>
            <a:endParaRPr lang="en-US" sz="2400" dirty="0" smtClean="0"/>
          </a:p>
        </p:txBody>
      </p:sp>
      <p:graphicFrame>
        <p:nvGraphicFramePr>
          <p:cNvPr id="19" name="Group 5"/>
          <p:cNvGraphicFramePr>
            <a:graphicFrameLocks noGrp="1"/>
          </p:cNvGraphicFramePr>
          <p:nvPr>
            <p:extLst>
              <p:ext uri="{D42A27DB-BD31-4B8C-83A1-F6EECF244321}">
                <p14:modId xmlns:p14="http://schemas.microsoft.com/office/powerpoint/2010/main" val="1260683942"/>
              </p:ext>
            </p:extLst>
          </p:nvPr>
        </p:nvGraphicFramePr>
        <p:xfrm>
          <a:off x="1676401" y="1160648"/>
          <a:ext cx="7069134" cy="3643828"/>
        </p:xfrm>
        <a:graphic>
          <a:graphicData uri="http://schemas.openxmlformats.org/drawingml/2006/table">
            <a:tbl>
              <a:tblPr/>
              <a:tblGrid>
                <a:gridCol w="1669464"/>
                <a:gridCol w="194521"/>
                <a:gridCol w="1513579"/>
                <a:gridCol w="617610"/>
                <a:gridCol w="1217823"/>
                <a:gridCol w="604562"/>
                <a:gridCol w="1251575"/>
              </a:tblGrid>
              <a:tr h="377586">
                <a:tc gridSpan="2">
                  <a:txBody>
                    <a:bodyPr/>
                    <a:lstStyle>
                      <a:lvl1pPr marL="0" algn="l" defTabSz="457200" rtl="0" eaLnBrk="1" latinLnBrk="0" hangingPunct="1">
                        <a:defRPr sz="1800" kern="1200">
                          <a:solidFill>
                            <a:schemeClr val="tx1"/>
                          </a:solidFill>
                          <a:latin typeface="Arial"/>
                          <a:cs typeface="Arial"/>
                        </a:defRPr>
                      </a:lvl1pPr>
                      <a:lvl2pPr marL="457200" algn="l" defTabSz="457200" rtl="0" eaLnBrk="1" latinLnBrk="0" hangingPunct="1">
                        <a:defRPr sz="1800" kern="1200">
                          <a:solidFill>
                            <a:schemeClr val="tx1"/>
                          </a:solidFill>
                          <a:latin typeface="Arial"/>
                          <a:cs typeface="Arial"/>
                        </a:defRPr>
                      </a:lvl2pPr>
                      <a:lvl3pPr marL="914400" algn="l" defTabSz="457200" rtl="0" eaLnBrk="1" latinLnBrk="0" hangingPunct="1">
                        <a:defRPr sz="1800" kern="1200">
                          <a:solidFill>
                            <a:schemeClr val="tx1"/>
                          </a:solidFill>
                          <a:latin typeface="Arial"/>
                          <a:cs typeface="Arial"/>
                        </a:defRPr>
                      </a:lvl3pPr>
                      <a:lvl4pPr marL="1371600" algn="l" defTabSz="457200" rtl="0" eaLnBrk="1" latinLnBrk="0" hangingPunct="1">
                        <a:defRPr sz="1800" kern="1200">
                          <a:solidFill>
                            <a:schemeClr val="tx1"/>
                          </a:solidFill>
                          <a:latin typeface="Arial"/>
                          <a:cs typeface="Arial"/>
                        </a:defRPr>
                      </a:lvl4pPr>
                      <a:lvl5pPr marL="1828800" algn="l" defTabSz="457200" rtl="0" eaLnBrk="1" latinLnBrk="0" hangingPunct="1">
                        <a:defRPr sz="1800" kern="1200">
                          <a:solidFill>
                            <a:schemeClr val="tx1"/>
                          </a:solidFill>
                          <a:latin typeface="Arial"/>
                          <a:cs typeface="Arial"/>
                        </a:defRPr>
                      </a:lvl5pPr>
                      <a:lvl6pPr marL="2286000" algn="l" defTabSz="457200" rtl="0" eaLnBrk="1" latinLnBrk="0" hangingPunct="1">
                        <a:defRPr sz="1800" kern="1200">
                          <a:solidFill>
                            <a:schemeClr val="tx1"/>
                          </a:solidFill>
                          <a:latin typeface="Arial"/>
                          <a:cs typeface="Arial"/>
                        </a:defRPr>
                      </a:lvl6pPr>
                      <a:lvl7pPr marL="2743200" algn="l" defTabSz="457200" rtl="0" eaLnBrk="1" latinLnBrk="0" hangingPunct="1">
                        <a:defRPr sz="1800" kern="1200">
                          <a:solidFill>
                            <a:schemeClr val="tx1"/>
                          </a:solidFill>
                          <a:latin typeface="Arial"/>
                          <a:cs typeface="Arial"/>
                        </a:defRPr>
                      </a:lvl7pPr>
                      <a:lvl8pPr marL="3200400" algn="l" defTabSz="457200" rtl="0" eaLnBrk="1" latinLnBrk="0" hangingPunct="1">
                        <a:defRPr sz="1800" kern="1200">
                          <a:solidFill>
                            <a:schemeClr val="tx1"/>
                          </a:solidFill>
                          <a:latin typeface="Arial"/>
                          <a:cs typeface="Arial"/>
                        </a:defRPr>
                      </a:lvl8pPr>
                      <a:lvl9pPr marL="3657600" algn="l" defTabSz="457200" rtl="0" eaLnBrk="1" latinLnBrk="0" hangingPunct="1">
                        <a:defRPr sz="1800" kern="1200">
                          <a:solidFill>
                            <a:schemeClr val="tx1"/>
                          </a:solidFill>
                          <a:latin typeface="Arial"/>
                          <a:cs typeface="Arial"/>
                        </a:defRPr>
                      </a:lvl9pPr>
                    </a:lstStyle>
                    <a:p>
                      <a:pPr marL="0" marR="0" lvl="0" indent="0" algn="ctr" defTabSz="914400" rtl="0" eaLnBrk="1" fontAlgn="base" latinLnBrk="0" hangingPunct="1">
                        <a:lnSpc>
                          <a:spcPct val="100000"/>
                        </a:lnSpc>
                        <a:spcBef>
                          <a:spcPct val="0"/>
                        </a:spcBef>
                        <a:spcAft>
                          <a:spcPct val="5000"/>
                        </a:spcAft>
                        <a:buClrTx/>
                        <a:buSzTx/>
                        <a:buFontTx/>
                        <a:buNone/>
                        <a:tabLst/>
                      </a:pPr>
                      <a:r>
                        <a:rPr kumimoji="0" lang="en-US" sz="1200" b="1" i="0" u="none" strike="noStrike" cap="none" normalizeH="0" baseline="0" dirty="0" smtClean="0">
                          <a:ln>
                            <a:noFill/>
                          </a:ln>
                          <a:solidFill>
                            <a:schemeClr val="bg1"/>
                          </a:solidFill>
                          <a:effectLst>
                            <a:outerShdw blurRad="50800" dist="38100" dir="2700000" algn="tl" rotWithShape="0">
                              <a:srgbClr val="000000">
                                <a:alpha val="43000"/>
                              </a:srgbClr>
                            </a:outerShdw>
                          </a:effectLst>
                          <a:latin typeface="Arial" pitchFamily="34" charset="0"/>
                          <a:cs typeface="Arial" pitchFamily="34" charset="0"/>
                        </a:rPr>
                        <a:t>Data center/cloud</a:t>
                      </a:r>
                    </a:p>
                  </a:txBody>
                  <a:tcPr marT="38089" marB="38089"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70AACC"/>
                    </a:solidFill>
                  </a:tcPr>
                </a:tc>
                <a:tc hMerge="1">
                  <a:txBody>
                    <a:bodyPr/>
                    <a:lstStyle/>
                    <a:p>
                      <a:endParaRPr lang="en-US"/>
                    </a:p>
                  </a:txBody>
                  <a:tcPr/>
                </a:tc>
                <a:tc gridSpan="2">
                  <a:txBody>
                    <a:bodyPr/>
                    <a:lstStyle>
                      <a:lvl1pPr marL="0" algn="l" defTabSz="457200" rtl="0" eaLnBrk="1" latinLnBrk="0" hangingPunct="1">
                        <a:defRPr sz="1800" kern="1200">
                          <a:solidFill>
                            <a:schemeClr val="tx1"/>
                          </a:solidFill>
                          <a:latin typeface="Arial"/>
                          <a:cs typeface="Arial"/>
                        </a:defRPr>
                      </a:lvl1pPr>
                      <a:lvl2pPr marL="457200" algn="l" defTabSz="457200" rtl="0" eaLnBrk="1" latinLnBrk="0" hangingPunct="1">
                        <a:defRPr sz="1800" kern="1200">
                          <a:solidFill>
                            <a:schemeClr val="tx1"/>
                          </a:solidFill>
                          <a:latin typeface="Arial"/>
                          <a:cs typeface="Arial"/>
                        </a:defRPr>
                      </a:lvl2pPr>
                      <a:lvl3pPr marL="914400" algn="l" defTabSz="457200" rtl="0" eaLnBrk="1" latinLnBrk="0" hangingPunct="1">
                        <a:defRPr sz="1800" kern="1200">
                          <a:solidFill>
                            <a:schemeClr val="tx1"/>
                          </a:solidFill>
                          <a:latin typeface="Arial"/>
                          <a:cs typeface="Arial"/>
                        </a:defRPr>
                      </a:lvl3pPr>
                      <a:lvl4pPr marL="1371600" algn="l" defTabSz="457200" rtl="0" eaLnBrk="1" latinLnBrk="0" hangingPunct="1">
                        <a:defRPr sz="1800" kern="1200">
                          <a:solidFill>
                            <a:schemeClr val="tx1"/>
                          </a:solidFill>
                          <a:latin typeface="Arial"/>
                          <a:cs typeface="Arial"/>
                        </a:defRPr>
                      </a:lvl4pPr>
                      <a:lvl5pPr marL="1828800" algn="l" defTabSz="457200" rtl="0" eaLnBrk="1" latinLnBrk="0" hangingPunct="1">
                        <a:defRPr sz="1800" kern="1200">
                          <a:solidFill>
                            <a:schemeClr val="tx1"/>
                          </a:solidFill>
                          <a:latin typeface="Arial"/>
                          <a:cs typeface="Arial"/>
                        </a:defRPr>
                      </a:lvl5pPr>
                      <a:lvl6pPr marL="2286000" algn="l" defTabSz="457200" rtl="0" eaLnBrk="1" latinLnBrk="0" hangingPunct="1">
                        <a:defRPr sz="1800" kern="1200">
                          <a:solidFill>
                            <a:schemeClr val="tx1"/>
                          </a:solidFill>
                          <a:latin typeface="Arial"/>
                          <a:cs typeface="Arial"/>
                        </a:defRPr>
                      </a:lvl6pPr>
                      <a:lvl7pPr marL="2743200" algn="l" defTabSz="457200" rtl="0" eaLnBrk="1" latinLnBrk="0" hangingPunct="1">
                        <a:defRPr sz="1800" kern="1200">
                          <a:solidFill>
                            <a:schemeClr val="tx1"/>
                          </a:solidFill>
                          <a:latin typeface="Arial"/>
                          <a:cs typeface="Arial"/>
                        </a:defRPr>
                      </a:lvl7pPr>
                      <a:lvl8pPr marL="3200400" algn="l" defTabSz="457200" rtl="0" eaLnBrk="1" latinLnBrk="0" hangingPunct="1">
                        <a:defRPr sz="1800" kern="1200">
                          <a:solidFill>
                            <a:schemeClr val="tx1"/>
                          </a:solidFill>
                          <a:latin typeface="Arial"/>
                          <a:cs typeface="Arial"/>
                        </a:defRPr>
                      </a:lvl8pPr>
                      <a:lvl9pPr marL="3657600" algn="l" defTabSz="457200" rtl="0" eaLnBrk="1" latinLnBrk="0" hangingPunct="1">
                        <a:defRPr sz="1800" kern="1200">
                          <a:solidFill>
                            <a:schemeClr val="tx1"/>
                          </a:solidFill>
                          <a:latin typeface="Arial"/>
                          <a:cs typeface="Arial"/>
                        </a:defRPr>
                      </a:lvl9pPr>
                    </a:lstStyle>
                    <a:p>
                      <a:pPr marL="0" marR="0" lvl="0" indent="0" algn="ctr" defTabSz="914400" rtl="0" eaLnBrk="1" fontAlgn="base" latinLnBrk="0" hangingPunct="1">
                        <a:lnSpc>
                          <a:spcPct val="100000"/>
                        </a:lnSpc>
                        <a:spcBef>
                          <a:spcPct val="0"/>
                        </a:spcBef>
                        <a:spcAft>
                          <a:spcPct val="5000"/>
                        </a:spcAft>
                        <a:buClrTx/>
                        <a:buSzTx/>
                        <a:buFontTx/>
                        <a:buNone/>
                        <a:tabLst/>
                      </a:pPr>
                      <a:r>
                        <a:rPr kumimoji="0" lang="en-US" sz="1200" b="1" i="0" u="none" strike="noStrike" cap="none" normalizeH="0" baseline="0" dirty="0" err="1" smtClean="0">
                          <a:ln>
                            <a:noFill/>
                          </a:ln>
                          <a:solidFill>
                            <a:schemeClr val="bg1"/>
                          </a:solidFill>
                          <a:effectLst>
                            <a:outerShdw blurRad="50800" dist="38100" dir="2700000" algn="tl" rotWithShape="0">
                              <a:srgbClr val="000000">
                                <a:alpha val="43000"/>
                              </a:srgbClr>
                            </a:outerShdw>
                          </a:effectLst>
                          <a:latin typeface="Arial" pitchFamily="34" charset="0"/>
                          <a:cs typeface="Arial" pitchFamily="34" charset="0"/>
                        </a:rPr>
                        <a:t>Périmètre</a:t>
                      </a:r>
                      <a:r>
                        <a:rPr kumimoji="0" lang="en-US" sz="1200" b="1" i="0" u="none" strike="noStrike" cap="none" normalizeH="0" baseline="0" dirty="0" smtClean="0">
                          <a:ln>
                            <a:noFill/>
                          </a:ln>
                          <a:solidFill>
                            <a:schemeClr val="bg1"/>
                          </a:solidFill>
                          <a:effectLst>
                            <a:outerShdw blurRad="50800" dist="38100" dir="2700000" algn="tl" rotWithShape="0">
                              <a:srgbClr val="000000">
                                <a:alpha val="43000"/>
                              </a:srgbClr>
                            </a:outerShdw>
                          </a:effectLst>
                          <a:latin typeface="Arial" pitchFamily="34" charset="0"/>
                          <a:cs typeface="Arial" pitchFamily="34" charset="0"/>
                        </a:rPr>
                        <a:t> Enterprise</a:t>
                      </a:r>
                    </a:p>
                  </a:txBody>
                  <a:tcPr marT="38089" marB="38089"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70AACC"/>
                    </a:solidFill>
                  </a:tcPr>
                </a:tc>
                <a:tc hMerge="1">
                  <a:txBody>
                    <a:bodyPr/>
                    <a:lstStyle/>
                    <a:p>
                      <a:endParaRPr lang="en-US"/>
                    </a:p>
                  </a:txBody>
                  <a:tcPr/>
                </a:tc>
                <a:tc gridSpan="2">
                  <a:txBody>
                    <a:bodyPr/>
                    <a:lstStyle/>
                    <a:p>
                      <a:pPr marL="0" marR="0" lvl="0" indent="0" algn="ctr" defTabSz="914400" rtl="0" eaLnBrk="1" fontAlgn="base" latinLnBrk="0" hangingPunct="1">
                        <a:lnSpc>
                          <a:spcPct val="100000"/>
                        </a:lnSpc>
                        <a:spcBef>
                          <a:spcPct val="0"/>
                        </a:spcBef>
                        <a:spcAft>
                          <a:spcPct val="5000"/>
                        </a:spcAft>
                        <a:buClrTx/>
                        <a:buSzTx/>
                        <a:buFontTx/>
                        <a:buNone/>
                        <a:tabLst/>
                        <a:defRPr/>
                      </a:pPr>
                      <a:r>
                        <a:rPr kumimoji="0" lang="en-US" sz="1200" b="1" i="0" u="none" strike="noStrike" cap="none" normalizeH="0" baseline="0" dirty="0" smtClean="0">
                          <a:ln>
                            <a:noFill/>
                          </a:ln>
                          <a:solidFill>
                            <a:schemeClr val="bg1"/>
                          </a:solidFill>
                          <a:effectLst>
                            <a:outerShdw blurRad="50800" dist="38100" dir="2700000" algn="tl" rotWithShape="0">
                              <a:srgbClr val="000000">
                                <a:alpha val="43000"/>
                              </a:srgbClr>
                            </a:outerShdw>
                          </a:effectLst>
                          <a:latin typeface="Arial" pitchFamily="34" charset="0"/>
                          <a:cs typeface="Arial" pitchFamily="34" charset="0"/>
                        </a:rPr>
                        <a:t>Site distant/BYOD</a:t>
                      </a:r>
                    </a:p>
                  </a:txBody>
                  <a:tcPr marT="38089" marB="38089"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70AACC"/>
                    </a:solidFill>
                  </a:tcPr>
                </a:tc>
                <a:tc hMerge="1">
                  <a:txBody>
                    <a:bodyPr/>
                    <a:lstStyle/>
                    <a:p>
                      <a:endParaRPr lang="en-US"/>
                    </a:p>
                  </a:txBody>
                  <a:tcPr/>
                </a:tc>
                <a:tc>
                  <a:txBody>
                    <a:bodyPr/>
                    <a:lstStyle/>
                    <a:p>
                      <a:pPr algn="ctr"/>
                      <a:r>
                        <a:rPr kumimoji="0" lang="en-US" sz="1200" b="1" i="0" u="none" strike="noStrike" kern="1200" cap="none" normalizeH="0" baseline="0" dirty="0" smtClean="0">
                          <a:ln>
                            <a:noFill/>
                          </a:ln>
                          <a:solidFill>
                            <a:schemeClr val="bg1"/>
                          </a:solidFill>
                          <a:effectLst>
                            <a:outerShdw blurRad="50800" dist="38100" dir="2700000" algn="tl" rotWithShape="0">
                              <a:srgbClr val="000000">
                                <a:alpha val="43000"/>
                              </a:srgbClr>
                            </a:outerShdw>
                          </a:effectLst>
                          <a:latin typeface="Arial" pitchFamily="34" charset="0"/>
                          <a:ea typeface="+mn-ea"/>
                          <a:cs typeface="Arial" pitchFamily="34" charset="0"/>
                        </a:rPr>
                        <a:t>Endpoint</a:t>
                      </a:r>
                      <a:endParaRPr kumimoji="0" lang="en-US" sz="1200" b="1" i="0" u="none" strike="noStrike" kern="1200" cap="none" normalizeH="0" baseline="0" dirty="0">
                        <a:ln>
                          <a:noFill/>
                        </a:ln>
                        <a:solidFill>
                          <a:schemeClr val="bg1"/>
                        </a:solidFill>
                        <a:effectLst>
                          <a:outerShdw blurRad="50800" dist="38100" dir="2700000" algn="tl" rotWithShape="0">
                            <a:srgbClr val="000000">
                              <a:alpha val="43000"/>
                            </a:srgbClr>
                          </a:outerShdw>
                        </a:effectLst>
                        <a:latin typeface="Arial" pitchFamily="34" charset="0"/>
                        <a:ea typeface="+mn-ea"/>
                        <a:cs typeface="Arial" pitchFamily="34" charset="0"/>
                      </a:endParaRPr>
                    </a:p>
                  </a:txBody>
                  <a:tcPr marT="38089" marB="38089"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70AACC"/>
                    </a:solidFill>
                  </a:tcPr>
                </a:tc>
              </a:tr>
              <a:tr h="2336332">
                <a:tc gridSpan="2">
                  <a:txBody>
                    <a:bodyPr/>
                    <a:lstStyle>
                      <a:lvl1pPr marL="0" algn="l" defTabSz="457200" rtl="0" eaLnBrk="1" latinLnBrk="0" hangingPunct="1">
                        <a:defRPr sz="1800" kern="1200">
                          <a:solidFill>
                            <a:schemeClr val="tx1"/>
                          </a:solidFill>
                          <a:latin typeface="Arial"/>
                          <a:cs typeface="Arial"/>
                        </a:defRPr>
                      </a:lvl1pPr>
                      <a:lvl2pPr marL="457200" algn="l" defTabSz="457200" rtl="0" eaLnBrk="1" latinLnBrk="0" hangingPunct="1">
                        <a:defRPr sz="1800" kern="1200">
                          <a:solidFill>
                            <a:schemeClr val="tx1"/>
                          </a:solidFill>
                          <a:latin typeface="Arial"/>
                          <a:cs typeface="Arial"/>
                        </a:defRPr>
                      </a:lvl2pPr>
                      <a:lvl3pPr marL="914400" algn="l" defTabSz="457200" rtl="0" eaLnBrk="1" latinLnBrk="0" hangingPunct="1">
                        <a:defRPr sz="1800" kern="1200">
                          <a:solidFill>
                            <a:schemeClr val="tx1"/>
                          </a:solidFill>
                          <a:latin typeface="Arial"/>
                          <a:cs typeface="Arial"/>
                        </a:defRPr>
                      </a:lvl3pPr>
                      <a:lvl4pPr marL="1371600" algn="l" defTabSz="457200" rtl="0" eaLnBrk="1" latinLnBrk="0" hangingPunct="1">
                        <a:defRPr sz="1800" kern="1200">
                          <a:solidFill>
                            <a:schemeClr val="tx1"/>
                          </a:solidFill>
                          <a:latin typeface="Arial"/>
                          <a:cs typeface="Arial"/>
                        </a:defRPr>
                      </a:lvl4pPr>
                      <a:lvl5pPr marL="1828800" algn="l" defTabSz="457200" rtl="0" eaLnBrk="1" latinLnBrk="0" hangingPunct="1">
                        <a:defRPr sz="1800" kern="1200">
                          <a:solidFill>
                            <a:schemeClr val="tx1"/>
                          </a:solidFill>
                          <a:latin typeface="Arial"/>
                          <a:cs typeface="Arial"/>
                        </a:defRPr>
                      </a:lvl5pPr>
                      <a:lvl6pPr marL="2286000" algn="l" defTabSz="457200" rtl="0" eaLnBrk="1" latinLnBrk="0" hangingPunct="1">
                        <a:defRPr sz="1800" kern="1200">
                          <a:solidFill>
                            <a:schemeClr val="tx1"/>
                          </a:solidFill>
                          <a:latin typeface="Arial"/>
                          <a:cs typeface="Arial"/>
                        </a:defRPr>
                      </a:lvl6pPr>
                      <a:lvl7pPr marL="2743200" algn="l" defTabSz="457200" rtl="0" eaLnBrk="1" latinLnBrk="0" hangingPunct="1">
                        <a:defRPr sz="1800" kern="1200">
                          <a:solidFill>
                            <a:schemeClr val="tx1"/>
                          </a:solidFill>
                          <a:latin typeface="Arial"/>
                          <a:cs typeface="Arial"/>
                        </a:defRPr>
                      </a:lvl7pPr>
                      <a:lvl8pPr marL="3200400" algn="l" defTabSz="457200" rtl="0" eaLnBrk="1" latinLnBrk="0" hangingPunct="1">
                        <a:defRPr sz="1800" kern="1200">
                          <a:solidFill>
                            <a:schemeClr val="tx1"/>
                          </a:solidFill>
                          <a:latin typeface="Arial"/>
                          <a:cs typeface="Arial"/>
                        </a:defRPr>
                      </a:lvl8pPr>
                      <a:lvl9pPr marL="3657600" algn="l" defTabSz="457200" rtl="0" eaLnBrk="1" latinLnBrk="0" hangingPunct="1">
                        <a:defRPr sz="1800" kern="1200">
                          <a:solidFill>
                            <a:schemeClr val="tx1"/>
                          </a:solidFill>
                          <a:latin typeface="Arial"/>
                          <a:cs typeface="Arial"/>
                        </a:defRPr>
                      </a:lvl9pPr>
                    </a:lstStyle>
                    <a:p>
                      <a:pPr marL="0" marR="0" lvl="0" indent="0" algn="ctr" defTabSz="914400" rtl="0" eaLnBrk="1" fontAlgn="base" latinLnBrk="0" hangingPunct="1">
                        <a:lnSpc>
                          <a:spcPct val="100000"/>
                        </a:lnSpc>
                        <a:spcBef>
                          <a:spcPct val="0"/>
                        </a:spcBef>
                        <a:spcAft>
                          <a:spcPct val="5000"/>
                        </a:spcAft>
                        <a:buClrTx/>
                        <a:buSzTx/>
                        <a:buFont typeface="Arial" pitchFamily="34" charset="0"/>
                        <a:buNone/>
                        <a:tabLst/>
                      </a:pPr>
                      <a:endParaRPr kumimoji="0" lang="en-US" sz="1200" b="1" i="0" u="none" strike="noStrike" cap="none" normalizeH="0" baseline="0" dirty="0" smtClean="0">
                        <a:ln>
                          <a:noFill/>
                        </a:ln>
                        <a:solidFill>
                          <a:srgbClr val="004B72"/>
                        </a:solidFill>
                        <a:effectLst/>
                        <a:latin typeface="Arial" pitchFamily="34" charset="0"/>
                        <a:cs typeface="Arial" pitchFamily="34" charset="0"/>
                      </a:endParaRPr>
                    </a:p>
                  </a:txBody>
                  <a:tcPr marT="38089" marB="38089" horzOverflow="overflow">
                    <a:lnL w="12700" cap="flat" cmpd="sng" algn="ctr">
                      <a:solidFill>
                        <a:srgbClr val="FFFFFF"/>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2F2F2"/>
                    </a:solidFill>
                  </a:tcPr>
                </a:tc>
                <a:tc hMerge="1">
                  <a:txBody>
                    <a:bodyPr/>
                    <a:lstStyle/>
                    <a:p>
                      <a:endParaRPr lang="en-US"/>
                    </a:p>
                  </a:txBody>
                  <a:tcPr/>
                </a:tc>
                <a:tc gridSpan="2">
                  <a:txBody>
                    <a:bodyPr/>
                    <a:lstStyle>
                      <a:lvl1pPr marL="0" algn="l" defTabSz="457200" rtl="0" eaLnBrk="1" latinLnBrk="0" hangingPunct="1">
                        <a:defRPr sz="1800" kern="1200">
                          <a:solidFill>
                            <a:schemeClr val="tx1"/>
                          </a:solidFill>
                          <a:latin typeface="Arial"/>
                          <a:cs typeface="Arial"/>
                        </a:defRPr>
                      </a:lvl1pPr>
                      <a:lvl2pPr marL="457200" algn="l" defTabSz="457200" rtl="0" eaLnBrk="1" latinLnBrk="0" hangingPunct="1">
                        <a:defRPr sz="1800" kern="1200">
                          <a:solidFill>
                            <a:schemeClr val="tx1"/>
                          </a:solidFill>
                          <a:latin typeface="Arial"/>
                          <a:cs typeface="Arial"/>
                        </a:defRPr>
                      </a:lvl2pPr>
                      <a:lvl3pPr marL="914400" algn="l" defTabSz="457200" rtl="0" eaLnBrk="1" latinLnBrk="0" hangingPunct="1">
                        <a:defRPr sz="1800" kern="1200">
                          <a:solidFill>
                            <a:schemeClr val="tx1"/>
                          </a:solidFill>
                          <a:latin typeface="Arial"/>
                          <a:cs typeface="Arial"/>
                        </a:defRPr>
                      </a:lvl3pPr>
                      <a:lvl4pPr marL="1371600" algn="l" defTabSz="457200" rtl="0" eaLnBrk="1" latinLnBrk="0" hangingPunct="1">
                        <a:defRPr sz="1800" kern="1200">
                          <a:solidFill>
                            <a:schemeClr val="tx1"/>
                          </a:solidFill>
                          <a:latin typeface="Arial"/>
                          <a:cs typeface="Arial"/>
                        </a:defRPr>
                      </a:lvl4pPr>
                      <a:lvl5pPr marL="1828800" algn="l" defTabSz="457200" rtl="0" eaLnBrk="1" latinLnBrk="0" hangingPunct="1">
                        <a:defRPr sz="1800" kern="1200">
                          <a:solidFill>
                            <a:schemeClr val="tx1"/>
                          </a:solidFill>
                          <a:latin typeface="Arial"/>
                          <a:cs typeface="Arial"/>
                        </a:defRPr>
                      </a:lvl5pPr>
                      <a:lvl6pPr marL="2286000" algn="l" defTabSz="457200" rtl="0" eaLnBrk="1" latinLnBrk="0" hangingPunct="1">
                        <a:defRPr sz="1800" kern="1200">
                          <a:solidFill>
                            <a:schemeClr val="tx1"/>
                          </a:solidFill>
                          <a:latin typeface="Arial"/>
                          <a:cs typeface="Arial"/>
                        </a:defRPr>
                      </a:lvl6pPr>
                      <a:lvl7pPr marL="2743200" algn="l" defTabSz="457200" rtl="0" eaLnBrk="1" latinLnBrk="0" hangingPunct="1">
                        <a:defRPr sz="1800" kern="1200">
                          <a:solidFill>
                            <a:schemeClr val="tx1"/>
                          </a:solidFill>
                          <a:latin typeface="Arial"/>
                          <a:cs typeface="Arial"/>
                        </a:defRPr>
                      </a:lvl7pPr>
                      <a:lvl8pPr marL="3200400" algn="l" defTabSz="457200" rtl="0" eaLnBrk="1" latinLnBrk="0" hangingPunct="1">
                        <a:defRPr sz="1800" kern="1200">
                          <a:solidFill>
                            <a:schemeClr val="tx1"/>
                          </a:solidFill>
                          <a:latin typeface="Arial"/>
                          <a:cs typeface="Arial"/>
                        </a:defRPr>
                      </a:lvl8pPr>
                      <a:lvl9pPr marL="3657600" algn="l" defTabSz="457200" rtl="0" eaLnBrk="1" latinLnBrk="0" hangingPunct="1">
                        <a:defRPr sz="1800" kern="1200">
                          <a:solidFill>
                            <a:schemeClr val="tx1"/>
                          </a:solidFill>
                          <a:latin typeface="Arial"/>
                          <a:cs typeface="Arial"/>
                        </a:defRPr>
                      </a:lvl9pPr>
                    </a:lstStyle>
                    <a:p>
                      <a:pPr marL="285750" marR="0" lvl="0" indent="-285750" algn="ctr" defTabSz="914400" rtl="0" eaLnBrk="1" fontAlgn="base" latinLnBrk="0" hangingPunct="1">
                        <a:lnSpc>
                          <a:spcPct val="100000"/>
                        </a:lnSpc>
                        <a:spcBef>
                          <a:spcPct val="0"/>
                        </a:spcBef>
                        <a:spcAft>
                          <a:spcPct val="5000"/>
                        </a:spcAft>
                        <a:buClrTx/>
                        <a:buSzTx/>
                        <a:buFont typeface="Arial" pitchFamily="34" charset="0"/>
                        <a:buChar char="•"/>
                        <a:tabLst/>
                      </a:pPr>
                      <a:endParaRPr kumimoji="0" lang="en-US" sz="1200" b="1" i="0" u="none" strike="noStrike" cap="none" normalizeH="0" baseline="0" dirty="0" smtClean="0">
                        <a:ln>
                          <a:noFill/>
                        </a:ln>
                        <a:solidFill>
                          <a:srgbClr val="004B72"/>
                        </a:solidFill>
                        <a:effectLst/>
                        <a:latin typeface="Arial" pitchFamily="34" charset="0"/>
                        <a:cs typeface="Arial" pitchFamily="34" charset="0"/>
                      </a:endParaRPr>
                    </a:p>
                    <a:p>
                      <a:pPr marL="285750" marR="0" lvl="0" indent="-285750" algn="ctr" defTabSz="914400" rtl="0" eaLnBrk="1" fontAlgn="base" latinLnBrk="0" hangingPunct="1">
                        <a:lnSpc>
                          <a:spcPct val="100000"/>
                        </a:lnSpc>
                        <a:spcBef>
                          <a:spcPct val="0"/>
                        </a:spcBef>
                        <a:spcAft>
                          <a:spcPct val="5000"/>
                        </a:spcAft>
                        <a:buClrTx/>
                        <a:buSzTx/>
                        <a:buFont typeface="Arial" pitchFamily="34" charset="0"/>
                        <a:buChar char="•"/>
                        <a:tabLst/>
                      </a:pPr>
                      <a:endParaRPr kumimoji="0" lang="en-US" sz="1200" b="1" i="0" u="none" strike="noStrike" cap="none" normalizeH="0" baseline="0" dirty="0" smtClean="0">
                        <a:ln>
                          <a:noFill/>
                        </a:ln>
                        <a:solidFill>
                          <a:srgbClr val="004B72"/>
                        </a:solidFill>
                        <a:effectLst/>
                        <a:latin typeface="Arial" pitchFamily="34" charset="0"/>
                        <a:cs typeface="Arial" pitchFamily="34" charset="0"/>
                      </a:endParaRPr>
                    </a:p>
                    <a:p>
                      <a:pPr marL="285750" marR="0" lvl="0" indent="-285750" algn="ctr" defTabSz="914400" rtl="0" eaLnBrk="1" fontAlgn="base" latinLnBrk="0" hangingPunct="1">
                        <a:lnSpc>
                          <a:spcPct val="100000"/>
                        </a:lnSpc>
                        <a:spcBef>
                          <a:spcPct val="0"/>
                        </a:spcBef>
                        <a:spcAft>
                          <a:spcPct val="5000"/>
                        </a:spcAft>
                        <a:buClrTx/>
                        <a:buSzTx/>
                        <a:buFont typeface="Arial" pitchFamily="34" charset="0"/>
                        <a:buChar char="•"/>
                        <a:tabLst/>
                      </a:pPr>
                      <a:endParaRPr kumimoji="0" lang="en-US" sz="1200" b="1" i="0" u="none" strike="noStrike" cap="none" normalizeH="0" baseline="0" dirty="0" smtClean="0">
                        <a:ln>
                          <a:noFill/>
                        </a:ln>
                        <a:solidFill>
                          <a:srgbClr val="004B72"/>
                        </a:solidFill>
                        <a:effectLst/>
                        <a:latin typeface="Arial" pitchFamily="34" charset="0"/>
                        <a:cs typeface="Arial" pitchFamily="34" charset="0"/>
                      </a:endParaRPr>
                    </a:p>
                    <a:p>
                      <a:pPr marL="285750" marR="0" lvl="0" indent="-285750" algn="ctr" defTabSz="914400" rtl="0" eaLnBrk="1" fontAlgn="base" latinLnBrk="0" hangingPunct="1">
                        <a:lnSpc>
                          <a:spcPct val="100000"/>
                        </a:lnSpc>
                        <a:spcBef>
                          <a:spcPct val="0"/>
                        </a:spcBef>
                        <a:spcAft>
                          <a:spcPct val="5000"/>
                        </a:spcAft>
                        <a:buClrTx/>
                        <a:buSzTx/>
                        <a:buFont typeface="Arial" pitchFamily="34" charset="0"/>
                        <a:buNone/>
                        <a:tabLst/>
                      </a:pPr>
                      <a:endParaRPr kumimoji="0" lang="en-US" sz="1200" b="1" i="0" u="none" strike="noStrike" cap="none" normalizeH="0" baseline="0" dirty="0" smtClean="0">
                        <a:ln>
                          <a:noFill/>
                        </a:ln>
                        <a:solidFill>
                          <a:srgbClr val="004B72"/>
                        </a:solidFill>
                        <a:effectLst/>
                        <a:latin typeface="Arial" pitchFamily="34" charset="0"/>
                        <a:cs typeface="Arial" pitchFamily="34" charset="0"/>
                      </a:endParaRPr>
                    </a:p>
                    <a:p>
                      <a:pPr marL="285750" marR="0" lvl="0" indent="-285750" algn="ctr" defTabSz="914400" rtl="0" eaLnBrk="1" fontAlgn="base" latinLnBrk="0" hangingPunct="1">
                        <a:lnSpc>
                          <a:spcPct val="100000"/>
                        </a:lnSpc>
                        <a:spcBef>
                          <a:spcPct val="0"/>
                        </a:spcBef>
                        <a:spcAft>
                          <a:spcPct val="5000"/>
                        </a:spcAft>
                        <a:buClrTx/>
                        <a:buSzTx/>
                        <a:buFont typeface="Arial" pitchFamily="34" charset="0"/>
                        <a:buChar char="•"/>
                        <a:tabLst/>
                      </a:pPr>
                      <a:endParaRPr kumimoji="0" lang="en-US" sz="1200" b="1" i="0" u="none" strike="noStrike" cap="none" normalizeH="0" baseline="0" dirty="0" smtClean="0">
                        <a:ln>
                          <a:noFill/>
                        </a:ln>
                        <a:solidFill>
                          <a:srgbClr val="004B72"/>
                        </a:solidFill>
                        <a:effectLst/>
                        <a:latin typeface="Arial" pitchFamily="34" charset="0"/>
                        <a:cs typeface="Arial" pitchFamily="34" charset="0"/>
                      </a:endParaRPr>
                    </a:p>
                    <a:p>
                      <a:pPr marL="285750" marR="0" lvl="0" indent="-285750" algn="ctr" defTabSz="914400" rtl="0" eaLnBrk="1" fontAlgn="base" latinLnBrk="0" hangingPunct="1">
                        <a:lnSpc>
                          <a:spcPct val="100000"/>
                        </a:lnSpc>
                        <a:spcBef>
                          <a:spcPct val="0"/>
                        </a:spcBef>
                        <a:spcAft>
                          <a:spcPct val="5000"/>
                        </a:spcAft>
                        <a:buClrTx/>
                        <a:buSzTx/>
                        <a:buFont typeface="Arial" pitchFamily="34" charset="0"/>
                        <a:buNone/>
                        <a:tabLst/>
                        <a:defRPr/>
                      </a:pPr>
                      <a:endParaRPr lang="en-GB" sz="1600" dirty="0" smtClean="0">
                        <a:solidFill>
                          <a:srgbClr val="316989"/>
                        </a:solidFill>
                      </a:endParaRPr>
                    </a:p>
                    <a:p>
                      <a:pPr marL="285750" marR="0" lvl="0" indent="-285750" algn="ctr" defTabSz="914400" rtl="0" eaLnBrk="1" fontAlgn="base" latinLnBrk="0" hangingPunct="1">
                        <a:lnSpc>
                          <a:spcPct val="100000"/>
                        </a:lnSpc>
                        <a:spcBef>
                          <a:spcPct val="0"/>
                        </a:spcBef>
                        <a:spcAft>
                          <a:spcPct val="5000"/>
                        </a:spcAft>
                        <a:buClrTx/>
                        <a:buSzTx/>
                        <a:buFont typeface="Arial" pitchFamily="34" charset="0"/>
                        <a:buNone/>
                        <a:tabLst/>
                        <a:defRPr/>
                      </a:pPr>
                      <a:endParaRPr lang="en-GB" sz="1600" dirty="0" smtClean="0">
                        <a:solidFill>
                          <a:srgbClr val="316989"/>
                        </a:solidFill>
                      </a:endParaRPr>
                    </a:p>
                    <a:p>
                      <a:pPr marL="285750" marR="0" lvl="0" indent="-285750" algn="ctr" defTabSz="914400" rtl="0" eaLnBrk="1" fontAlgn="base" latinLnBrk="0" hangingPunct="1">
                        <a:lnSpc>
                          <a:spcPct val="100000"/>
                        </a:lnSpc>
                        <a:spcBef>
                          <a:spcPct val="0"/>
                        </a:spcBef>
                        <a:spcAft>
                          <a:spcPct val="5000"/>
                        </a:spcAft>
                        <a:buClrTx/>
                        <a:buSzTx/>
                        <a:buFont typeface="Arial" pitchFamily="34" charset="0"/>
                        <a:buNone/>
                        <a:tabLst/>
                        <a:defRPr/>
                      </a:pPr>
                      <a:endParaRPr lang="en-GB" sz="1600" dirty="0" smtClean="0">
                        <a:solidFill>
                          <a:srgbClr val="316989"/>
                        </a:solidFill>
                      </a:endParaRPr>
                    </a:p>
                  </a:txBody>
                  <a:tcPr marT="38089" marB="38089" horzOverflow="overflow">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2F2F2"/>
                    </a:solidFill>
                  </a:tcPr>
                </a:tc>
                <a:tc hMerge="1">
                  <a:txBody>
                    <a:bodyPr/>
                    <a:lstStyle/>
                    <a:p>
                      <a:endParaRPr lang="en-US"/>
                    </a:p>
                  </a:txBody>
                  <a:tcPr/>
                </a:tc>
                <a:tc gridSpan="2">
                  <a:txBody>
                    <a:bodyPr/>
                    <a:lstStyle/>
                    <a:p>
                      <a:pPr marL="285750" marR="0" lvl="0" indent="-285750" algn="ctr" defTabSz="914400" rtl="0" eaLnBrk="1" fontAlgn="base" latinLnBrk="0" hangingPunct="1">
                        <a:lnSpc>
                          <a:spcPct val="100000"/>
                        </a:lnSpc>
                        <a:spcBef>
                          <a:spcPct val="0"/>
                        </a:spcBef>
                        <a:spcAft>
                          <a:spcPct val="5000"/>
                        </a:spcAft>
                        <a:buClrTx/>
                        <a:buSzTx/>
                        <a:buFont typeface="Arial" pitchFamily="34" charset="0"/>
                        <a:buChar char="•"/>
                        <a:tabLst/>
                      </a:pPr>
                      <a:endParaRPr kumimoji="0" lang="en-US" sz="1200" b="1" i="0" u="none" strike="noStrike" cap="none" normalizeH="0" baseline="0" dirty="0" smtClean="0">
                        <a:ln>
                          <a:noFill/>
                        </a:ln>
                        <a:solidFill>
                          <a:srgbClr val="004B72"/>
                        </a:solidFill>
                        <a:effectLst/>
                        <a:latin typeface="Arial" pitchFamily="34" charset="0"/>
                        <a:cs typeface="Arial" pitchFamily="34" charset="0"/>
                      </a:endParaRPr>
                    </a:p>
                  </a:txBody>
                  <a:tcPr marT="38089" marB="38089" horzOverflow="overflow">
                    <a:lnL w="12700" cap="flat" cmpd="sng" algn="ctr">
                      <a:solidFill>
                        <a:srgbClr val="FFFFFF">
                          <a:lumMod val="95000"/>
                        </a:srgbClr>
                      </a:solidFill>
                      <a:prstDash val="solid"/>
                      <a:round/>
                      <a:headEnd type="none" w="med" len="med"/>
                      <a:tailEnd type="none" w="med" len="med"/>
                    </a:lnL>
                    <a:lnR w="12700" cap="flat" cmpd="sng" algn="ctr">
                      <a:solidFill>
                        <a:srgbClr val="FFFFFF">
                          <a:lumMod val="95000"/>
                        </a:srgbClr>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2F2F2"/>
                    </a:solidFill>
                  </a:tcPr>
                </a:tc>
                <a:tc hMerge="1">
                  <a:txBody>
                    <a:bodyPr/>
                    <a:lstStyle/>
                    <a:p>
                      <a:endParaRPr lang="en-US"/>
                    </a:p>
                  </a:txBody>
                  <a:tcPr/>
                </a:tc>
                <a:tc>
                  <a:txBody>
                    <a:bodyPr/>
                    <a:lstStyle/>
                    <a:p>
                      <a:pPr marL="285750" marR="0" lvl="0" indent="-285750" algn="ctr" defTabSz="914400" rtl="0" eaLnBrk="1" fontAlgn="base" latinLnBrk="0" hangingPunct="1">
                        <a:lnSpc>
                          <a:spcPct val="100000"/>
                        </a:lnSpc>
                        <a:spcBef>
                          <a:spcPct val="0"/>
                        </a:spcBef>
                        <a:spcAft>
                          <a:spcPct val="5000"/>
                        </a:spcAft>
                        <a:buClrTx/>
                        <a:buSzTx/>
                        <a:buFont typeface="Arial" pitchFamily="34" charset="0"/>
                        <a:buChar char="•"/>
                        <a:tabLst/>
                      </a:pPr>
                      <a:endParaRPr kumimoji="0" lang="en-US" sz="1200" b="1" i="0" u="none" strike="noStrike" cap="none" normalizeH="0" baseline="0" dirty="0" smtClean="0">
                        <a:ln>
                          <a:noFill/>
                        </a:ln>
                        <a:solidFill>
                          <a:srgbClr val="004B72"/>
                        </a:solidFill>
                        <a:effectLst/>
                        <a:latin typeface="Arial" pitchFamily="34" charset="0"/>
                        <a:cs typeface="Arial" pitchFamily="34" charset="0"/>
                      </a:endParaRPr>
                    </a:p>
                    <a:p>
                      <a:pPr marL="285750" marR="0" lvl="0" indent="-285750" algn="ctr" defTabSz="914400" rtl="0" eaLnBrk="1" fontAlgn="base" latinLnBrk="0" hangingPunct="1">
                        <a:lnSpc>
                          <a:spcPct val="100000"/>
                        </a:lnSpc>
                        <a:spcBef>
                          <a:spcPct val="0"/>
                        </a:spcBef>
                        <a:spcAft>
                          <a:spcPct val="5000"/>
                        </a:spcAft>
                        <a:buClrTx/>
                        <a:buSzTx/>
                        <a:buFont typeface="Arial" pitchFamily="34" charset="0"/>
                        <a:buChar char="•"/>
                        <a:tabLst/>
                      </a:pPr>
                      <a:endParaRPr kumimoji="0" lang="en-US" sz="1200" b="1" i="0" u="none" strike="noStrike" cap="none" normalizeH="0" baseline="0" dirty="0" smtClean="0">
                        <a:ln>
                          <a:noFill/>
                        </a:ln>
                        <a:solidFill>
                          <a:srgbClr val="004B72"/>
                        </a:solidFill>
                        <a:effectLst/>
                        <a:latin typeface="Arial" pitchFamily="34" charset="0"/>
                        <a:cs typeface="Arial" pitchFamily="34" charset="0"/>
                      </a:endParaRPr>
                    </a:p>
                    <a:p>
                      <a:pPr marL="285750" marR="0" lvl="0" indent="-285750" algn="ctr" defTabSz="914400" rtl="0" eaLnBrk="1" fontAlgn="base" latinLnBrk="0" hangingPunct="1">
                        <a:lnSpc>
                          <a:spcPct val="100000"/>
                        </a:lnSpc>
                        <a:spcBef>
                          <a:spcPct val="0"/>
                        </a:spcBef>
                        <a:spcAft>
                          <a:spcPct val="5000"/>
                        </a:spcAft>
                        <a:buClrTx/>
                        <a:buSzTx/>
                        <a:buFont typeface="Arial" pitchFamily="34" charset="0"/>
                        <a:buNone/>
                        <a:tabLst/>
                      </a:pPr>
                      <a:endParaRPr kumimoji="0" lang="en-US" sz="1200" b="1" i="0" u="none" strike="noStrike" cap="none" normalizeH="0" baseline="0" dirty="0" smtClean="0">
                        <a:ln>
                          <a:noFill/>
                        </a:ln>
                        <a:solidFill>
                          <a:srgbClr val="004B72"/>
                        </a:solidFill>
                        <a:effectLst/>
                        <a:latin typeface="Arial" pitchFamily="34" charset="0"/>
                        <a:cs typeface="Arial" pitchFamily="34" charset="0"/>
                      </a:endParaRPr>
                    </a:p>
                    <a:p>
                      <a:pPr marL="285750" marR="0" lvl="0" indent="-285750" algn="ctr" defTabSz="914400" rtl="0" eaLnBrk="1" fontAlgn="base" latinLnBrk="0" hangingPunct="1">
                        <a:lnSpc>
                          <a:spcPct val="100000"/>
                        </a:lnSpc>
                        <a:spcBef>
                          <a:spcPct val="0"/>
                        </a:spcBef>
                        <a:spcAft>
                          <a:spcPct val="5000"/>
                        </a:spcAft>
                        <a:buClrTx/>
                        <a:buSzTx/>
                        <a:buFont typeface="Arial" pitchFamily="34" charset="0"/>
                        <a:buChar char="•"/>
                        <a:tabLst/>
                      </a:pPr>
                      <a:endParaRPr kumimoji="0" lang="en-US" sz="1200" b="1" i="0" u="none" strike="noStrike" cap="none" normalizeH="0" baseline="0" dirty="0" smtClean="0">
                        <a:ln>
                          <a:noFill/>
                        </a:ln>
                        <a:solidFill>
                          <a:srgbClr val="004B72"/>
                        </a:solidFill>
                        <a:effectLst/>
                        <a:latin typeface="Arial" pitchFamily="34" charset="0"/>
                        <a:cs typeface="Arial" pitchFamily="34" charset="0"/>
                      </a:endParaRPr>
                    </a:p>
                    <a:p>
                      <a:pPr marL="285750" marR="0" lvl="0" indent="-285750" algn="ctr" defTabSz="914400" rtl="0" eaLnBrk="1" fontAlgn="base" latinLnBrk="0" hangingPunct="1">
                        <a:lnSpc>
                          <a:spcPct val="100000"/>
                        </a:lnSpc>
                        <a:spcBef>
                          <a:spcPct val="0"/>
                        </a:spcBef>
                        <a:spcAft>
                          <a:spcPct val="5000"/>
                        </a:spcAft>
                        <a:buClrTx/>
                        <a:buSzTx/>
                        <a:buFont typeface="Arial" pitchFamily="34" charset="0"/>
                        <a:buChar char="•"/>
                        <a:tabLst/>
                      </a:pPr>
                      <a:endParaRPr kumimoji="0" lang="en-US" sz="1200" b="1" i="0" u="none" strike="noStrike" cap="none" normalizeH="0" baseline="0" dirty="0" smtClean="0">
                        <a:ln>
                          <a:noFill/>
                        </a:ln>
                        <a:solidFill>
                          <a:srgbClr val="004B72"/>
                        </a:solidFill>
                        <a:effectLst/>
                        <a:latin typeface="Arial" pitchFamily="34" charset="0"/>
                        <a:cs typeface="Arial" pitchFamily="34" charset="0"/>
                      </a:endParaRPr>
                    </a:p>
                    <a:p>
                      <a:pPr marL="285750" marR="0" lvl="0" indent="-285750" algn="ctr" defTabSz="914400" rtl="0" eaLnBrk="1" fontAlgn="base" latinLnBrk="0" hangingPunct="1">
                        <a:lnSpc>
                          <a:spcPct val="100000"/>
                        </a:lnSpc>
                        <a:spcBef>
                          <a:spcPct val="0"/>
                        </a:spcBef>
                        <a:spcAft>
                          <a:spcPct val="5000"/>
                        </a:spcAft>
                        <a:buClrTx/>
                        <a:buSzTx/>
                        <a:buFont typeface="Arial" pitchFamily="34" charset="0"/>
                        <a:buChar char="•"/>
                        <a:tabLst/>
                      </a:pPr>
                      <a:endParaRPr kumimoji="0" lang="en-US" sz="1200" b="1" i="0" u="none" strike="noStrike" cap="none" normalizeH="0" baseline="0" dirty="0" smtClean="0">
                        <a:ln>
                          <a:noFill/>
                        </a:ln>
                        <a:solidFill>
                          <a:srgbClr val="004B72"/>
                        </a:solidFill>
                        <a:effectLst/>
                        <a:latin typeface="Arial" pitchFamily="34" charset="0"/>
                        <a:cs typeface="Arial" pitchFamily="34" charset="0"/>
                      </a:endParaRPr>
                    </a:p>
                  </a:txBody>
                  <a:tcPr marT="38089" marB="38089" horzOverflow="overflow">
                    <a:lnL w="12700" cap="flat" cmpd="sng" algn="ctr">
                      <a:solidFill>
                        <a:srgbClr val="FFFFFF">
                          <a:lumMod val="95000"/>
                        </a:srgbClr>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2F2F2"/>
                    </a:solidFill>
                  </a:tcPr>
                </a:tc>
              </a:tr>
              <a:tr h="454846">
                <a:tc>
                  <a:txBody>
                    <a:bodyPr/>
                    <a:lstStyle>
                      <a:lvl1pPr marL="0" algn="l" defTabSz="457200" rtl="0" eaLnBrk="1" latinLnBrk="0" hangingPunct="1">
                        <a:defRPr sz="1800" kern="1200">
                          <a:solidFill>
                            <a:schemeClr val="tx1"/>
                          </a:solidFill>
                          <a:latin typeface="Arial"/>
                          <a:cs typeface="Arial"/>
                        </a:defRPr>
                      </a:lvl1pPr>
                      <a:lvl2pPr marL="457200" algn="l" defTabSz="457200" rtl="0" eaLnBrk="1" latinLnBrk="0" hangingPunct="1">
                        <a:defRPr sz="1800" kern="1200">
                          <a:solidFill>
                            <a:schemeClr val="tx1"/>
                          </a:solidFill>
                          <a:latin typeface="Arial"/>
                          <a:cs typeface="Arial"/>
                        </a:defRPr>
                      </a:lvl2pPr>
                      <a:lvl3pPr marL="914400" algn="l" defTabSz="457200" rtl="0" eaLnBrk="1" latinLnBrk="0" hangingPunct="1">
                        <a:defRPr sz="1800" kern="1200">
                          <a:solidFill>
                            <a:schemeClr val="tx1"/>
                          </a:solidFill>
                          <a:latin typeface="Arial"/>
                          <a:cs typeface="Arial"/>
                        </a:defRPr>
                      </a:lvl3pPr>
                      <a:lvl4pPr marL="1371600" algn="l" defTabSz="457200" rtl="0" eaLnBrk="1" latinLnBrk="0" hangingPunct="1">
                        <a:defRPr sz="1800" kern="1200">
                          <a:solidFill>
                            <a:schemeClr val="tx1"/>
                          </a:solidFill>
                          <a:latin typeface="Arial"/>
                          <a:cs typeface="Arial"/>
                        </a:defRPr>
                      </a:lvl4pPr>
                      <a:lvl5pPr marL="1828800" algn="l" defTabSz="457200" rtl="0" eaLnBrk="1" latinLnBrk="0" hangingPunct="1">
                        <a:defRPr sz="1800" kern="1200">
                          <a:solidFill>
                            <a:schemeClr val="tx1"/>
                          </a:solidFill>
                          <a:latin typeface="Arial"/>
                          <a:cs typeface="Arial"/>
                        </a:defRPr>
                      </a:lvl5pPr>
                      <a:lvl6pPr marL="2286000" algn="l" defTabSz="457200" rtl="0" eaLnBrk="1" latinLnBrk="0" hangingPunct="1">
                        <a:defRPr sz="1800" kern="1200">
                          <a:solidFill>
                            <a:schemeClr val="tx1"/>
                          </a:solidFill>
                          <a:latin typeface="Arial"/>
                          <a:cs typeface="Arial"/>
                        </a:defRPr>
                      </a:lvl6pPr>
                      <a:lvl7pPr marL="2743200" algn="l" defTabSz="457200" rtl="0" eaLnBrk="1" latinLnBrk="0" hangingPunct="1">
                        <a:defRPr sz="1800" kern="1200">
                          <a:solidFill>
                            <a:schemeClr val="tx1"/>
                          </a:solidFill>
                          <a:latin typeface="Arial"/>
                          <a:cs typeface="Arial"/>
                        </a:defRPr>
                      </a:lvl7pPr>
                      <a:lvl8pPr marL="3200400" algn="l" defTabSz="457200" rtl="0" eaLnBrk="1" latinLnBrk="0" hangingPunct="1">
                        <a:defRPr sz="1800" kern="1200">
                          <a:solidFill>
                            <a:schemeClr val="tx1"/>
                          </a:solidFill>
                          <a:latin typeface="Arial"/>
                          <a:cs typeface="Arial"/>
                        </a:defRPr>
                      </a:lvl8pPr>
                      <a:lvl9pPr marL="3657600" algn="l" defTabSz="457200" rtl="0" eaLnBrk="1" latinLnBrk="0" hangingPunct="1">
                        <a:defRPr sz="1800" kern="1200">
                          <a:solidFill>
                            <a:schemeClr val="tx1"/>
                          </a:solidFill>
                          <a:latin typeface="Arial"/>
                          <a:cs typeface="Arial"/>
                        </a:defRPr>
                      </a:lvl9pPr>
                    </a:lstStyle>
                    <a:p>
                      <a:pPr marL="0" marR="0" lvl="0" indent="0" algn="ctr" defTabSz="914400" rtl="0" eaLnBrk="1" fontAlgn="base" latinLnBrk="0" hangingPunct="1">
                        <a:lnSpc>
                          <a:spcPct val="100000"/>
                        </a:lnSpc>
                        <a:spcBef>
                          <a:spcPct val="0"/>
                        </a:spcBef>
                        <a:spcAft>
                          <a:spcPct val="5000"/>
                        </a:spcAft>
                        <a:buClrTx/>
                        <a:buSzTx/>
                        <a:buFont typeface="Arial" pitchFamily="34" charset="0"/>
                        <a:buNone/>
                        <a:tabLst/>
                        <a:defRPr/>
                      </a:pPr>
                      <a:r>
                        <a:rPr kumimoji="0" lang="en-US" sz="1000" b="1" i="0" u="none" strike="noStrike" kern="1200" cap="none" normalizeH="0" baseline="0" dirty="0" smtClean="0">
                          <a:ln>
                            <a:noFill/>
                          </a:ln>
                          <a:solidFill>
                            <a:schemeClr val="bg1"/>
                          </a:solidFill>
                          <a:effectLst>
                            <a:outerShdw blurRad="38100" dist="38100" dir="2700000" algn="tl">
                              <a:srgbClr val="000000">
                                <a:alpha val="43137"/>
                              </a:srgbClr>
                            </a:outerShdw>
                          </a:effectLst>
                          <a:latin typeface="Arial" pitchFamily="34" charset="0"/>
                          <a:ea typeface="+mn-ea"/>
                          <a:cs typeface="Arial" pitchFamily="34" charset="0"/>
                        </a:rPr>
                        <a:t>Firewall</a:t>
                      </a:r>
                    </a:p>
                    <a:p>
                      <a:pPr marL="0" marR="0" lvl="0" indent="0" algn="ctr" defTabSz="914400" rtl="0" eaLnBrk="1" fontAlgn="base" latinLnBrk="0" hangingPunct="1">
                        <a:lnSpc>
                          <a:spcPct val="100000"/>
                        </a:lnSpc>
                        <a:spcBef>
                          <a:spcPct val="0"/>
                        </a:spcBef>
                        <a:spcAft>
                          <a:spcPct val="5000"/>
                        </a:spcAft>
                        <a:buClrTx/>
                        <a:buSzTx/>
                        <a:buFont typeface="Arial" pitchFamily="34" charset="0"/>
                        <a:buNone/>
                        <a:tabLst/>
                      </a:pPr>
                      <a:r>
                        <a:rPr kumimoji="0" lang="en-US" sz="1000" b="1" i="0" u="none" strike="noStrike" kern="1200" cap="none" normalizeH="0" baseline="0" dirty="0" smtClean="0">
                          <a:ln>
                            <a:noFill/>
                          </a:ln>
                          <a:solidFill>
                            <a:schemeClr val="bg1"/>
                          </a:solidFill>
                          <a:effectLst>
                            <a:outerShdw blurRad="38100" dist="38100" dir="2700000" algn="tl">
                              <a:srgbClr val="000000">
                                <a:alpha val="43137"/>
                              </a:srgbClr>
                            </a:outerShdw>
                          </a:effectLst>
                          <a:latin typeface="Arial" pitchFamily="34" charset="0"/>
                          <a:ea typeface="+mn-ea"/>
                          <a:cs typeface="Arial" pitchFamily="34" charset="0"/>
                        </a:rPr>
                        <a:t>Nouvelle-Generation</a:t>
                      </a:r>
                    </a:p>
                  </a:txBody>
                  <a:tcPr marT="38089" marB="38089"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29D26"/>
                    </a:solidFill>
                  </a:tcPr>
                </a:tc>
                <a:tc gridSpan="2">
                  <a:txBody>
                    <a:bodyPr/>
                    <a:lstStyle>
                      <a:lvl1pPr marL="0" algn="l" defTabSz="457200" rtl="0" eaLnBrk="1" latinLnBrk="0" hangingPunct="1">
                        <a:defRPr sz="1800" kern="1200">
                          <a:solidFill>
                            <a:schemeClr val="tx1"/>
                          </a:solidFill>
                          <a:latin typeface="Arial"/>
                          <a:cs typeface="Arial"/>
                        </a:defRPr>
                      </a:lvl1pPr>
                      <a:lvl2pPr marL="457200" algn="l" defTabSz="457200" rtl="0" eaLnBrk="1" latinLnBrk="0" hangingPunct="1">
                        <a:defRPr sz="1800" kern="1200">
                          <a:solidFill>
                            <a:schemeClr val="tx1"/>
                          </a:solidFill>
                          <a:latin typeface="Arial"/>
                          <a:cs typeface="Arial"/>
                        </a:defRPr>
                      </a:lvl2pPr>
                      <a:lvl3pPr marL="914400" algn="l" defTabSz="457200" rtl="0" eaLnBrk="1" latinLnBrk="0" hangingPunct="1">
                        <a:defRPr sz="1800" kern="1200">
                          <a:solidFill>
                            <a:schemeClr val="tx1"/>
                          </a:solidFill>
                          <a:latin typeface="Arial"/>
                          <a:cs typeface="Arial"/>
                        </a:defRPr>
                      </a:lvl3pPr>
                      <a:lvl4pPr marL="1371600" algn="l" defTabSz="457200" rtl="0" eaLnBrk="1" latinLnBrk="0" hangingPunct="1">
                        <a:defRPr sz="1800" kern="1200">
                          <a:solidFill>
                            <a:schemeClr val="tx1"/>
                          </a:solidFill>
                          <a:latin typeface="Arial"/>
                          <a:cs typeface="Arial"/>
                        </a:defRPr>
                      </a:lvl4pPr>
                      <a:lvl5pPr marL="1828800" algn="l" defTabSz="457200" rtl="0" eaLnBrk="1" latinLnBrk="0" hangingPunct="1">
                        <a:defRPr sz="1800" kern="1200">
                          <a:solidFill>
                            <a:schemeClr val="tx1"/>
                          </a:solidFill>
                          <a:latin typeface="Arial"/>
                          <a:cs typeface="Arial"/>
                        </a:defRPr>
                      </a:lvl5pPr>
                      <a:lvl6pPr marL="2286000" algn="l" defTabSz="457200" rtl="0" eaLnBrk="1" latinLnBrk="0" hangingPunct="1">
                        <a:defRPr sz="1800" kern="1200">
                          <a:solidFill>
                            <a:schemeClr val="tx1"/>
                          </a:solidFill>
                          <a:latin typeface="Arial"/>
                          <a:cs typeface="Arial"/>
                        </a:defRPr>
                      </a:lvl6pPr>
                      <a:lvl7pPr marL="2743200" algn="l" defTabSz="457200" rtl="0" eaLnBrk="1" latinLnBrk="0" hangingPunct="1">
                        <a:defRPr sz="1800" kern="1200">
                          <a:solidFill>
                            <a:schemeClr val="tx1"/>
                          </a:solidFill>
                          <a:latin typeface="Arial"/>
                          <a:cs typeface="Arial"/>
                        </a:defRPr>
                      </a:lvl7pPr>
                      <a:lvl8pPr marL="3200400" algn="l" defTabSz="457200" rtl="0" eaLnBrk="1" latinLnBrk="0" hangingPunct="1">
                        <a:defRPr sz="1800" kern="1200">
                          <a:solidFill>
                            <a:schemeClr val="tx1"/>
                          </a:solidFill>
                          <a:latin typeface="Arial"/>
                          <a:cs typeface="Arial"/>
                        </a:defRPr>
                      </a:lvl8pPr>
                      <a:lvl9pPr marL="3657600" algn="l" defTabSz="457200" rtl="0" eaLnBrk="1" latinLnBrk="0" hangingPunct="1">
                        <a:defRPr sz="1800" kern="1200">
                          <a:solidFill>
                            <a:schemeClr val="tx1"/>
                          </a:solidFill>
                          <a:latin typeface="Arial"/>
                          <a:cs typeface="Arial"/>
                        </a:defRPr>
                      </a:lvl9pPr>
                    </a:lstStyle>
                    <a:p>
                      <a:pPr marL="0" marR="0" lvl="0" indent="0" algn="ctr" defTabSz="914400" rtl="0" eaLnBrk="1" fontAlgn="base" latinLnBrk="0" hangingPunct="1">
                        <a:lnSpc>
                          <a:spcPct val="100000"/>
                        </a:lnSpc>
                        <a:spcBef>
                          <a:spcPct val="0"/>
                        </a:spcBef>
                        <a:spcAft>
                          <a:spcPct val="5000"/>
                        </a:spcAft>
                        <a:buClrTx/>
                        <a:buSzTx/>
                        <a:buFont typeface="Arial" pitchFamily="34" charset="0"/>
                        <a:buNone/>
                        <a:tabLst/>
                      </a:pPr>
                      <a:r>
                        <a:rPr kumimoji="0" lang="en-US" sz="1000" b="1" i="0" u="none" strike="noStrike" kern="1200" cap="none" normalizeH="0" baseline="0" dirty="0" err="1" smtClean="0">
                          <a:ln>
                            <a:noFill/>
                          </a:ln>
                          <a:solidFill>
                            <a:schemeClr val="bg1"/>
                          </a:solidFill>
                          <a:effectLst>
                            <a:outerShdw blurRad="38100" dist="38100" dir="2700000" algn="tl">
                              <a:srgbClr val="000000">
                                <a:alpha val="43137"/>
                              </a:srgbClr>
                            </a:outerShdw>
                          </a:effectLst>
                          <a:latin typeface="Arial" pitchFamily="34" charset="0"/>
                          <a:ea typeface="+mn-ea"/>
                          <a:cs typeface="Arial" pitchFamily="34" charset="0"/>
                        </a:rPr>
                        <a:t>Cybersecurité</a:t>
                      </a:r>
                      <a:r>
                        <a:rPr kumimoji="0" lang="en-US" sz="1000" b="1" i="0" u="none" strike="noStrike" kern="1200" cap="none" normalizeH="0" baseline="0" dirty="0" smtClean="0">
                          <a:ln>
                            <a:noFill/>
                          </a:ln>
                          <a:solidFill>
                            <a:schemeClr val="bg1"/>
                          </a:solidFill>
                          <a:effectLst>
                            <a:outerShdw blurRad="38100" dist="38100" dir="2700000" algn="tl">
                              <a:srgbClr val="000000">
                                <a:alpha val="43137"/>
                              </a:srgbClr>
                            </a:outerShdw>
                          </a:effectLst>
                          <a:latin typeface="Arial" pitchFamily="34" charset="0"/>
                          <a:ea typeface="+mn-ea"/>
                          <a:cs typeface="Arial" pitchFamily="34" charset="0"/>
                        </a:rPr>
                        <a:t>:</a:t>
                      </a:r>
                      <a:br>
                        <a:rPr kumimoji="0" lang="en-US" sz="1000" b="1" i="0" u="none" strike="noStrike" kern="1200" cap="none" normalizeH="0" baseline="0" dirty="0" smtClean="0">
                          <a:ln>
                            <a:noFill/>
                          </a:ln>
                          <a:solidFill>
                            <a:schemeClr val="bg1"/>
                          </a:solidFill>
                          <a:effectLst>
                            <a:outerShdw blurRad="38100" dist="38100" dir="2700000" algn="tl">
                              <a:srgbClr val="000000">
                                <a:alpha val="43137"/>
                              </a:srgbClr>
                            </a:outerShdw>
                          </a:effectLst>
                          <a:latin typeface="Arial" pitchFamily="34" charset="0"/>
                          <a:ea typeface="+mn-ea"/>
                          <a:cs typeface="Arial" pitchFamily="34" charset="0"/>
                        </a:rPr>
                      </a:br>
                      <a:r>
                        <a:rPr kumimoji="0" lang="en-US" sz="1000" b="1" i="0" u="none" strike="noStrike" kern="1200" cap="none" normalizeH="0" baseline="0" dirty="0" smtClean="0">
                          <a:ln>
                            <a:noFill/>
                          </a:ln>
                          <a:solidFill>
                            <a:schemeClr val="bg1"/>
                          </a:solidFill>
                          <a:effectLst>
                            <a:outerShdw blurRad="38100" dist="38100" dir="2700000" algn="tl">
                              <a:srgbClr val="000000">
                                <a:alpha val="43137"/>
                              </a:srgbClr>
                            </a:outerShdw>
                          </a:effectLst>
                          <a:latin typeface="Arial" pitchFamily="34" charset="0"/>
                          <a:ea typeface="+mn-ea"/>
                          <a:cs typeface="Arial" pitchFamily="34" charset="0"/>
                        </a:rPr>
                        <a:t>IDS / IPS / APT</a:t>
                      </a:r>
                    </a:p>
                  </a:txBody>
                  <a:tcPr marT="38089" marB="38089" anchor="b"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29D26"/>
                    </a:solidFill>
                  </a:tcPr>
                </a:tc>
                <a:tc hMerge="1">
                  <a:txBody>
                    <a:bodyPr/>
                    <a:lstStyle/>
                    <a:p>
                      <a:endParaRPr lang="en-US"/>
                    </a:p>
                  </a:txBody>
                  <a:tcPr/>
                </a:tc>
                <a:tc gridSpan="2">
                  <a:txBody>
                    <a:bodyPr/>
                    <a:lstStyle>
                      <a:lvl1pPr marL="0" algn="l" defTabSz="457200" rtl="0" eaLnBrk="1" latinLnBrk="0" hangingPunct="1">
                        <a:defRPr sz="1800" kern="1200">
                          <a:solidFill>
                            <a:schemeClr val="tx1"/>
                          </a:solidFill>
                          <a:latin typeface="Arial"/>
                          <a:cs typeface="Arial"/>
                        </a:defRPr>
                      </a:lvl1pPr>
                      <a:lvl2pPr marL="457200" algn="l" defTabSz="457200" rtl="0" eaLnBrk="1" latinLnBrk="0" hangingPunct="1">
                        <a:defRPr sz="1800" kern="1200">
                          <a:solidFill>
                            <a:schemeClr val="tx1"/>
                          </a:solidFill>
                          <a:latin typeface="Arial"/>
                          <a:cs typeface="Arial"/>
                        </a:defRPr>
                      </a:lvl2pPr>
                      <a:lvl3pPr marL="914400" algn="l" defTabSz="457200" rtl="0" eaLnBrk="1" latinLnBrk="0" hangingPunct="1">
                        <a:defRPr sz="1800" kern="1200">
                          <a:solidFill>
                            <a:schemeClr val="tx1"/>
                          </a:solidFill>
                          <a:latin typeface="Arial"/>
                          <a:cs typeface="Arial"/>
                        </a:defRPr>
                      </a:lvl3pPr>
                      <a:lvl4pPr marL="1371600" algn="l" defTabSz="457200" rtl="0" eaLnBrk="1" latinLnBrk="0" hangingPunct="1">
                        <a:defRPr sz="1800" kern="1200">
                          <a:solidFill>
                            <a:schemeClr val="tx1"/>
                          </a:solidFill>
                          <a:latin typeface="Arial"/>
                          <a:cs typeface="Arial"/>
                        </a:defRPr>
                      </a:lvl4pPr>
                      <a:lvl5pPr marL="1828800" algn="l" defTabSz="457200" rtl="0" eaLnBrk="1" latinLnBrk="0" hangingPunct="1">
                        <a:defRPr sz="1800" kern="1200">
                          <a:solidFill>
                            <a:schemeClr val="tx1"/>
                          </a:solidFill>
                          <a:latin typeface="Arial"/>
                          <a:cs typeface="Arial"/>
                        </a:defRPr>
                      </a:lvl5pPr>
                      <a:lvl6pPr marL="2286000" algn="l" defTabSz="457200" rtl="0" eaLnBrk="1" latinLnBrk="0" hangingPunct="1">
                        <a:defRPr sz="1800" kern="1200">
                          <a:solidFill>
                            <a:schemeClr val="tx1"/>
                          </a:solidFill>
                          <a:latin typeface="Arial"/>
                          <a:cs typeface="Arial"/>
                        </a:defRPr>
                      </a:lvl6pPr>
                      <a:lvl7pPr marL="2743200" algn="l" defTabSz="457200" rtl="0" eaLnBrk="1" latinLnBrk="0" hangingPunct="1">
                        <a:defRPr sz="1800" kern="1200">
                          <a:solidFill>
                            <a:schemeClr val="tx1"/>
                          </a:solidFill>
                          <a:latin typeface="Arial"/>
                          <a:cs typeface="Arial"/>
                        </a:defRPr>
                      </a:lvl7pPr>
                      <a:lvl8pPr marL="3200400" algn="l" defTabSz="457200" rtl="0" eaLnBrk="1" latinLnBrk="0" hangingPunct="1">
                        <a:defRPr sz="1800" kern="1200">
                          <a:solidFill>
                            <a:schemeClr val="tx1"/>
                          </a:solidFill>
                          <a:latin typeface="Arial"/>
                          <a:cs typeface="Arial"/>
                        </a:defRPr>
                      </a:lvl8pPr>
                      <a:lvl9pPr marL="3657600" algn="l" defTabSz="457200" rtl="0" eaLnBrk="1" latinLnBrk="0" hangingPunct="1">
                        <a:defRPr sz="1800" kern="1200">
                          <a:solidFill>
                            <a:schemeClr val="tx1"/>
                          </a:solidFill>
                          <a:latin typeface="Arial"/>
                          <a:cs typeface="Arial"/>
                        </a:defRPr>
                      </a:lvl9pPr>
                    </a:lstStyle>
                    <a:p>
                      <a:pPr marL="0" marR="0" lvl="0" indent="0" algn="ctr" defTabSz="914400" rtl="0" eaLnBrk="1" fontAlgn="base" latinLnBrk="0" hangingPunct="1">
                        <a:lnSpc>
                          <a:spcPct val="100000"/>
                        </a:lnSpc>
                        <a:spcBef>
                          <a:spcPct val="0"/>
                        </a:spcBef>
                        <a:spcAft>
                          <a:spcPct val="5000"/>
                        </a:spcAft>
                        <a:buClrTx/>
                        <a:buSzTx/>
                        <a:buFont typeface="Arial" pitchFamily="34" charset="0"/>
                        <a:buNone/>
                        <a:tabLst/>
                      </a:pPr>
                      <a:r>
                        <a:rPr kumimoji="0" lang="en-US" sz="1000" b="1" i="0" u="none" strike="noStrike" kern="1200" cap="none" normalizeH="0" baseline="0" dirty="0" err="1" smtClean="0">
                          <a:ln>
                            <a:noFill/>
                          </a:ln>
                          <a:solidFill>
                            <a:schemeClr val="bg1"/>
                          </a:solidFill>
                          <a:effectLst>
                            <a:outerShdw blurRad="38100" dist="38100" dir="2700000" algn="tl">
                              <a:srgbClr val="000000">
                                <a:alpha val="43137"/>
                              </a:srgbClr>
                            </a:outerShdw>
                          </a:effectLst>
                          <a:latin typeface="Arial" pitchFamily="34" charset="0"/>
                          <a:ea typeface="+mn-ea"/>
                          <a:cs typeface="Arial" pitchFamily="34" charset="0"/>
                        </a:rPr>
                        <a:t>Passerelle</a:t>
                      </a:r>
                      <a:r>
                        <a:rPr kumimoji="0" lang="en-US" sz="1000" b="1" i="0" u="none" strike="noStrike" kern="1200" cap="none" normalizeH="0" baseline="0" dirty="0" smtClean="0">
                          <a:ln>
                            <a:noFill/>
                          </a:ln>
                          <a:solidFill>
                            <a:schemeClr val="bg1"/>
                          </a:solidFill>
                          <a:effectLst>
                            <a:outerShdw blurRad="38100" dist="38100" dir="2700000" algn="tl">
                              <a:srgbClr val="000000">
                                <a:alpha val="43137"/>
                              </a:srgbClr>
                            </a:outerShdw>
                          </a:effectLst>
                          <a:latin typeface="Arial" pitchFamily="34" charset="0"/>
                          <a:ea typeface="+mn-ea"/>
                          <a:cs typeface="Arial" pitchFamily="34" charset="0"/>
                        </a:rPr>
                        <a:t> Web</a:t>
                      </a:r>
                    </a:p>
                  </a:txBody>
                  <a:tcPr marT="38089" marB="38089"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29D26"/>
                    </a:solidFill>
                  </a:tcPr>
                </a:tc>
                <a:tc hMerge="1">
                  <a:txBody>
                    <a:bodyPr/>
                    <a:lstStyle/>
                    <a:p>
                      <a:endParaRPr lang="en-US"/>
                    </a:p>
                  </a:txBody>
                  <a:tcPr/>
                </a:tc>
                <a:tc gridSpan="2">
                  <a:txBody>
                    <a:bodyPr/>
                    <a:lstStyle>
                      <a:lvl1pPr marL="0" algn="l" defTabSz="457200" rtl="0" eaLnBrk="1" latinLnBrk="0" hangingPunct="1">
                        <a:defRPr sz="1800" kern="1200">
                          <a:solidFill>
                            <a:schemeClr val="tx1"/>
                          </a:solidFill>
                          <a:latin typeface="Arial"/>
                          <a:cs typeface="Arial"/>
                        </a:defRPr>
                      </a:lvl1pPr>
                      <a:lvl2pPr marL="457200" algn="l" defTabSz="457200" rtl="0" eaLnBrk="1" latinLnBrk="0" hangingPunct="1">
                        <a:defRPr sz="1800" kern="1200">
                          <a:solidFill>
                            <a:schemeClr val="tx1"/>
                          </a:solidFill>
                          <a:latin typeface="Arial"/>
                          <a:cs typeface="Arial"/>
                        </a:defRPr>
                      </a:lvl2pPr>
                      <a:lvl3pPr marL="914400" algn="l" defTabSz="457200" rtl="0" eaLnBrk="1" latinLnBrk="0" hangingPunct="1">
                        <a:defRPr sz="1800" kern="1200">
                          <a:solidFill>
                            <a:schemeClr val="tx1"/>
                          </a:solidFill>
                          <a:latin typeface="Arial"/>
                          <a:cs typeface="Arial"/>
                        </a:defRPr>
                      </a:lvl3pPr>
                      <a:lvl4pPr marL="1371600" algn="l" defTabSz="457200" rtl="0" eaLnBrk="1" latinLnBrk="0" hangingPunct="1">
                        <a:defRPr sz="1800" kern="1200">
                          <a:solidFill>
                            <a:schemeClr val="tx1"/>
                          </a:solidFill>
                          <a:latin typeface="Arial"/>
                          <a:cs typeface="Arial"/>
                        </a:defRPr>
                      </a:lvl4pPr>
                      <a:lvl5pPr marL="1828800" algn="l" defTabSz="457200" rtl="0" eaLnBrk="1" latinLnBrk="0" hangingPunct="1">
                        <a:defRPr sz="1800" kern="1200">
                          <a:solidFill>
                            <a:schemeClr val="tx1"/>
                          </a:solidFill>
                          <a:latin typeface="Arial"/>
                          <a:cs typeface="Arial"/>
                        </a:defRPr>
                      </a:lvl5pPr>
                      <a:lvl6pPr marL="2286000" algn="l" defTabSz="457200" rtl="0" eaLnBrk="1" latinLnBrk="0" hangingPunct="1">
                        <a:defRPr sz="1800" kern="1200">
                          <a:solidFill>
                            <a:schemeClr val="tx1"/>
                          </a:solidFill>
                          <a:latin typeface="Arial"/>
                          <a:cs typeface="Arial"/>
                        </a:defRPr>
                      </a:lvl6pPr>
                      <a:lvl7pPr marL="2743200" algn="l" defTabSz="457200" rtl="0" eaLnBrk="1" latinLnBrk="0" hangingPunct="1">
                        <a:defRPr sz="1800" kern="1200">
                          <a:solidFill>
                            <a:schemeClr val="tx1"/>
                          </a:solidFill>
                          <a:latin typeface="Arial"/>
                          <a:cs typeface="Arial"/>
                        </a:defRPr>
                      </a:lvl7pPr>
                      <a:lvl8pPr marL="3200400" algn="l" defTabSz="457200" rtl="0" eaLnBrk="1" latinLnBrk="0" hangingPunct="1">
                        <a:defRPr sz="1800" kern="1200">
                          <a:solidFill>
                            <a:schemeClr val="tx1"/>
                          </a:solidFill>
                          <a:latin typeface="Arial"/>
                          <a:cs typeface="Arial"/>
                        </a:defRPr>
                      </a:lvl8pPr>
                      <a:lvl9pPr marL="3657600" algn="l" defTabSz="457200" rtl="0" eaLnBrk="1" latinLnBrk="0" hangingPunct="1">
                        <a:defRPr sz="1800" kern="1200">
                          <a:solidFill>
                            <a:schemeClr val="tx1"/>
                          </a:solidFill>
                          <a:latin typeface="Arial"/>
                          <a:cs typeface="Arial"/>
                        </a:defRPr>
                      </a:lvl9pPr>
                    </a:lstStyle>
                    <a:p>
                      <a:pPr marL="0" marR="0" lvl="0" indent="0" algn="ctr" defTabSz="914400" rtl="0" eaLnBrk="1" fontAlgn="base" latinLnBrk="0" hangingPunct="1">
                        <a:lnSpc>
                          <a:spcPct val="100000"/>
                        </a:lnSpc>
                        <a:spcBef>
                          <a:spcPct val="0"/>
                        </a:spcBef>
                        <a:spcAft>
                          <a:spcPct val="5000"/>
                        </a:spcAft>
                        <a:buClrTx/>
                        <a:buSzTx/>
                        <a:buFont typeface="Arial" pitchFamily="34" charset="0"/>
                        <a:buNone/>
                        <a:tabLst/>
                      </a:pPr>
                      <a:r>
                        <a:rPr kumimoji="0" lang="en-US" sz="1000" b="1" i="0" u="none" strike="noStrike" kern="1200" cap="none" normalizeH="0" baseline="0" dirty="0" smtClean="0">
                          <a:ln>
                            <a:noFill/>
                          </a:ln>
                          <a:solidFill>
                            <a:schemeClr val="bg1"/>
                          </a:solidFill>
                          <a:effectLst>
                            <a:outerShdw blurRad="38100" dist="38100" dir="2700000" algn="tl">
                              <a:srgbClr val="000000">
                                <a:alpha val="43137"/>
                              </a:srgbClr>
                            </a:outerShdw>
                          </a:effectLst>
                          <a:latin typeface="Arial" pitchFamily="34" charset="0"/>
                          <a:ea typeface="+mn-ea"/>
                          <a:cs typeface="Arial" pitchFamily="34" charset="0"/>
                        </a:rPr>
                        <a:t>VPN</a:t>
                      </a:r>
                    </a:p>
                  </a:txBody>
                  <a:tcPr marT="38089" marB="38089"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29D26"/>
                    </a:solidFill>
                  </a:tcPr>
                </a:tc>
                <a:tc hMerge="1">
                  <a:txBody>
                    <a:bodyPr/>
                    <a:lstStyle/>
                    <a:p>
                      <a:endParaRPr lang="en-US"/>
                    </a:p>
                  </a:txBody>
                  <a:tcPr/>
                </a:tc>
              </a:tr>
              <a:tr h="237532">
                <a:tc gridSpan="7">
                  <a:txBody>
                    <a:bodyPr/>
                    <a:lstStyle>
                      <a:lvl1pPr marL="0" algn="l" defTabSz="457200" rtl="0" eaLnBrk="1" latinLnBrk="0" hangingPunct="1">
                        <a:defRPr sz="1800" kern="1200">
                          <a:solidFill>
                            <a:schemeClr val="tx1"/>
                          </a:solidFill>
                          <a:latin typeface="Arial"/>
                          <a:cs typeface="Arial"/>
                        </a:defRPr>
                      </a:lvl1pPr>
                      <a:lvl2pPr marL="457200" algn="l" defTabSz="457200" rtl="0" eaLnBrk="1" latinLnBrk="0" hangingPunct="1">
                        <a:defRPr sz="1800" kern="1200">
                          <a:solidFill>
                            <a:schemeClr val="tx1"/>
                          </a:solidFill>
                          <a:latin typeface="Arial"/>
                          <a:cs typeface="Arial"/>
                        </a:defRPr>
                      </a:lvl2pPr>
                      <a:lvl3pPr marL="914400" algn="l" defTabSz="457200" rtl="0" eaLnBrk="1" latinLnBrk="0" hangingPunct="1">
                        <a:defRPr sz="1800" kern="1200">
                          <a:solidFill>
                            <a:schemeClr val="tx1"/>
                          </a:solidFill>
                          <a:latin typeface="Arial"/>
                          <a:cs typeface="Arial"/>
                        </a:defRPr>
                      </a:lvl3pPr>
                      <a:lvl4pPr marL="1371600" algn="l" defTabSz="457200" rtl="0" eaLnBrk="1" latinLnBrk="0" hangingPunct="1">
                        <a:defRPr sz="1800" kern="1200">
                          <a:solidFill>
                            <a:schemeClr val="tx1"/>
                          </a:solidFill>
                          <a:latin typeface="Arial"/>
                          <a:cs typeface="Arial"/>
                        </a:defRPr>
                      </a:lvl4pPr>
                      <a:lvl5pPr marL="1828800" algn="l" defTabSz="457200" rtl="0" eaLnBrk="1" latinLnBrk="0" hangingPunct="1">
                        <a:defRPr sz="1800" kern="1200">
                          <a:solidFill>
                            <a:schemeClr val="tx1"/>
                          </a:solidFill>
                          <a:latin typeface="Arial"/>
                          <a:cs typeface="Arial"/>
                        </a:defRPr>
                      </a:lvl5pPr>
                      <a:lvl6pPr marL="2286000" algn="l" defTabSz="457200" rtl="0" eaLnBrk="1" latinLnBrk="0" hangingPunct="1">
                        <a:defRPr sz="1800" kern="1200">
                          <a:solidFill>
                            <a:schemeClr val="tx1"/>
                          </a:solidFill>
                          <a:latin typeface="Arial"/>
                          <a:cs typeface="Arial"/>
                        </a:defRPr>
                      </a:lvl6pPr>
                      <a:lvl7pPr marL="2743200" algn="l" defTabSz="457200" rtl="0" eaLnBrk="1" latinLnBrk="0" hangingPunct="1">
                        <a:defRPr sz="1800" kern="1200">
                          <a:solidFill>
                            <a:schemeClr val="tx1"/>
                          </a:solidFill>
                          <a:latin typeface="Arial"/>
                          <a:cs typeface="Arial"/>
                        </a:defRPr>
                      </a:lvl7pPr>
                      <a:lvl8pPr marL="3200400" algn="l" defTabSz="457200" rtl="0" eaLnBrk="1" latinLnBrk="0" hangingPunct="1">
                        <a:defRPr sz="1800" kern="1200">
                          <a:solidFill>
                            <a:schemeClr val="tx1"/>
                          </a:solidFill>
                          <a:latin typeface="Arial"/>
                          <a:cs typeface="Arial"/>
                        </a:defRPr>
                      </a:lvl8pPr>
                      <a:lvl9pPr marL="3657600" algn="l" defTabSz="457200" rtl="0" eaLnBrk="1" latinLnBrk="0" hangingPunct="1">
                        <a:defRPr sz="1800" kern="1200">
                          <a:solidFill>
                            <a:schemeClr val="tx1"/>
                          </a:solidFill>
                          <a:latin typeface="Arial"/>
                          <a:cs typeface="Arial"/>
                        </a:defRPr>
                      </a:lvl9pPr>
                    </a:lstStyle>
                    <a:p>
                      <a:pPr marL="0" marR="0" lvl="0" indent="0" algn="ctr" defTabSz="914400" rtl="0" eaLnBrk="1" fontAlgn="base" latinLnBrk="0" hangingPunct="1">
                        <a:lnSpc>
                          <a:spcPct val="100000"/>
                        </a:lnSpc>
                        <a:spcBef>
                          <a:spcPct val="0"/>
                        </a:spcBef>
                        <a:spcAft>
                          <a:spcPct val="5000"/>
                        </a:spcAft>
                        <a:buClrTx/>
                        <a:buSzTx/>
                        <a:buFont typeface="Arial" pitchFamily="34" charset="0"/>
                        <a:buNone/>
                        <a:tabLst/>
                      </a:pPr>
                      <a:r>
                        <a:rPr kumimoji="0" lang="en-US" sz="1000" b="1" i="0" u="none" strike="noStrike" cap="none" normalizeH="0" baseline="0" dirty="0" smtClean="0">
                          <a:ln>
                            <a:noFill/>
                          </a:ln>
                          <a:solidFill>
                            <a:schemeClr val="bg1"/>
                          </a:solidFill>
                          <a:effectLst>
                            <a:outerShdw blurRad="38100" dist="38100" dir="2700000" algn="tl">
                              <a:srgbClr val="000000">
                                <a:alpha val="43137"/>
                              </a:srgbClr>
                            </a:outerShdw>
                          </a:effectLst>
                          <a:latin typeface="Arial" pitchFamily="34" charset="0"/>
                          <a:cs typeface="Arial" pitchFamily="34" charset="0"/>
                        </a:rPr>
                        <a:t>Panorama, Appliance M-100</a:t>
                      </a:r>
                    </a:p>
                  </a:txBody>
                  <a:tcPr marT="38089" marB="38089"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316989">
                        <a:lumMod val="40000"/>
                        <a:lumOff val="60000"/>
                      </a:srgb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37532">
                <a:tc gridSpan="7">
                  <a:txBody>
                    <a:bodyPr/>
                    <a:lstStyle>
                      <a:lvl1pPr marL="0" algn="l" defTabSz="457200" rtl="0" eaLnBrk="1" latinLnBrk="0" hangingPunct="1">
                        <a:defRPr sz="1800" kern="1200">
                          <a:solidFill>
                            <a:schemeClr val="tx1"/>
                          </a:solidFill>
                          <a:latin typeface="Arial"/>
                          <a:cs typeface="Arial"/>
                        </a:defRPr>
                      </a:lvl1pPr>
                      <a:lvl2pPr marL="457200" algn="l" defTabSz="457200" rtl="0" eaLnBrk="1" latinLnBrk="0" hangingPunct="1">
                        <a:defRPr sz="1800" kern="1200">
                          <a:solidFill>
                            <a:schemeClr val="tx1"/>
                          </a:solidFill>
                          <a:latin typeface="Arial"/>
                          <a:cs typeface="Arial"/>
                        </a:defRPr>
                      </a:lvl2pPr>
                      <a:lvl3pPr marL="914400" algn="l" defTabSz="457200" rtl="0" eaLnBrk="1" latinLnBrk="0" hangingPunct="1">
                        <a:defRPr sz="1800" kern="1200">
                          <a:solidFill>
                            <a:schemeClr val="tx1"/>
                          </a:solidFill>
                          <a:latin typeface="Arial"/>
                          <a:cs typeface="Arial"/>
                        </a:defRPr>
                      </a:lvl3pPr>
                      <a:lvl4pPr marL="1371600" algn="l" defTabSz="457200" rtl="0" eaLnBrk="1" latinLnBrk="0" hangingPunct="1">
                        <a:defRPr sz="1800" kern="1200">
                          <a:solidFill>
                            <a:schemeClr val="tx1"/>
                          </a:solidFill>
                          <a:latin typeface="Arial"/>
                          <a:cs typeface="Arial"/>
                        </a:defRPr>
                      </a:lvl4pPr>
                      <a:lvl5pPr marL="1828800" algn="l" defTabSz="457200" rtl="0" eaLnBrk="1" latinLnBrk="0" hangingPunct="1">
                        <a:defRPr sz="1800" kern="1200">
                          <a:solidFill>
                            <a:schemeClr val="tx1"/>
                          </a:solidFill>
                          <a:latin typeface="Arial"/>
                          <a:cs typeface="Arial"/>
                        </a:defRPr>
                      </a:lvl5pPr>
                      <a:lvl6pPr marL="2286000" algn="l" defTabSz="457200" rtl="0" eaLnBrk="1" latinLnBrk="0" hangingPunct="1">
                        <a:defRPr sz="1800" kern="1200">
                          <a:solidFill>
                            <a:schemeClr val="tx1"/>
                          </a:solidFill>
                          <a:latin typeface="Arial"/>
                          <a:cs typeface="Arial"/>
                        </a:defRPr>
                      </a:lvl6pPr>
                      <a:lvl7pPr marL="2743200" algn="l" defTabSz="457200" rtl="0" eaLnBrk="1" latinLnBrk="0" hangingPunct="1">
                        <a:defRPr sz="1800" kern="1200">
                          <a:solidFill>
                            <a:schemeClr val="tx1"/>
                          </a:solidFill>
                          <a:latin typeface="Arial"/>
                          <a:cs typeface="Arial"/>
                        </a:defRPr>
                      </a:lvl7pPr>
                      <a:lvl8pPr marL="3200400" algn="l" defTabSz="457200" rtl="0" eaLnBrk="1" latinLnBrk="0" hangingPunct="1">
                        <a:defRPr sz="1800" kern="1200">
                          <a:solidFill>
                            <a:schemeClr val="tx1"/>
                          </a:solidFill>
                          <a:latin typeface="Arial"/>
                          <a:cs typeface="Arial"/>
                        </a:defRPr>
                      </a:lvl8pPr>
                      <a:lvl9pPr marL="3657600" algn="l" defTabSz="457200" rtl="0" eaLnBrk="1" latinLnBrk="0" hangingPunct="1">
                        <a:defRPr sz="1800" kern="1200">
                          <a:solidFill>
                            <a:schemeClr val="tx1"/>
                          </a:solidFill>
                          <a:latin typeface="Arial"/>
                          <a:cs typeface="Arial"/>
                        </a:defRPr>
                      </a:lvl9pPr>
                    </a:lstStyle>
                    <a:p>
                      <a:pPr marL="0" marR="0" lvl="0" indent="0" algn="ctr" defTabSz="914400" rtl="0" eaLnBrk="1" fontAlgn="base" latinLnBrk="0" hangingPunct="1">
                        <a:lnSpc>
                          <a:spcPct val="100000"/>
                        </a:lnSpc>
                        <a:spcBef>
                          <a:spcPct val="0"/>
                        </a:spcBef>
                        <a:spcAft>
                          <a:spcPct val="5000"/>
                        </a:spcAft>
                        <a:buClrTx/>
                        <a:buSzTx/>
                        <a:buFont typeface="Arial" pitchFamily="34" charset="0"/>
                        <a:buNone/>
                        <a:tabLst/>
                        <a:defRPr/>
                      </a:pPr>
                      <a:r>
                        <a:rPr kumimoji="0" lang="en-US" sz="1000" b="1" i="0" u="none" strike="noStrike" cap="none" normalizeH="0" baseline="0" dirty="0" smtClean="0">
                          <a:ln>
                            <a:noFill/>
                          </a:ln>
                          <a:solidFill>
                            <a:schemeClr val="bg1"/>
                          </a:solidFill>
                          <a:effectLst>
                            <a:outerShdw blurRad="38100" dist="38100" dir="2700000" algn="tl">
                              <a:srgbClr val="000000">
                                <a:alpha val="43137"/>
                              </a:srgbClr>
                            </a:outerShdw>
                          </a:effectLst>
                          <a:latin typeface="Arial" pitchFamily="34" charset="0"/>
                          <a:cs typeface="Arial" pitchFamily="34" charset="0"/>
                        </a:rPr>
                        <a:t>PAN-OS™</a:t>
                      </a:r>
                    </a:p>
                  </a:txBody>
                  <a:tcPr marT="38089" marB="38089" anchor="ctr"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31698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
        <p:nvSpPr>
          <p:cNvPr id="20" name="Rectangle 19"/>
          <p:cNvSpPr/>
          <p:nvPr/>
        </p:nvSpPr>
        <p:spPr>
          <a:xfrm>
            <a:off x="330771" y="1173566"/>
            <a:ext cx="1333500" cy="350437"/>
          </a:xfrm>
          <a:prstGeom prst="rect">
            <a:avLst/>
          </a:prstGeom>
          <a:solidFill>
            <a:srgbClr val="316989"/>
          </a:solidFill>
          <a:ln w="12700" cap="flat" cmpd="sng" algn="ctr">
            <a:solidFill>
              <a:srgbClr val="FFFFFF"/>
            </a:solidFill>
            <a:prstDash val="solid"/>
          </a:ln>
          <a:effectLst/>
        </p:spPr>
        <p:txBody>
          <a:bodyPr lIns="101599" tIns="50799" rIns="101599" bIns="50799" anchor="ctr"/>
          <a:lstStyle/>
          <a:p>
            <a:pPr algn="ctr" defTabSz="1015990">
              <a:defRPr/>
            </a:pPr>
            <a:r>
              <a:rPr lang="en-GB" sz="1000" b="1" kern="0" dirty="0" smtClean="0">
                <a:solidFill>
                  <a:srgbClr val="FFFFFF"/>
                </a:solidFill>
                <a:latin typeface="Arial"/>
                <a:cs typeface="Arial"/>
              </a:rPr>
              <a:t>Emplacement </a:t>
            </a:r>
            <a:r>
              <a:rPr lang="en-GB" sz="1000" b="1" kern="0" dirty="0" err="1" smtClean="0">
                <a:solidFill>
                  <a:srgbClr val="FFFFFF"/>
                </a:solidFill>
                <a:latin typeface="Arial"/>
                <a:cs typeface="Arial"/>
              </a:rPr>
              <a:t>réseau</a:t>
            </a:r>
            <a:endParaRPr lang="en-GB" sz="1000" b="1" kern="0" dirty="0">
              <a:solidFill>
                <a:srgbClr val="FFFFFF"/>
              </a:solidFill>
              <a:latin typeface="Arial"/>
              <a:cs typeface="Arial"/>
            </a:endParaRPr>
          </a:p>
        </p:txBody>
      </p:sp>
      <p:sp>
        <p:nvSpPr>
          <p:cNvPr id="21" name="Rectangle 20"/>
          <p:cNvSpPr/>
          <p:nvPr/>
        </p:nvSpPr>
        <p:spPr>
          <a:xfrm>
            <a:off x="330771" y="1532614"/>
            <a:ext cx="1333500" cy="1462944"/>
          </a:xfrm>
          <a:prstGeom prst="rect">
            <a:avLst/>
          </a:prstGeom>
          <a:solidFill>
            <a:srgbClr val="316989"/>
          </a:solidFill>
          <a:ln w="12700" cap="flat" cmpd="sng" algn="ctr">
            <a:solidFill>
              <a:srgbClr val="FFFFFF"/>
            </a:solidFill>
            <a:prstDash val="solid"/>
          </a:ln>
          <a:effectLst/>
        </p:spPr>
        <p:txBody>
          <a:bodyPr lIns="101599" tIns="50799" rIns="101599" bIns="50799" anchor="ctr"/>
          <a:lstStyle/>
          <a:p>
            <a:pPr algn="ctr" defTabSz="1015990">
              <a:defRPr/>
            </a:pPr>
            <a:r>
              <a:rPr lang="en-GB" sz="1000" b="1" kern="0" dirty="0">
                <a:solidFill>
                  <a:srgbClr val="FFFFFF"/>
                </a:solidFill>
                <a:cs typeface="Arial"/>
              </a:rPr>
              <a:t>appliances</a:t>
            </a:r>
          </a:p>
          <a:p>
            <a:pPr algn="ctr" defTabSz="1015990">
              <a:defRPr/>
            </a:pPr>
            <a:r>
              <a:rPr lang="en-GB" sz="1000" b="1" kern="0" dirty="0" smtClean="0">
                <a:solidFill>
                  <a:srgbClr val="FFFFFF"/>
                </a:solidFill>
                <a:latin typeface="Arial"/>
                <a:cs typeface="Arial"/>
              </a:rPr>
              <a:t>Nouvelle-</a:t>
            </a:r>
            <a:r>
              <a:rPr lang="en-GB" sz="1000" b="1" kern="0" dirty="0" err="1" smtClean="0">
                <a:solidFill>
                  <a:srgbClr val="FFFFFF"/>
                </a:solidFill>
                <a:latin typeface="Arial"/>
                <a:cs typeface="Arial"/>
              </a:rPr>
              <a:t>génération</a:t>
            </a:r>
            <a:endParaRPr lang="en-GB" sz="1000" b="1" kern="0" dirty="0">
              <a:solidFill>
                <a:srgbClr val="FFFFFF"/>
              </a:solidFill>
              <a:latin typeface="Arial"/>
              <a:cs typeface="Arial"/>
            </a:endParaRPr>
          </a:p>
        </p:txBody>
      </p:sp>
      <p:sp>
        <p:nvSpPr>
          <p:cNvPr id="22" name="Rectangle 21"/>
          <p:cNvSpPr/>
          <p:nvPr/>
        </p:nvSpPr>
        <p:spPr>
          <a:xfrm>
            <a:off x="330771" y="2997712"/>
            <a:ext cx="1333500" cy="914400"/>
          </a:xfrm>
          <a:prstGeom prst="rect">
            <a:avLst/>
          </a:prstGeom>
          <a:solidFill>
            <a:srgbClr val="316989"/>
          </a:solidFill>
          <a:ln w="12700" cap="flat" cmpd="sng" algn="ctr">
            <a:solidFill>
              <a:srgbClr val="FFFFFF"/>
            </a:solidFill>
            <a:prstDash val="solid"/>
          </a:ln>
          <a:effectLst/>
        </p:spPr>
        <p:txBody>
          <a:bodyPr lIns="101599" tIns="50799" rIns="101599" bIns="50799" anchor="ctr"/>
          <a:lstStyle/>
          <a:p>
            <a:pPr algn="ctr" defTabSz="1015990">
              <a:defRPr/>
            </a:pPr>
            <a:r>
              <a:rPr lang="en-GB" sz="1000" b="1" kern="0" dirty="0" err="1" smtClean="0">
                <a:solidFill>
                  <a:srgbClr val="FFFFFF"/>
                </a:solidFill>
                <a:latin typeface="Arial"/>
                <a:cs typeface="Arial"/>
              </a:rPr>
              <a:t>Souscriptions</a:t>
            </a:r>
            <a:endParaRPr lang="en-GB" sz="1000" b="1" kern="0" dirty="0">
              <a:solidFill>
                <a:srgbClr val="FFFFFF"/>
              </a:solidFill>
              <a:latin typeface="Arial"/>
              <a:cs typeface="Arial"/>
            </a:endParaRPr>
          </a:p>
        </p:txBody>
      </p:sp>
      <p:sp>
        <p:nvSpPr>
          <p:cNvPr id="23" name="Rectangle 22"/>
          <p:cNvSpPr/>
          <p:nvPr/>
        </p:nvSpPr>
        <p:spPr>
          <a:xfrm>
            <a:off x="330771" y="3914029"/>
            <a:ext cx="1333500" cy="419100"/>
          </a:xfrm>
          <a:prstGeom prst="rect">
            <a:avLst/>
          </a:prstGeom>
          <a:solidFill>
            <a:srgbClr val="316989"/>
          </a:solidFill>
          <a:ln w="12700" cap="flat" cmpd="sng" algn="ctr">
            <a:solidFill>
              <a:srgbClr val="FFFFFF"/>
            </a:solidFill>
            <a:prstDash val="solid"/>
          </a:ln>
          <a:effectLst/>
        </p:spPr>
        <p:txBody>
          <a:bodyPr lIns="101599" tIns="50799" rIns="101599" bIns="50799" anchor="ctr"/>
          <a:lstStyle/>
          <a:p>
            <a:pPr algn="ctr" defTabSz="1015990">
              <a:defRPr/>
            </a:pPr>
            <a:r>
              <a:rPr lang="en-GB" sz="1000" b="1" kern="0" dirty="0" err="1" smtClean="0">
                <a:solidFill>
                  <a:srgbClr val="FFFFFF"/>
                </a:solidFill>
                <a:latin typeface="Arial"/>
                <a:cs typeface="Arial"/>
              </a:rPr>
              <a:t>Cas</a:t>
            </a:r>
            <a:r>
              <a:rPr lang="en-GB" sz="1000" b="1" kern="0" dirty="0" smtClean="0">
                <a:solidFill>
                  <a:srgbClr val="FFFFFF"/>
                </a:solidFill>
                <a:latin typeface="Arial"/>
                <a:cs typeface="Arial"/>
              </a:rPr>
              <a:t> </a:t>
            </a:r>
            <a:r>
              <a:rPr lang="en-GB" sz="1000" b="1" kern="0" dirty="0" err="1" smtClean="0">
                <a:solidFill>
                  <a:srgbClr val="FFFFFF"/>
                </a:solidFill>
                <a:latin typeface="Arial"/>
                <a:cs typeface="Arial"/>
              </a:rPr>
              <a:t>d’usage</a:t>
            </a:r>
            <a:endParaRPr lang="en-GB" sz="1000" b="1" kern="0" dirty="0">
              <a:solidFill>
                <a:srgbClr val="FFFFFF"/>
              </a:solidFill>
              <a:latin typeface="Arial"/>
              <a:cs typeface="Arial"/>
            </a:endParaRPr>
          </a:p>
        </p:txBody>
      </p:sp>
      <p:sp>
        <p:nvSpPr>
          <p:cNvPr id="24" name="Rectangle 23"/>
          <p:cNvSpPr/>
          <p:nvPr/>
        </p:nvSpPr>
        <p:spPr>
          <a:xfrm>
            <a:off x="330771" y="4330656"/>
            <a:ext cx="1333500" cy="266700"/>
          </a:xfrm>
          <a:prstGeom prst="rect">
            <a:avLst/>
          </a:prstGeom>
          <a:solidFill>
            <a:srgbClr val="316989"/>
          </a:solidFill>
          <a:ln w="12700" cap="flat" cmpd="sng" algn="ctr">
            <a:solidFill>
              <a:srgbClr val="FFFFFF"/>
            </a:solidFill>
            <a:prstDash val="solid"/>
          </a:ln>
          <a:effectLst/>
        </p:spPr>
        <p:txBody>
          <a:bodyPr lIns="101599" tIns="50799" rIns="101599" bIns="50799" anchor="ctr"/>
          <a:lstStyle/>
          <a:p>
            <a:pPr algn="ctr" defTabSz="1015990">
              <a:defRPr/>
            </a:pPr>
            <a:r>
              <a:rPr lang="en-GB" sz="1000" b="1" kern="0" dirty="0" err="1" smtClean="0">
                <a:solidFill>
                  <a:srgbClr val="FFFFFF"/>
                </a:solidFill>
                <a:latin typeface="Arial"/>
                <a:cs typeface="Arial"/>
              </a:rPr>
              <a:t>Système</a:t>
            </a:r>
            <a:r>
              <a:rPr lang="en-GB" sz="1000" b="1" kern="0" dirty="0" smtClean="0">
                <a:solidFill>
                  <a:srgbClr val="FFFFFF"/>
                </a:solidFill>
                <a:latin typeface="Arial"/>
                <a:cs typeface="Arial"/>
              </a:rPr>
              <a:t> </a:t>
            </a:r>
            <a:r>
              <a:rPr lang="en-GB" sz="1000" b="1" kern="0" dirty="0" err="1" smtClean="0">
                <a:solidFill>
                  <a:srgbClr val="FFFFFF"/>
                </a:solidFill>
                <a:latin typeface="Arial"/>
                <a:cs typeface="Arial"/>
              </a:rPr>
              <a:t>d’administration</a:t>
            </a:r>
            <a:endParaRPr lang="en-GB" sz="1000" b="1" kern="0" dirty="0">
              <a:solidFill>
                <a:srgbClr val="FFFFFF"/>
              </a:solidFill>
              <a:latin typeface="Arial"/>
              <a:cs typeface="Arial"/>
            </a:endParaRPr>
          </a:p>
        </p:txBody>
      </p:sp>
      <p:sp>
        <p:nvSpPr>
          <p:cNvPr id="25" name="Rectangle 24"/>
          <p:cNvSpPr/>
          <p:nvPr/>
        </p:nvSpPr>
        <p:spPr>
          <a:xfrm>
            <a:off x="1362375" y="2504670"/>
            <a:ext cx="7696199" cy="564255"/>
          </a:xfrm>
          <a:prstGeom prst="rect">
            <a:avLst/>
          </a:prstGeom>
        </p:spPr>
        <p:txBody>
          <a:bodyPr wrap="square" lIns="101599" tIns="50799" rIns="101599" bIns="50799">
            <a:spAutoFit/>
          </a:bodyPr>
          <a:lstStyle/>
          <a:p>
            <a:pPr marL="317497" indent="-317497" algn="ctr">
              <a:defRPr/>
            </a:pPr>
            <a:r>
              <a:rPr lang="en-US" sz="1000" b="1" dirty="0">
                <a:solidFill>
                  <a:srgbClr val="326A88"/>
                </a:solidFill>
                <a:latin typeface="Arial" pitchFamily="34" charset="0"/>
                <a:cs typeface="Arial" pitchFamily="34" charset="0"/>
              </a:rPr>
              <a:t>Physical</a:t>
            </a:r>
            <a:r>
              <a:rPr lang="en-US" sz="1000" b="1" i="1" dirty="0">
                <a:solidFill>
                  <a:srgbClr val="316989"/>
                </a:solidFill>
                <a:latin typeface="Arial" pitchFamily="34" charset="0"/>
                <a:cs typeface="Arial" pitchFamily="34" charset="0"/>
              </a:rPr>
              <a:t>: PA-200, PA-500</a:t>
            </a:r>
            <a:r>
              <a:rPr lang="en-US" sz="1000" b="1" i="1" dirty="0" smtClean="0">
                <a:solidFill>
                  <a:srgbClr val="316989"/>
                </a:solidFill>
                <a:latin typeface="Arial" pitchFamily="34" charset="0"/>
                <a:cs typeface="Arial" pitchFamily="34" charset="0"/>
              </a:rPr>
              <a:t>, </a:t>
            </a:r>
            <a:r>
              <a:rPr lang="en-US" sz="1000" b="1" i="1" dirty="0">
                <a:solidFill>
                  <a:srgbClr val="316989"/>
                </a:solidFill>
                <a:latin typeface="Arial" pitchFamily="34" charset="0"/>
                <a:cs typeface="Arial" pitchFamily="34" charset="0"/>
              </a:rPr>
              <a:t>PA-3000 </a:t>
            </a:r>
            <a:r>
              <a:rPr lang="en-US" sz="1000" b="1" i="1" dirty="0" smtClean="0">
                <a:solidFill>
                  <a:srgbClr val="316989"/>
                </a:solidFill>
                <a:latin typeface="Arial" pitchFamily="34" charset="0"/>
                <a:cs typeface="Arial" pitchFamily="34" charset="0"/>
              </a:rPr>
              <a:t>Series, </a:t>
            </a:r>
            <a:r>
              <a:rPr lang="en-US" sz="1000" b="1" i="1" dirty="0">
                <a:solidFill>
                  <a:srgbClr val="316989"/>
                </a:solidFill>
                <a:latin typeface="Arial" pitchFamily="34" charset="0"/>
                <a:cs typeface="Arial" pitchFamily="34" charset="0"/>
              </a:rPr>
              <a:t>PA-5000 Series, </a:t>
            </a:r>
            <a:r>
              <a:rPr lang="en-US" sz="1000" b="1" i="1" dirty="0" smtClean="0">
                <a:solidFill>
                  <a:srgbClr val="316989"/>
                </a:solidFill>
                <a:latin typeface="Arial" pitchFamily="34" charset="0"/>
                <a:cs typeface="Arial" pitchFamily="34" charset="0"/>
              </a:rPr>
              <a:t>PA-7000 Series. </a:t>
            </a:r>
            <a:r>
              <a:rPr lang="en-US" sz="1000" b="1" dirty="0" smtClean="0">
                <a:solidFill>
                  <a:srgbClr val="316989"/>
                </a:solidFill>
                <a:latin typeface="Arial" pitchFamily="34" charset="0"/>
                <a:cs typeface="Arial" pitchFamily="34" charset="0"/>
              </a:rPr>
              <a:t>WildFire</a:t>
            </a:r>
            <a:r>
              <a:rPr lang="en-US" sz="1000" b="1" dirty="0">
                <a:solidFill>
                  <a:srgbClr val="316989"/>
                </a:solidFill>
                <a:latin typeface="Arial" pitchFamily="34" charset="0"/>
                <a:cs typeface="Arial" pitchFamily="34" charset="0"/>
              </a:rPr>
              <a:t>:</a:t>
            </a:r>
            <a:r>
              <a:rPr lang="en-US" sz="1000" b="1" i="1" dirty="0">
                <a:solidFill>
                  <a:srgbClr val="316989"/>
                </a:solidFill>
                <a:latin typeface="Arial" pitchFamily="34" charset="0"/>
                <a:cs typeface="Arial" pitchFamily="34" charset="0"/>
              </a:rPr>
              <a:t> WF-500</a:t>
            </a:r>
          </a:p>
          <a:p>
            <a:pPr marL="317497" indent="-317497" algn="ctr">
              <a:defRPr/>
            </a:pPr>
            <a:r>
              <a:rPr lang="en-US" sz="1000" b="1" dirty="0">
                <a:solidFill>
                  <a:srgbClr val="326A88"/>
                </a:solidFill>
                <a:latin typeface="Arial" pitchFamily="34" charset="0"/>
                <a:cs typeface="Arial" pitchFamily="34" charset="0"/>
              </a:rPr>
              <a:t>Virtual</a:t>
            </a:r>
            <a:r>
              <a:rPr lang="en-US" sz="1000" b="1" dirty="0">
                <a:solidFill>
                  <a:srgbClr val="316989"/>
                </a:solidFill>
                <a:latin typeface="Arial" pitchFamily="34" charset="0"/>
                <a:cs typeface="Arial" pitchFamily="34" charset="0"/>
              </a:rPr>
              <a:t>:</a:t>
            </a:r>
            <a:r>
              <a:rPr lang="en-US" sz="1000" b="1" i="1" dirty="0">
                <a:solidFill>
                  <a:srgbClr val="316989"/>
                </a:solidFill>
                <a:latin typeface="Arial" pitchFamily="34" charset="0"/>
                <a:cs typeface="Arial" pitchFamily="34" charset="0"/>
              </a:rPr>
              <a:t> VM-Series &amp; VM-Series-HV for </a:t>
            </a:r>
            <a:r>
              <a:rPr lang="en-US" sz="1000" b="1" i="1" dirty="0" smtClean="0">
                <a:solidFill>
                  <a:srgbClr val="316989"/>
                </a:solidFill>
                <a:latin typeface="Arial" pitchFamily="34" charset="0"/>
                <a:cs typeface="Arial" pitchFamily="34" charset="0"/>
              </a:rPr>
              <a:t>NSX</a:t>
            </a:r>
          </a:p>
          <a:p>
            <a:pPr marL="317497" indent="-317497" algn="ctr">
              <a:defRPr/>
            </a:pPr>
            <a:r>
              <a:rPr lang="en-US" sz="1000" b="1" i="1" dirty="0" smtClean="0">
                <a:solidFill>
                  <a:srgbClr val="316989"/>
                </a:solidFill>
                <a:latin typeface="Arial" pitchFamily="34" charset="0"/>
                <a:cs typeface="Arial" pitchFamily="34" charset="0"/>
              </a:rPr>
              <a:t>Endpoint: Traps</a:t>
            </a:r>
            <a:endParaRPr lang="en-US" sz="1000" b="1" i="1" dirty="0">
              <a:solidFill>
                <a:srgbClr val="316989"/>
              </a:solidFill>
              <a:latin typeface="Arial" pitchFamily="34" charset="0"/>
              <a:cs typeface="Arial" pitchFamily="34" charset="0"/>
            </a:endParaRPr>
          </a:p>
        </p:txBody>
      </p:sp>
      <p:grpSp>
        <p:nvGrpSpPr>
          <p:cNvPr id="26" name="Group 25"/>
          <p:cNvGrpSpPr/>
          <p:nvPr/>
        </p:nvGrpSpPr>
        <p:grpSpPr>
          <a:xfrm>
            <a:off x="1675418" y="2991237"/>
            <a:ext cx="7070116" cy="914162"/>
            <a:chOff x="1675418" y="2882948"/>
            <a:chExt cx="7070116" cy="1372055"/>
          </a:xfrm>
        </p:grpSpPr>
        <p:sp>
          <p:nvSpPr>
            <p:cNvPr id="27" name="TextBox 26"/>
            <p:cNvSpPr txBox="1"/>
            <p:nvPr/>
          </p:nvSpPr>
          <p:spPr>
            <a:xfrm>
              <a:off x="1675418" y="3156280"/>
              <a:ext cx="7070115" cy="276999"/>
            </a:xfrm>
            <a:prstGeom prst="rect">
              <a:avLst/>
            </a:prstGeom>
            <a:solidFill>
              <a:srgbClr val="96BD22"/>
            </a:solidFill>
            <a:ln>
              <a:solidFill>
                <a:srgbClr val="FFFFFF"/>
              </a:solidFill>
            </a:ln>
          </p:spPr>
          <p:txBody>
            <a:bodyPr wrap="square" rtlCol="0" anchor="ctr">
              <a:noAutofit/>
            </a:bodyPr>
            <a:lstStyle/>
            <a:p>
              <a:pPr algn="ctr" defTabSz="1015990">
                <a:defRPr/>
              </a:pPr>
              <a:r>
                <a:rPr lang="en-US" sz="1200" b="1" kern="0" dirty="0">
                  <a:solidFill>
                    <a:srgbClr val="FFFFFF"/>
                  </a:solidFill>
                  <a:effectLst>
                    <a:outerShdw blurRad="50800" dist="38100" dir="2700000" algn="tl" rotWithShape="0">
                      <a:srgbClr val="000000">
                        <a:alpha val="43000"/>
                      </a:srgbClr>
                    </a:outerShdw>
                  </a:effectLst>
                  <a:latin typeface="Arial" pitchFamily="34" charset="0"/>
                  <a:cs typeface="Arial" pitchFamily="34" charset="0"/>
                </a:rPr>
                <a:t>URL Filtering </a:t>
              </a:r>
            </a:p>
          </p:txBody>
        </p:sp>
        <p:sp>
          <p:nvSpPr>
            <p:cNvPr id="28" name="TextBox 27"/>
            <p:cNvSpPr txBox="1"/>
            <p:nvPr/>
          </p:nvSpPr>
          <p:spPr>
            <a:xfrm>
              <a:off x="1675418" y="3425277"/>
              <a:ext cx="7070115" cy="276999"/>
            </a:xfrm>
            <a:prstGeom prst="rect">
              <a:avLst/>
            </a:prstGeom>
            <a:solidFill>
              <a:srgbClr val="96BD22"/>
            </a:solidFill>
            <a:ln>
              <a:solidFill>
                <a:srgbClr val="FFFFFF"/>
              </a:solidFill>
            </a:ln>
          </p:spPr>
          <p:txBody>
            <a:bodyPr wrap="square" rtlCol="0" anchor="ctr">
              <a:noAutofit/>
            </a:bodyPr>
            <a:lstStyle/>
            <a:p>
              <a:pPr marL="317497" indent="-317497" algn="ctr" defTabSz="1015990">
                <a:spcAft>
                  <a:spcPct val="5000"/>
                </a:spcAft>
                <a:defRPr/>
              </a:pPr>
              <a:r>
                <a:rPr lang="en-US" sz="1200" b="1" kern="0" dirty="0">
                  <a:solidFill>
                    <a:srgbClr val="FFFFFF"/>
                  </a:solidFill>
                  <a:effectLst>
                    <a:outerShdw blurRad="50800" dist="38100" dir="2700000" algn="tl" rotWithShape="0">
                      <a:srgbClr val="000000">
                        <a:alpha val="43000"/>
                      </a:srgbClr>
                    </a:outerShdw>
                  </a:effectLst>
                  <a:latin typeface="Arial" pitchFamily="34" charset="0"/>
                  <a:cs typeface="Arial" pitchFamily="34" charset="0"/>
                </a:rPr>
                <a:t>GlobalProtect™</a:t>
              </a:r>
            </a:p>
          </p:txBody>
        </p:sp>
        <p:sp>
          <p:nvSpPr>
            <p:cNvPr id="29" name="TextBox 28"/>
            <p:cNvSpPr txBox="1"/>
            <p:nvPr/>
          </p:nvSpPr>
          <p:spPr>
            <a:xfrm>
              <a:off x="1675418" y="3702944"/>
              <a:ext cx="7070115" cy="276999"/>
            </a:xfrm>
            <a:prstGeom prst="rect">
              <a:avLst/>
            </a:prstGeom>
            <a:solidFill>
              <a:srgbClr val="96BD22"/>
            </a:solidFill>
            <a:ln>
              <a:solidFill>
                <a:srgbClr val="FFFFFF"/>
              </a:solidFill>
            </a:ln>
          </p:spPr>
          <p:txBody>
            <a:bodyPr wrap="square" rtlCol="0" anchor="ctr">
              <a:noAutofit/>
            </a:bodyPr>
            <a:lstStyle/>
            <a:p>
              <a:pPr marL="317497" indent="-317497" algn="ctr" defTabSz="1015990">
                <a:spcAft>
                  <a:spcPct val="5000"/>
                </a:spcAft>
                <a:defRPr/>
              </a:pPr>
              <a:r>
                <a:rPr lang="en-US" sz="1200" b="1" kern="0" dirty="0">
                  <a:solidFill>
                    <a:srgbClr val="FFFFFF"/>
                  </a:solidFill>
                  <a:effectLst>
                    <a:outerShdw blurRad="50800" dist="38100" dir="2700000" algn="tl" rotWithShape="0">
                      <a:srgbClr val="000000">
                        <a:alpha val="43000"/>
                      </a:srgbClr>
                    </a:outerShdw>
                  </a:effectLst>
                  <a:latin typeface="Arial" pitchFamily="34" charset="0"/>
                  <a:cs typeface="Arial" pitchFamily="34" charset="0"/>
                </a:rPr>
                <a:t>WildFire™</a:t>
              </a:r>
            </a:p>
          </p:txBody>
        </p:sp>
        <p:sp>
          <p:nvSpPr>
            <p:cNvPr id="30" name="TextBox 29"/>
            <p:cNvSpPr txBox="1"/>
            <p:nvPr/>
          </p:nvSpPr>
          <p:spPr>
            <a:xfrm>
              <a:off x="1675418" y="2882948"/>
              <a:ext cx="7070115" cy="276999"/>
            </a:xfrm>
            <a:prstGeom prst="rect">
              <a:avLst/>
            </a:prstGeom>
            <a:solidFill>
              <a:srgbClr val="96BD22"/>
            </a:solidFill>
            <a:ln>
              <a:solidFill>
                <a:srgbClr val="FFFFFF"/>
              </a:solidFill>
            </a:ln>
          </p:spPr>
          <p:txBody>
            <a:bodyPr wrap="square" rtlCol="0" anchor="ctr">
              <a:noAutofit/>
            </a:bodyPr>
            <a:lstStyle/>
            <a:p>
              <a:pPr algn="ctr" defTabSz="1015990">
                <a:defRPr/>
              </a:pPr>
              <a:r>
                <a:rPr lang="en-US" sz="1200" b="1" kern="0" dirty="0">
                  <a:solidFill>
                    <a:srgbClr val="FFFFFF"/>
                  </a:solidFill>
                  <a:effectLst>
                    <a:outerShdw blurRad="50800" dist="38100" dir="2700000" algn="tl" rotWithShape="0">
                      <a:srgbClr val="000000">
                        <a:alpha val="43000"/>
                      </a:srgbClr>
                    </a:outerShdw>
                  </a:effectLst>
                  <a:latin typeface="Arial" pitchFamily="34" charset="0"/>
                  <a:cs typeface="Arial" pitchFamily="34" charset="0"/>
                </a:rPr>
                <a:t>Threat Prevention </a:t>
              </a:r>
            </a:p>
          </p:txBody>
        </p:sp>
        <p:sp>
          <p:nvSpPr>
            <p:cNvPr id="31" name="TextBox 30"/>
            <p:cNvSpPr txBox="1"/>
            <p:nvPr/>
          </p:nvSpPr>
          <p:spPr>
            <a:xfrm>
              <a:off x="1675419" y="3978004"/>
              <a:ext cx="7070115" cy="276999"/>
            </a:xfrm>
            <a:prstGeom prst="rect">
              <a:avLst/>
            </a:prstGeom>
            <a:solidFill>
              <a:srgbClr val="96BD22"/>
            </a:solidFill>
            <a:ln>
              <a:solidFill>
                <a:srgbClr val="FFFFFF"/>
              </a:solidFill>
            </a:ln>
          </p:spPr>
          <p:txBody>
            <a:bodyPr wrap="square" rtlCol="0" anchor="ctr">
              <a:noAutofit/>
            </a:bodyPr>
            <a:lstStyle/>
            <a:p>
              <a:pPr algn="ctr" defTabSz="1015990">
                <a:defRPr/>
              </a:pPr>
              <a:r>
                <a:rPr lang="en-US" sz="1200" b="1" kern="0" dirty="0" smtClean="0">
                  <a:solidFill>
                    <a:srgbClr val="FFFFFF"/>
                  </a:solidFill>
                  <a:effectLst>
                    <a:outerShdw blurRad="50800" dist="38100" dir="2700000" algn="tl" rotWithShape="0">
                      <a:srgbClr val="000000">
                        <a:alpha val="43000"/>
                      </a:srgbClr>
                    </a:outerShdw>
                  </a:effectLst>
                  <a:latin typeface="Arial" pitchFamily="34" charset="0"/>
                  <a:cs typeface="Arial" pitchFamily="34" charset="0"/>
                </a:rPr>
                <a:t>Endpoint: Traps</a:t>
              </a:r>
              <a:endParaRPr lang="en-US" sz="1200" b="1" kern="0" dirty="0">
                <a:solidFill>
                  <a:srgbClr val="FFFFFF"/>
                </a:solidFill>
                <a:effectLst>
                  <a:outerShdw blurRad="50800" dist="38100" dir="2700000" algn="tl" rotWithShape="0">
                    <a:srgbClr val="000000">
                      <a:alpha val="43000"/>
                    </a:srgbClr>
                  </a:outerShdw>
                </a:effectLst>
                <a:latin typeface="Arial" pitchFamily="34" charset="0"/>
                <a:cs typeface="Arial" pitchFamily="34" charset="0"/>
              </a:endParaRPr>
            </a:p>
          </p:txBody>
        </p:sp>
      </p:grpSp>
      <p:sp>
        <p:nvSpPr>
          <p:cNvPr id="48" name="Rectangle 47"/>
          <p:cNvSpPr/>
          <p:nvPr/>
        </p:nvSpPr>
        <p:spPr>
          <a:xfrm>
            <a:off x="330771" y="4579747"/>
            <a:ext cx="1333500" cy="231726"/>
          </a:xfrm>
          <a:prstGeom prst="rect">
            <a:avLst/>
          </a:prstGeom>
          <a:solidFill>
            <a:srgbClr val="316989"/>
          </a:solidFill>
          <a:ln w="12700" cap="flat" cmpd="sng" algn="ctr">
            <a:solidFill>
              <a:srgbClr val="FFFFFF"/>
            </a:solidFill>
            <a:prstDash val="solid"/>
          </a:ln>
          <a:effectLst/>
        </p:spPr>
        <p:txBody>
          <a:bodyPr lIns="101599" tIns="50799" rIns="101599" bIns="50799" anchor="ctr"/>
          <a:lstStyle/>
          <a:p>
            <a:pPr algn="ctr" defTabSz="1015990">
              <a:defRPr/>
            </a:pPr>
            <a:r>
              <a:rPr lang="en-GB" sz="1000" b="1" kern="0" dirty="0" err="1" smtClean="0">
                <a:solidFill>
                  <a:srgbClr val="FFFFFF"/>
                </a:solidFill>
                <a:latin typeface="Arial"/>
                <a:cs typeface="Arial"/>
              </a:rPr>
              <a:t>Système</a:t>
            </a:r>
            <a:r>
              <a:rPr lang="en-GB" sz="1000" b="1" kern="0" dirty="0" smtClean="0">
                <a:solidFill>
                  <a:srgbClr val="FFFFFF"/>
                </a:solidFill>
                <a:latin typeface="Arial"/>
                <a:cs typeface="Arial"/>
              </a:rPr>
              <a:t> </a:t>
            </a:r>
            <a:r>
              <a:rPr lang="en-GB" sz="1000" b="1" kern="0" dirty="0" err="1" smtClean="0">
                <a:solidFill>
                  <a:srgbClr val="FFFFFF"/>
                </a:solidFill>
                <a:latin typeface="Arial"/>
                <a:cs typeface="Arial"/>
              </a:rPr>
              <a:t>d’exploitation</a:t>
            </a:r>
            <a:endParaRPr lang="en-GB" sz="1000" b="1" kern="0" dirty="0">
              <a:solidFill>
                <a:srgbClr val="FFFFFF"/>
              </a:solidFill>
              <a:latin typeface="Arial"/>
              <a:cs typeface="Arial"/>
            </a:endParaRPr>
          </a:p>
        </p:txBody>
      </p:sp>
      <p:pic>
        <p:nvPicPr>
          <p:cNvPr id="34" name="Picture 33" descr="Product-family-600.png"/>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3128694" y="1558192"/>
            <a:ext cx="4452634" cy="988364"/>
          </a:xfrm>
          <a:prstGeom prst="rect">
            <a:avLst/>
          </a:prstGeom>
        </p:spPr>
      </p:pic>
      <p:pic>
        <p:nvPicPr>
          <p:cNvPr id="18" name="Picture 132"/>
          <p:cNvPicPr>
            <a:picLocks noChangeAspect="1"/>
          </p:cNvPicPr>
          <p:nvPr/>
        </p:nvPicPr>
        <p:blipFill rotWithShape="1">
          <a:blip r:embed="rId4" cstate="screen">
            <a:extLst>
              <a:ext uri="{BEBA8EAE-BF5A-486C-A8C5-ECC9F3942E4B}">
                <a14:imgProps xmlns:a14="http://schemas.microsoft.com/office/drawing/2010/main">
                  <a14:imgLayer r:embed="rId5">
                    <a14:imgEffect>
                      <a14:backgroundRemoval t="4930" b="99296" l="9146" r="100000">
                        <a14:foregroundMark x1="52439" y1="15141" x2="52439" y2="5282"/>
                        <a14:foregroundMark x1="48171" y1="34155" x2="48171" y2="34155"/>
                        <a14:foregroundMark x1="51220" y1="29577" x2="51220" y2="29577"/>
                        <a14:foregroundMark x1="52439" y1="23239" x2="52439" y2="23239"/>
                        <a14:foregroundMark x1="68902" y1="25352" x2="68902" y2="25352"/>
                        <a14:foregroundMark x1="78659" y1="28521" x2="78659" y2="28521"/>
                        <a14:foregroundMark x1="41463" y1="31690" x2="41463" y2="31690"/>
                        <a14:foregroundMark x1="31707" y1="33803" x2="31707" y2="33803"/>
                        <a14:foregroundMark x1="23171" y1="30986" x2="23171" y2="30986"/>
                        <a14:foregroundMark x1="50610" y1="69366" x2="50610" y2="69366"/>
                        <a14:foregroundMark x1="56707" y1="79225" x2="56707" y2="79225"/>
                        <a14:foregroundMark x1="53659" y1="79577" x2="53659" y2="79577"/>
                        <a14:foregroundMark x1="41463" y1="79577" x2="41463" y2="79577"/>
                        <a14:foregroundMark x1="69512" y1="87324" x2="69512" y2="87324"/>
                        <a14:foregroundMark x1="49390" y1="87676" x2="49390" y2="87676"/>
                        <a14:foregroundMark x1="46341" y1="89085" x2="46341" y2="89085"/>
                        <a14:foregroundMark x1="56098" y1="89437" x2="56098" y2="89437"/>
                        <a14:foregroundMark x1="60976" y1="89437" x2="60976" y2="89437"/>
                        <a14:foregroundMark x1="37195" y1="88732" x2="37195" y2="88732"/>
                        <a14:foregroundMark x1="27439" y1="88028" x2="27439" y2="88028"/>
                        <a14:foregroundMark x1="50000" y1="77465" x2="50000" y2="77465"/>
                        <a14:backgroundMark x1="54268" y1="82394" x2="54268" y2="82394"/>
                      </a14:backgroundRemoval>
                    </a14:imgEffect>
                  </a14:imgLayer>
                </a14:imgProps>
              </a:ext>
              <a:ext uri="{28A0092B-C50C-407E-A947-70E740481C1C}">
                <a14:useLocalDpi xmlns:a14="http://schemas.microsoft.com/office/drawing/2010/main"/>
              </a:ext>
            </a:extLst>
          </a:blip>
          <a:srcRect/>
          <a:stretch/>
        </p:blipFill>
        <p:spPr>
          <a:xfrm>
            <a:off x="2505865" y="1861547"/>
            <a:ext cx="233087" cy="483467"/>
          </a:xfrm>
          <a:prstGeom prst="rect">
            <a:avLst/>
          </a:prstGeom>
        </p:spPr>
      </p:pic>
      <p:pic>
        <p:nvPicPr>
          <p:cNvPr id="1026"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803830" y="1751956"/>
            <a:ext cx="600837" cy="600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54209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0033" y="697260"/>
            <a:ext cx="4110781" cy="53390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125039"/>
            <a:ext cx="4140690" cy="5612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5303" y="217876"/>
            <a:ext cx="4110781" cy="55413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3445522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330538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611" y="-183739"/>
            <a:ext cx="8536132" cy="709335"/>
          </a:xfrm>
        </p:spPr>
        <p:txBody>
          <a:bodyPr/>
          <a:lstStyle/>
          <a:p>
            <a:r>
              <a:rPr lang="en-US" sz="2400" dirty="0" smtClean="0"/>
              <a:t>PALO ALTO NETWORKS d’un coup </a:t>
            </a:r>
            <a:r>
              <a:rPr lang="en-US" sz="2400" dirty="0" err="1" smtClean="0"/>
              <a:t>d’oeil</a:t>
            </a:r>
            <a:endParaRPr lang="en-US" sz="2400" dirty="0"/>
          </a:p>
        </p:txBody>
      </p:sp>
      <p:grpSp>
        <p:nvGrpSpPr>
          <p:cNvPr id="35" name="Group 34"/>
          <p:cNvGrpSpPr/>
          <p:nvPr/>
        </p:nvGrpSpPr>
        <p:grpSpPr>
          <a:xfrm>
            <a:off x="342779" y="1215144"/>
            <a:ext cx="2753163" cy="3551488"/>
            <a:chOff x="351935" y="895349"/>
            <a:chExt cx="2702023" cy="3551488"/>
          </a:xfrm>
        </p:grpSpPr>
        <p:pic>
          <p:nvPicPr>
            <p:cNvPr id="36" name="Picture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1935" y="895349"/>
              <a:ext cx="2702023" cy="3551488"/>
            </a:xfrm>
            <a:prstGeom prst="rect">
              <a:avLst/>
            </a:prstGeom>
          </p:spPr>
        </p:pic>
        <p:sp>
          <p:nvSpPr>
            <p:cNvPr id="37" name="Rectangle 36"/>
            <p:cNvSpPr/>
            <p:nvPr/>
          </p:nvSpPr>
          <p:spPr bwMode="gray">
            <a:xfrm>
              <a:off x="456783" y="1289346"/>
              <a:ext cx="2493806" cy="325943"/>
            </a:xfrm>
            <a:prstGeom prst="rect">
              <a:avLst/>
            </a:prstGeom>
            <a:noFill/>
            <a:ln w="25400" cap="flat" cmpd="sng" algn="ctr">
              <a:noFill/>
              <a:prstDash val="solid"/>
            </a:ln>
            <a:effectLst/>
          </p:spPr>
          <p:txBody>
            <a:bodyPr anchor="ctr"/>
            <a:lstStyle/>
            <a:p>
              <a:pPr lvl="0" algn="ctr" fontAlgn="base">
                <a:spcBef>
                  <a:spcPct val="0"/>
                </a:spcBef>
                <a:spcAft>
                  <a:spcPct val="0"/>
                </a:spcAft>
              </a:pPr>
              <a:r>
                <a:rPr lang="en-US" sz="1400" b="1" dirty="0" smtClean="0">
                  <a:solidFill>
                    <a:schemeClr val="bg1"/>
                  </a:solidFill>
                  <a:effectLst>
                    <a:outerShdw blurRad="38100" dist="38100" dir="2700000" algn="tl">
                      <a:srgbClr val="000000">
                        <a:alpha val="43137"/>
                      </a:srgbClr>
                    </a:outerShdw>
                  </a:effectLst>
                  <a:cs typeface="Arial" pitchFamily="34" charset="0"/>
                </a:rPr>
                <a:t>SOCIETE</a:t>
              </a:r>
              <a:endParaRPr lang="en-US" sz="1400" b="1" dirty="0">
                <a:solidFill>
                  <a:schemeClr val="bg1"/>
                </a:solidFill>
                <a:effectLst>
                  <a:outerShdw blurRad="38100" dist="38100" dir="2700000" algn="tl">
                    <a:srgbClr val="000000">
                      <a:alpha val="43137"/>
                    </a:srgbClr>
                  </a:outerShdw>
                </a:effectLst>
                <a:cs typeface="Arial" pitchFamily="34" charset="0"/>
              </a:endParaRPr>
            </a:p>
          </p:txBody>
        </p:sp>
        <p:sp>
          <p:nvSpPr>
            <p:cNvPr id="38" name="TextBox 37"/>
            <p:cNvSpPr txBox="1"/>
            <p:nvPr/>
          </p:nvSpPr>
          <p:spPr>
            <a:xfrm>
              <a:off x="593923" y="1778024"/>
              <a:ext cx="2259225" cy="2246769"/>
            </a:xfrm>
            <a:prstGeom prst="rect">
              <a:avLst/>
            </a:prstGeom>
            <a:noFill/>
          </p:spPr>
          <p:txBody>
            <a:bodyPr wrap="square" lIns="0" tIns="0" rIns="0" bIns="0" rtlCol="0">
              <a:spAutoFit/>
            </a:bodyPr>
            <a:lstStyle/>
            <a:p>
              <a:pPr marL="171450" lvl="0" indent="-171450">
                <a:spcAft>
                  <a:spcPts val="600"/>
                </a:spcAft>
                <a:buFont typeface="Arial" panose="020B0604020202020204" pitchFamily="34" charset="0"/>
                <a:buChar char="•"/>
              </a:pPr>
              <a:r>
                <a:rPr lang="en-US" sz="1100" dirty="0" err="1" smtClean="0">
                  <a:solidFill>
                    <a:schemeClr val="bg1"/>
                  </a:solidFill>
                  <a:latin typeface="Arial" panose="020B0604020202020204" pitchFamily="34" charset="0"/>
                  <a:cs typeface="Arial" panose="020B0604020202020204" pitchFamily="34" charset="0"/>
                </a:rPr>
                <a:t>Créé</a:t>
              </a:r>
              <a:r>
                <a:rPr lang="en-US" sz="1100" dirty="0" smtClean="0">
                  <a:solidFill>
                    <a:schemeClr val="bg1"/>
                  </a:solidFill>
                  <a:latin typeface="Arial" panose="020B0604020202020204" pitchFamily="34" charset="0"/>
                  <a:cs typeface="Arial" panose="020B0604020202020204" pitchFamily="34" charset="0"/>
                </a:rPr>
                <a:t> </a:t>
              </a:r>
              <a:r>
                <a:rPr lang="en-US" sz="1100" dirty="0" err="1" smtClean="0">
                  <a:solidFill>
                    <a:schemeClr val="bg1"/>
                  </a:solidFill>
                  <a:latin typeface="Arial" panose="020B0604020202020204" pitchFamily="34" charset="0"/>
                  <a:cs typeface="Arial" panose="020B0604020202020204" pitchFamily="34" charset="0"/>
                </a:rPr>
                <a:t>en</a:t>
              </a:r>
              <a:r>
                <a:rPr lang="en-US" sz="1100" dirty="0" smtClean="0">
                  <a:solidFill>
                    <a:schemeClr val="bg1"/>
                  </a:solidFill>
                  <a:latin typeface="Arial" panose="020B0604020202020204" pitchFamily="34" charset="0"/>
                  <a:cs typeface="Arial" panose="020B0604020202020204" pitchFamily="34" charset="0"/>
                </a:rPr>
                <a:t> 2005</a:t>
              </a:r>
              <a:r>
                <a:rPr lang="en-US" sz="1100" dirty="0">
                  <a:solidFill>
                    <a:schemeClr val="bg1"/>
                  </a:solidFill>
                  <a:latin typeface="Arial" panose="020B0604020202020204" pitchFamily="34" charset="0"/>
                  <a:cs typeface="Arial" panose="020B0604020202020204" pitchFamily="34" charset="0"/>
                </a:rPr>
                <a:t>; </a:t>
              </a:r>
              <a:r>
                <a:rPr lang="en-US" sz="1100" dirty="0" smtClean="0">
                  <a:solidFill>
                    <a:schemeClr val="bg1"/>
                  </a:solidFill>
                  <a:latin typeface="Arial" panose="020B0604020202020204" pitchFamily="34" charset="0"/>
                  <a:cs typeface="Arial" panose="020B0604020202020204" pitchFamily="34" charset="0"/>
                </a:rPr>
                <a:t>premier client </a:t>
              </a:r>
              <a:r>
                <a:rPr lang="en-US" sz="1100" dirty="0" err="1" smtClean="0">
                  <a:solidFill>
                    <a:schemeClr val="bg1"/>
                  </a:solidFill>
                  <a:latin typeface="Arial" panose="020B0604020202020204" pitchFamily="34" charset="0"/>
                  <a:cs typeface="Arial" panose="020B0604020202020204" pitchFamily="34" charset="0"/>
                </a:rPr>
                <a:t>livré</a:t>
              </a:r>
              <a:r>
                <a:rPr lang="en-US" sz="1100" dirty="0" smtClean="0">
                  <a:solidFill>
                    <a:schemeClr val="bg1"/>
                  </a:solidFill>
                  <a:latin typeface="Arial" panose="020B0604020202020204" pitchFamily="34" charset="0"/>
                  <a:cs typeface="Arial" panose="020B0604020202020204" pitchFamily="34" charset="0"/>
                </a:rPr>
                <a:t> </a:t>
              </a:r>
              <a:r>
                <a:rPr lang="en-US" sz="1100" dirty="0" err="1" smtClean="0">
                  <a:solidFill>
                    <a:schemeClr val="bg1"/>
                  </a:solidFill>
                  <a:latin typeface="Arial" panose="020B0604020202020204" pitchFamily="34" charset="0"/>
                  <a:cs typeface="Arial" panose="020B0604020202020204" pitchFamily="34" charset="0"/>
                </a:rPr>
                <a:t>en</a:t>
              </a:r>
              <a:r>
                <a:rPr lang="en-US" sz="1100" dirty="0" smtClean="0">
                  <a:solidFill>
                    <a:schemeClr val="bg1"/>
                  </a:solidFill>
                  <a:latin typeface="Arial" panose="020B0604020202020204" pitchFamily="34" charset="0"/>
                  <a:cs typeface="Arial" panose="020B0604020202020204" pitchFamily="34" charset="0"/>
                </a:rPr>
                <a:t> 2007</a:t>
              </a:r>
            </a:p>
            <a:p>
              <a:pPr marL="171450" indent="-171450" fontAlgn="base">
                <a:spcAft>
                  <a:spcPts val="600"/>
                </a:spcAft>
                <a:buFont typeface="Arial" panose="020B0604020202020204" pitchFamily="34" charset="0"/>
                <a:buChar char="•"/>
              </a:pPr>
              <a:r>
                <a:rPr lang="en-US" sz="1100" dirty="0" err="1" smtClean="0">
                  <a:solidFill>
                    <a:schemeClr val="bg1"/>
                  </a:solidFill>
                  <a:latin typeface="Arial" panose="020B0604020202020204" pitchFamily="34" charset="0"/>
                  <a:cs typeface="Arial" panose="020B0604020202020204" pitchFamily="34" charset="0"/>
                </a:rPr>
                <a:t>Autorisation</a:t>
              </a:r>
              <a:r>
                <a:rPr lang="en-US" sz="1100" dirty="0" smtClean="0">
                  <a:solidFill>
                    <a:schemeClr val="bg1"/>
                  </a:solidFill>
                  <a:latin typeface="Arial" panose="020B0604020202020204" pitchFamily="34" charset="0"/>
                  <a:cs typeface="Arial" panose="020B0604020202020204" pitchFamily="34" charset="0"/>
                </a:rPr>
                <a:t> des applications </a:t>
              </a:r>
              <a:r>
                <a:rPr lang="en-US" sz="1100" dirty="0" err="1" smtClean="0">
                  <a:solidFill>
                    <a:schemeClr val="bg1"/>
                  </a:solidFill>
                  <a:latin typeface="Arial" panose="020B0604020202020204" pitchFamily="34" charset="0"/>
                  <a:cs typeface="Arial" panose="020B0604020202020204" pitchFamily="34" charset="0"/>
                </a:rPr>
                <a:t>en</a:t>
              </a:r>
              <a:r>
                <a:rPr lang="en-US" sz="1100" dirty="0" smtClean="0">
                  <a:solidFill>
                    <a:schemeClr val="bg1"/>
                  </a:solidFill>
                  <a:latin typeface="Arial" panose="020B0604020202020204" pitchFamily="34" charset="0"/>
                  <a:cs typeface="Arial" panose="020B0604020202020204" pitchFamily="34" charset="0"/>
                </a:rPr>
                <a:t> </a:t>
              </a:r>
              <a:r>
                <a:rPr lang="en-US" sz="1100" dirty="0" err="1" smtClean="0">
                  <a:solidFill>
                    <a:schemeClr val="bg1"/>
                  </a:solidFill>
                  <a:latin typeface="Arial" panose="020B0604020202020204" pitchFamily="34" charset="0"/>
                  <a:cs typeface="Arial" panose="020B0604020202020204" pitchFamily="34" charset="0"/>
                </a:rPr>
                <a:t>toute</a:t>
              </a:r>
              <a:r>
                <a:rPr lang="en-US" sz="1100" dirty="0" smtClean="0">
                  <a:solidFill>
                    <a:schemeClr val="bg1"/>
                  </a:solidFill>
                  <a:latin typeface="Arial" panose="020B0604020202020204" pitchFamily="34" charset="0"/>
                  <a:cs typeface="Arial" panose="020B0604020202020204" pitchFamily="34" charset="0"/>
                </a:rPr>
                <a:t> </a:t>
              </a:r>
              <a:r>
                <a:rPr lang="en-US" sz="1100" dirty="0" err="1" smtClean="0">
                  <a:solidFill>
                    <a:schemeClr val="bg1"/>
                  </a:solidFill>
                  <a:latin typeface="Arial" panose="020B0604020202020204" pitchFamily="34" charset="0"/>
                  <a:cs typeface="Arial" panose="020B0604020202020204" pitchFamily="34" charset="0"/>
                </a:rPr>
                <a:t>sécurité</a:t>
              </a:r>
              <a:r>
                <a:rPr lang="en-US" sz="1100" dirty="0" smtClean="0">
                  <a:solidFill>
                    <a:schemeClr val="bg1"/>
                  </a:solidFill>
                  <a:latin typeface="Arial" panose="020B0604020202020204" pitchFamily="34" charset="0"/>
                  <a:cs typeface="Arial" panose="020B0604020202020204" pitchFamily="34" charset="0"/>
                </a:rPr>
                <a:t> et protection </a:t>
              </a:r>
              <a:r>
                <a:rPr lang="en-US" sz="1100" dirty="0" err="1" smtClean="0">
                  <a:solidFill>
                    <a:schemeClr val="bg1"/>
                  </a:solidFill>
                  <a:latin typeface="Arial" panose="020B0604020202020204" pitchFamily="34" charset="0"/>
                  <a:cs typeface="Arial" panose="020B0604020202020204" pitchFamily="34" charset="0"/>
                </a:rPr>
                <a:t>contre</a:t>
              </a:r>
              <a:r>
                <a:rPr lang="en-US" sz="1100" dirty="0" smtClean="0">
                  <a:solidFill>
                    <a:schemeClr val="bg1"/>
                  </a:solidFill>
                  <a:latin typeface="Arial" panose="020B0604020202020204" pitchFamily="34" charset="0"/>
                  <a:cs typeface="Arial" panose="020B0604020202020204" pitchFamily="34" charset="0"/>
                </a:rPr>
                <a:t> les </a:t>
              </a:r>
              <a:r>
                <a:rPr lang="en-US" sz="1100" dirty="0" err="1" smtClean="0">
                  <a:solidFill>
                    <a:schemeClr val="bg1"/>
                  </a:solidFill>
                  <a:latin typeface="Arial" panose="020B0604020202020204" pitchFamily="34" charset="0"/>
                  <a:cs typeface="Arial" panose="020B0604020202020204" pitchFamily="34" charset="0"/>
                </a:rPr>
                <a:t>cybermenaces</a:t>
              </a:r>
              <a:endParaRPr lang="en-US" sz="1100" dirty="0">
                <a:solidFill>
                  <a:schemeClr val="bg1"/>
                </a:solidFill>
                <a:latin typeface="Arial" panose="020B0604020202020204" pitchFamily="34" charset="0"/>
                <a:cs typeface="Arial" panose="020B0604020202020204" pitchFamily="34" charset="0"/>
              </a:endParaRPr>
            </a:p>
            <a:p>
              <a:pPr marL="171450" indent="-171450" fontAlgn="base">
                <a:spcAft>
                  <a:spcPts val="600"/>
                </a:spcAft>
                <a:buFont typeface="Arial" panose="020B0604020202020204" pitchFamily="34" charset="0"/>
                <a:buChar char="•"/>
              </a:pPr>
              <a:r>
                <a:rPr lang="en-US" sz="1100" dirty="0" err="1" smtClean="0">
                  <a:solidFill>
                    <a:schemeClr val="bg1"/>
                  </a:solidFill>
                  <a:latin typeface="Arial" panose="020B0604020202020204" pitchFamily="34" charset="0"/>
                  <a:cs typeface="Arial" panose="020B0604020202020204" pitchFamily="34" charset="0"/>
                </a:rPr>
                <a:t>Capacité</a:t>
              </a:r>
              <a:r>
                <a:rPr lang="en-US" sz="1100" dirty="0" smtClean="0">
                  <a:solidFill>
                    <a:schemeClr val="bg1"/>
                  </a:solidFill>
                  <a:latin typeface="Arial" panose="020B0604020202020204" pitchFamily="34" charset="0"/>
                  <a:cs typeface="Arial" panose="020B0604020202020204" pitchFamily="34" charset="0"/>
                </a:rPr>
                <a:t> à </a:t>
              </a:r>
              <a:r>
                <a:rPr lang="en-US" sz="1100" dirty="0" err="1" smtClean="0">
                  <a:solidFill>
                    <a:schemeClr val="bg1"/>
                  </a:solidFill>
                  <a:latin typeface="Arial" panose="020B0604020202020204" pitchFamily="34" charset="0"/>
                  <a:cs typeface="Arial" panose="020B0604020202020204" pitchFamily="34" charset="0"/>
                </a:rPr>
                <a:t>adresser</a:t>
              </a:r>
              <a:r>
                <a:rPr lang="en-US" sz="1100" dirty="0" smtClean="0">
                  <a:solidFill>
                    <a:schemeClr val="bg1"/>
                  </a:solidFill>
                  <a:latin typeface="Arial" panose="020B0604020202020204" pitchFamily="34" charset="0"/>
                  <a:cs typeface="Arial" panose="020B0604020202020204" pitchFamily="34" charset="0"/>
                </a:rPr>
                <a:t> </a:t>
              </a:r>
              <a:r>
                <a:rPr lang="en-US" sz="1100" dirty="0" err="1" smtClean="0">
                  <a:solidFill>
                    <a:schemeClr val="bg1"/>
                  </a:solidFill>
                  <a:latin typeface="Arial" panose="020B0604020202020204" pitchFamily="34" charset="0"/>
                  <a:cs typeface="Arial" panose="020B0604020202020204" pitchFamily="34" charset="0"/>
                </a:rPr>
                <a:t>tous</a:t>
              </a:r>
              <a:r>
                <a:rPr lang="en-US" sz="1100" dirty="0" smtClean="0">
                  <a:solidFill>
                    <a:schemeClr val="bg1"/>
                  </a:solidFill>
                  <a:latin typeface="Arial" panose="020B0604020202020204" pitchFamily="34" charset="0"/>
                  <a:cs typeface="Arial" panose="020B0604020202020204" pitchFamily="34" charset="0"/>
                </a:rPr>
                <a:t> les </a:t>
              </a:r>
              <a:r>
                <a:rPr lang="en-US" sz="1100" dirty="0" err="1" smtClean="0">
                  <a:solidFill>
                    <a:schemeClr val="bg1"/>
                  </a:solidFill>
                  <a:latin typeface="Arial" panose="020B0604020202020204" pitchFamily="34" charset="0"/>
                  <a:cs typeface="Arial" panose="020B0604020202020204" pitchFamily="34" charset="0"/>
                </a:rPr>
                <a:t>besoins</a:t>
              </a:r>
              <a:r>
                <a:rPr lang="en-US" sz="1100" dirty="0" smtClean="0">
                  <a:solidFill>
                    <a:schemeClr val="bg1"/>
                  </a:solidFill>
                  <a:latin typeface="Arial" panose="020B0604020202020204" pitchFamily="34" charset="0"/>
                  <a:cs typeface="Arial" panose="020B0604020202020204" pitchFamily="34" charset="0"/>
                </a:rPr>
                <a:t> </a:t>
              </a:r>
              <a:r>
                <a:rPr lang="en-US" sz="1100" dirty="0" err="1" smtClean="0">
                  <a:solidFill>
                    <a:schemeClr val="bg1"/>
                  </a:solidFill>
                  <a:latin typeface="Arial" panose="020B0604020202020204" pitchFamily="34" charset="0"/>
                  <a:cs typeface="Arial" panose="020B0604020202020204" pitchFamily="34" charset="0"/>
                </a:rPr>
                <a:t>sécurité</a:t>
              </a:r>
              <a:r>
                <a:rPr lang="en-US" sz="1100" dirty="0" smtClean="0">
                  <a:solidFill>
                    <a:schemeClr val="bg1"/>
                  </a:solidFill>
                  <a:latin typeface="Arial" panose="020B0604020202020204" pitchFamily="34" charset="0"/>
                  <a:cs typeface="Arial" panose="020B0604020202020204" pitchFamily="34" charset="0"/>
                </a:rPr>
                <a:t> de </a:t>
              </a:r>
              <a:r>
                <a:rPr lang="en-US" sz="1100" dirty="0" err="1" smtClean="0">
                  <a:solidFill>
                    <a:schemeClr val="bg1"/>
                  </a:solidFill>
                  <a:latin typeface="Arial" panose="020B0604020202020204" pitchFamily="34" charset="0"/>
                  <a:cs typeface="Arial" panose="020B0604020202020204" pitchFamily="34" charset="0"/>
                </a:rPr>
                <a:t>l’entreprise</a:t>
              </a:r>
              <a:endParaRPr lang="en-US" sz="1100" dirty="0" smtClean="0">
                <a:solidFill>
                  <a:schemeClr val="bg1"/>
                </a:solidFill>
                <a:latin typeface="Arial" panose="020B0604020202020204" pitchFamily="34" charset="0"/>
                <a:cs typeface="Arial" panose="020B0604020202020204" pitchFamily="34" charset="0"/>
              </a:endParaRPr>
            </a:p>
            <a:p>
              <a:pPr marL="171450" indent="-171450" fontAlgn="base">
                <a:spcAft>
                  <a:spcPts val="600"/>
                </a:spcAft>
                <a:buFont typeface="Arial" panose="020B0604020202020204" pitchFamily="34" charset="0"/>
                <a:buChar char="•"/>
              </a:pPr>
              <a:r>
                <a:rPr lang="en-US" sz="1100" dirty="0" err="1" smtClean="0">
                  <a:solidFill>
                    <a:schemeClr val="bg1"/>
                  </a:solidFill>
                  <a:latin typeface="Arial" panose="020B0604020202020204" pitchFamily="34" charset="0"/>
                  <a:cs typeface="Arial" panose="020B0604020202020204" pitchFamily="34" charset="0"/>
                </a:rPr>
                <a:t>Capacité</a:t>
              </a:r>
              <a:r>
                <a:rPr lang="en-US" sz="1100" dirty="0" smtClean="0">
                  <a:solidFill>
                    <a:schemeClr val="bg1"/>
                  </a:solidFill>
                  <a:latin typeface="Arial" panose="020B0604020202020204" pitchFamily="34" charset="0"/>
                  <a:cs typeface="Arial" panose="020B0604020202020204" pitchFamily="34" charset="0"/>
                </a:rPr>
                <a:t> </a:t>
              </a:r>
              <a:r>
                <a:rPr lang="en-US" sz="1100" dirty="0" err="1" smtClean="0">
                  <a:solidFill>
                    <a:schemeClr val="bg1"/>
                  </a:solidFill>
                  <a:latin typeface="Arial" panose="020B0604020202020204" pitchFamily="34" charset="0"/>
                  <a:cs typeface="Arial" panose="020B0604020202020204" pitchFamily="34" charset="0"/>
                </a:rPr>
                <a:t>particulière</a:t>
              </a:r>
              <a:r>
                <a:rPr lang="en-US" sz="1100" dirty="0" smtClean="0">
                  <a:solidFill>
                    <a:schemeClr val="bg1"/>
                  </a:solidFill>
                  <a:latin typeface="Arial" panose="020B0604020202020204" pitchFamily="34" charset="0"/>
                  <a:cs typeface="Arial" panose="020B0604020202020204" pitchFamily="34" charset="0"/>
                </a:rPr>
                <a:t> à </a:t>
              </a:r>
              <a:r>
                <a:rPr lang="en-US" sz="1100" dirty="0" err="1" smtClean="0">
                  <a:solidFill>
                    <a:schemeClr val="bg1"/>
                  </a:solidFill>
                  <a:latin typeface="Arial" panose="020B0604020202020204" pitchFamily="34" charset="0"/>
                  <a:cs typeface="Arial" panose="020B0604020202020204" pitchFamily="34" charset="0"/>
                </a:rPr>
                <a:t>adresser</a:t>
              </a:r>
              <a:r>
                <a:rPr lang="en-US" sz="1100" dirty="0" smtClean="0">
                  <a:solidFill>
                    <a:schemeClr val="bg1"/>
                  </a:solidFill>
                  <a:latin typeface="Arial" panose="020B0604020202020204" pitchFamily="34" charset="0"/>
                  <a:cs typeface="Arial" panose="020B0604020202020204" pitchFamily="34" charset="0"/>
                </a:rPr>
                <a:t> les clients </a:t>
              </a:r>
              <a:r>
                <a:rPr lang="en-US" sz="1100" dirty="0" err="1" smtClean="0">
                  <a:solidFill>
                    <a:schemeClr val="bg1"/>
                  </a:solidFill>
                  <a:latin typeface="Arial" panose="020B0604020202020204" pitchFamily="34" charset="0"/>
                  <a:cs typeface="Arial" panose="020B0604020202020204" pitchFamily="34" charset="0"/>
                </a:rPr>
                <a:t>globaux</a:t>
              </a:r>
              <a:endParaRPr lang="en-US" sz="1100" dirty="0">
                <a:solidFill>
                  <a:schemeClr val="bg1"/>
                </a:solidFill>
                <a:latin typeface="Arial" panose="020B0604020202020204" pitchFamily="34" charset="0"/>
                <a:cs typeface="Arial" panose="020B0604020202020204" pitchFamily="34" charset="0"/>
              </a:endParaRPr>
            </a:p>
            <a:p>
              <a:pPr marL="171450" indent="-171450" fontAlgn="base">
                <a:spcAft>
                  <a:spcPts val="600"/>
                </a:spcAft>
                <a:buFont typeface="Arial" panose="020B0604020202020204" pitchFamily="34" charset="0"/>
                <a:buChar char="•"/>
              </a:pPr>
              <a:r>
                <a:rPr lang="en-US" sz="1100" dirty="0" smtClean="0">
                  <a:solidFill>
                    <a:schemeClr val="bg1"/>
                  </a:solidFill>
                  <a:latin typeface="Arial" panose="020B0604020202020204" pitchFamily="34" charset="0"/>
                  <a:cs typeface="Arial" panose="020B0604020202020204" pitchFamily="34" charset="0"/>
                </a:rPr>
                <a:t>2000+employés</a:t>
              </a:r>
              <a:endParaRPr lang="en-US" sz="1100" dirty="0">
                <a:solidFill>
                  <a:schemeClr val="bg1"/>
                </a:solidFill>
                <a:latin typeface="Arial" panose="020B0604020202020204" pitchFamily="34" charset="0"/>
                <a:cs typeface="Arial" panose="020B0604020202020204" pitchFamily="34" charset="0"/>
              </a:endParaRPr>
            </a:p>
            <a:p>
              <a:pPr marL="171450" indent="-171450" fontAlgn="base">
                <a:spcAft>
                  <a:spcPts val="600"/>
                </a:spcAft>
                <a:buFont typeface="Arial" panose="020B0604020202020204" pitchFamily="34" charset="0"/>
                <a:buChar char="•"/>
              </a:pPr>
              <a:r>
                <a:rPr lang="en-US" sz="1100" dirty="0" smtClean="0">
                  <a:solidFill>
                    <a:schemeClr val="bg1"/>
                  </a:solidFill>
                  <a:latin typeface="Arial" panose="020B0604020202020204" pitchFamily="34" charset="0"/>
                  <a:cs typeface="Arial" panose="020B0604020202020204" pitchFamily="34" charset="0"/>
                </a:rPr>
                <a:t>FY15: 928.1M$ </a:t>
              </a:r>
              <a:r>
                <a:rPr lang="en-US" sz="1100" dirty="0" err="1" smtClean="0">
                  <a:solidFill>
                    <a:schemeClr val="bg1"/>
                  </a:solidFill>
                  <a:latin typeface="Arial" panose="020B0604020202020204" pitchFamily="34" charset="0"/>
                  <a:cs typeface="Arial" panose="020B0604020202020204" pitchFamily="34" charset="0"/>
                </a:rPr>
                <a:t>revenus</a:t>
              </a:r>
              <a:endParaRPr lang="en-US" sz="1100" dirty="0">
                <a:solidFill>
                  <a:schemeClr val="bg1"/>
                </a:solidFill>
                <a:latin typeface="Arial" panose="020B0604020202020204" pitchFamily="34" charset="0"/>
                <a:cs typeface="Arial" panose="020B0604020202020204" pitchFamily="34" charset="0"/>
              </a:endParaRPr>
            </a:p>
          </p:txBody>
        </p:sp>
      </p:grpSp>
      <p:grpSp>
        <p:nvGrpSpPr>
          <p:cNvPr id="39" name="Group 38"/>
          <p:cNvGrpSpPr/>
          <p:nvPr/>
        </p:nvGrpSpPr>
        <p:grpSpPr>
          <a:xfrm>
            <a:off x="3247498" y="1215144"/>
            <a:ext cx="2753163" cy="3551488"/>
            <a:chOff x="3216176" y="895349"/>
            <a:chExt cx="2702023" cy="3551488"/>
          </a:xfrm>
        </p:grpSpPr>
        <p:pic>
          <p:nvPicPr>
            <p:cNvPr id="40"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6176" y="895349"/>
              <a:ext cx="2702023" cy="3551488"/>
            </a:xfrm>
            <a:prstGeom prst="rect">
              <a:avLst/>
            </a:prstGeom>
          </p:spPr>
        </p:pic>
        <p:graphicFrame>
          <p:nvGraphicFramePr>
            <p:cNvPr id="41" name="Chart 40"/>
            <p:cNvGraphicFramePr/>
            <p:nvPr>
              <p:extLst>
                <p:ext uri="{D42A27DB-BD31-4B8C-83A1-F6EECF244321}">
                  <p14:modId xmlns:p14="http://schemas.microsoft.com/office/powerpoint/2010/main" val="529745635"/>
                </p:ext>
              </p:extLst>
            </p:nvPr>
          </p:nvGraphicFramePr>
          <p:xfrm>
            <a:off x="3419882" y="2014301"/>
            <a:ext cx="2294610" cy="2125288"/>
          </p:xfrm>
          <a:graphic>
            <a:graphicData uri="http://schemas.openxmlformats.org/drawingml/2006/chart">
              <c:chart xmlns:c="http://schemas.openxmlformats.org/drawingml/2006/chart" xmlns:r="http://schemas.openxmlformats.org/officeDocument/2006/relationships" r:id="rId4"/>
            </a:graphicData>
          </a:graphic>
        </p:graphicFrame>
        <p:sp>
          <p:nvSpPr>
            <p:cNvPr id="42" name="Text Box 34"/>
            <p:cNvSpPr txBox="1">
              <a:spLocks noChangeArrowheads="1"/>
            </p:cNvSpPr>
            <p:nvPr/>
          </p:nvSpPr>
          <p:spPr bwMode="gray">
            <a:xfrm>
              <a:off x="4367036" y="1768080"/>
              <a:ext cx="461270" cy="246221"/>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00" b="1" i="0" u="none" strike="noStrike" kern="0" cap="none" spc="0" normalizeH="0" baseline="0" noProof="0" dirty="0" smtClean="0">
                  <a:ln>
                    <a:noFill/>
                  </a:ln>
                  <a:solidFill>
                    <a:schemeClr val="bg1"/>
                  </a:solidFill>
                  <a:effectLst/>
                  <a:uLnTx/>
                  <a:uFillTx/>
                  <a:latin typeface="Arial"/>
                  <a:cs typeface="Arial"/>
                </a:rPr>
                <a:t>MM$</a:t>
              </a:r>
              <a:endParaRPr kumimoji="0" lang="en-US" sz="1000" b="1" i="0" u="none" strike="noStrike" kern="0" cap="none" spc="0" normalizeH="0" baseline="0" noProof="0" dirty="0">
                <a:ln>
                  <a:noFill/>
                </a:ln>
                <a:solidFill>
                  <a:schemeClr val="bg1"/>
                </a:solidFill>
                <a:effectLst/>
                <a:uLnTx/>
                <a:uFillTx/>
                <a:latin typeface="Arial"/>
                <a:cs typeface="Arial"/>
              </a:endParaRPr>
            </a:p>
          </p:txBody>
        </p:sp>
        <p:sp>
          <p:nvSpPr>
            <p:cNvPr id="43" name="Rectangle 42"/>
            <p:cNvSpPr/>
            <p:nvPr/>
          </p:nvSpPr>
          <p:spPr bwMode="gray">
            <a:xfrm>
              <a:off x="3330451" y="1289346"/>
              <a:ext cx="2495796" cy="325943"/>
            </a:xfrm>
            <a:prstGeom prst="rect">
              <a:avLst/>
            </a:prstGeom>
            <a:noFill/>
            <a:ln w="25400" cap="flat" cmpd="sng" algn="ctr">
              <a:noFill/>
              <a:prstDash val="solid"/>
            </a:ln>
            <a:effectLst/>
          </p:spPr>
          <p:txBody>
            <a:bodyPr anchor="ctr"/>
            <a:lstStyle/>
            <a:p>
              <a:pPr lvl="0" algn="ctr" fontAlgn="base">
                <a:spcBef>
                  <a:spcPct val="0"/>
                </a:spcBef>
                <a:spcAft>
                  <a:spcPct val="0"/>
                </a:spcAft>
              </a:pPr>
              <a:r>
                <a:rPr lang="en-US" sz="1400" b="1" dirty="0" smtClean="0">
                  <a:solidFill>
                    <a:schemeClr val="bg1"/>
                  </a:solidFill>
                  <a:effectLst>
                    <a:outerShdw blurRad="38100" dist="38100" dir="2700000" algn="tl">
                      <a:srgbClr val="000000">
                        <a:alpha val="43137"/>
                      </a:srgbClr>
                    </a:outerShdw>
                  </a:effectLst>
                  <a:cs typeface="Arial" pitchFamily="34" charset="0"/>
                </a:rPr>
                <a:t>REVENUS</a:t>
              </a:r>
              <a:endParaRPr lang="en-US" sz="1400" b="1" dirty="0">
                <a:solidFill>
                  <a:schemeClr val="bg1"/>
                </a:solidFill>
                <a:effectLst>
                  <a:outerShdw blurRad="38100" dist="38100" dir="2700000" algn="tl">
                    <a:srgbClr val="000000">
                      <a:alpha val="43137"/>
                    </a:srgbClr>
                  </a:outerShdw>
                </a:effectLst>
                <a:cs typeface="Arial" pitchFamily="34" charset="0"/>
              </a:endParaRPr>
            </a:p>
          </p:txBody>
        </p:sp>
      </p:grpSp>
      <p:grpSp>
        <p:nvGrpSpPr>
          <p:cNvPr id="44" name="Group 43"/>
          <p:cNvGrpSpPr/>
          <p:nvPr/>
        </p:nvGrpSpPr>
        <p:grpSpPr>
          <a:xfrm>
            <a:off x="6114114" y="1215144"/>
            <a:ext cx="2753164" cy="3551488"/>
            <a:chOff x="6137176" y="895349"/>
            <a:chExt cx="2702024" cy="3551488"/>
          </a:xfrm>
        </p:grpSpPr>
        <p:pic>
          <p:nvPicPr>
            <p:cNvPr id="45" name="Picture 4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7177" y="895349"/>
              <a:ext cx="2702023" cy="3551488"/>
            </a:xfrm>
            <a:prstGeom prst="rect">
              <a:avLst/>
            </a:prstGeom>
          </p:spPr>
        </p:pic>
        <p:sp>
          <p:nvSpPr>
            <p:cNvPr id="46" name="Rectangle 45"/>
            <p:cNvSpPr/>
            <p:nvPr/>
          </p:nvSpPr>
          <p:spPr bwMode="gray">
            <a:xfrm>
              <a:off x="6137176" y="1289346"/>
              <a:ext cx="2702023" cy="325943"/>
            </a:xfrm>
            <a:prstGeom prst="rect">
              <a:avLst/>
            </a:prstGeom>
            <a:noFill/>
            <a:ln w="25400" cap="flat" cmpd="sng" algn="ctr">
              <a:noFill/>
              <a:prstDash val="solid"/>
            </a:ln>
            <a:effectLst/>
          </p:spPr>
          <p:txBody>
            <a:bodyPr anchor="ctr"/>
            <a:lstStyle/>
            <a:p>
              <a:pPr lvl="0" algn="ctr" eaLnBrk="0" hangingPunct="0">
                <a:lnSpc>
                  <a:spcPct val="85000"/>
                </a:lnSpc>
                <a:spcBef>
                  <a:spcPct val="50000"/>
                </a:spcBef>
                <a:spcAft>
                  <a:spcPct val="5000"/>
                </a:spcAft>
                <a:buClr>
                  <a:srgbClr val="FFFFFF"/>
                </a:buClr>
                <a:buSzPct val="100000"/>
                <a:defRPr/>
              </a:pPr>
              <a:r>
                <a:rPr lang="en-US" sz="1400" b="1" kern="0" dirty="0" smtClean="0">
                  <a:solidFill>
                    <a:srgbClr val="FFFFFF"/>
                  </a:solidFill>
                  <a:effectLst>
                    <a:outerShdw blurRad="38100" dist="38100" dir="2700000" algn="tl">
                      <a:srgbClr val="000000">
                        <a:alpha val="43137"/>
                      </a:srgbClr>
                    </a:outerShdw>
                  </a:effectLst>
                  <a:cs typeface="Arial"/>
                </a:rPr>
                <a:t>CLIENTS</a:t>
              </a:r>
              <a:endParaRPr lang="en-US" sz="1400" b="1" kern="0" dirty="0">
                <a:solidFill>
                  <a:srgbClr val="FFFFFF"/>
                </a:solidFill>
                <a:effectLst>
                  <a:outerShdw blurRad="38100" dist="38100" dir="2700000" algn="tl">
                    <a:srgbClr val="000000">
                      <a:alpha val="43137"/>
                    </a:srgbClr>
                  </a:outerShdw>
                </a:effectLst>
                <a:cs typeface="Arial"/>
              </a:endParaRPr>
            </a:p>
          </p:txBody>
        </p:sp>
        <p:graphicFrame>
          <p:nvGraphicFramePr>
            <p:cNvPr id="47" name="Chart 46"/>
            <p:cNvGraphicFramePr/>
            <p:nvPr>
              <p:extLst>
                <p:ext uri="{D42A27DB-BD31-4B8C-83A1-F6EECF244321}">
                  <p14:modId xmlns:p14="http://schemas.microsoft.com/office/powerpoint/2010/main" val="392135273"/>
                </p:ext>
              </p:extLst>
            </p:nvPr>
          </p:nvGraphicFramePr>
          <p:xfrm>
            <a:off x="6393538" y="1957145"/>
            <a:ext cx="2189299" cy="2222568"/>
          </p:xfrm>
          <a:graphic>
            <a:graphicData uri="http://schemas.openxmlformats.org/drawingml/2006/chart">
              <c:chart xmlns:c="http://schemas.openxmlformats.org/drawingml/2006/chart" xmlns:r="http://schemas.openxmlformats.org/officeDocument/2006/relationships" r:id="rId5"/>
            </a:graphicData>
          </a:graphic>
        </p:graphicFrame>
      </p:grpSp>
    </p:spTree>
    <p:extLst>
      <p:ext uri="{BB962C8B-B14F-4D97-AF65-F5344CB8AC3E}">
        <p14:creationId xmlns:p14="http://schemas.microsoft.com/office/powerpoint/2010/main" val="33327603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250"/>
                                  </p:stCondLst>
                                  <p:childTnLst>
                                    <p:set>
                                      <p:cBhvr>
                                        <p:cTn id="6" dur="1" fill="hold">
                                          <p:stCondLst>
                                            <p:cond delay="0"/>
                                          </p:stCondLst>
                                        </p:cTn>
                                        <p:tgtEl>
                                          <p:spTgt spid="35"/>
                                        </p:tgtEl>
                                        <p:attrNameLst>
                                          <p:attrName>style.visibility</p:attrName>
                                        </p:attrNameLst>
                                      </p:cBhvr>
                                      <p:to>
                                        <p:strVal val="visible"/>
                                      </p:to>
                                    </p:set>
                                    <p:animEffect transition="in" filter="wipe(up)">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up)">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up)">
                                      <p:cBhvr>
                                        <p:cTn id="1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121061"/>
            <a:ext cx="6838950" cy="709335"/>
          </a:xfrm>
        </p:spPr>
        <p:txBody>
          <a:bodyPr>
            <a:noAutofit/>
          </a:bodyPr>
          <a:lstStyle/>
          <a:p>
            <a:r>
              <a:rPr lang="en-US" sz="2400" dirty="0" smtClean="0"/>
              <a:t>La proposition de </a:t>
            </a:r>
            <a:r>
              <a:rPr lang="en-US" sz="2400" dirty="0" err="1" smtClean="0"/>
              <a:t>valeur</a:t>
            </a:r>
            <a:r>
              <a:rPr lang="en-US" sz="2400" dirty="0" smtClean="0"/>
              <a:t> </a:t>
            </a:r>
            <a:r>
              <a:rPr lang="en-US" sz="2400" dirty="0" err="1" smtClean="0"/>
              <a:t>fondamentale</a:t>
            </a:r>
            <a:r>
              <a:rPr lang="en-US" sz="2400" dirty="0" smtClean="0"/>
              <a:t> de Palo Alto Networks</a:t>
            </a:r>
            <a:endParaRPr lang="en-US" sz="2400" dirty="0"/>
          </a:p>
        </p:txBody>
      </p:sp>
      <p:grpSp>
        <p:nvGrpSpPr>
          <p:cNvPr id="4" name="Group 3"/>
          <p:cNvGrpSpPr/>
          <p:nvPr/>
        </p:nvGrpSpPr>
        <p:grpSpPr>
          <a:xfrm>
            <a:off x="771191" y="781979"/>
            <a:ext cx="7734300" cy="2335102"/>
            <a:chOff x="1784727" y="2566911"/>
            <a:chExt cx="5917772" cy="3887534"/>
          </a:xfrm>
        </p:grpSpPr>
        <p:pic>
          <p:nvPicPr>
            <p:cNvPr id="5" name="Picture 10"/>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1784727" y="6336602"/>
              <a:ext cx="5917772" cy="117843"/>
            </a:xfrm>
            <a:prstGeom prst="rect">
              <a:avLst/>
            </a:prstGeom>
            <a:noFill/>
            <a:ln w="9525">
              <a:noFill/>
              <a:miter lim="800000"/>
              <a:headEnd/>
              <a:tailEnd/>
            </a:ln>
          </p:spPr>
        </p:pic>
        <p:sp>
          <p:nvSpPr>
            <p:cNvPr id="6" name="Rectangle 5"/>
            <p:cNvSpPr/>
            <p:nvPr/>
          </p:nvSpPr>
          <p:spPr bwMode="auto">
            <a:xfrm>
              <a:off x="1789851" y="2566911"/>
              <a:ext cx="5910087" cy="3790186"/>
            </a:xfrm>
            <a:prstGeom prst="rect">
              <a:avLst/>
            </a:prstGeom>
            <a:solidFill>
              <a:schemeClr val="bg1">
                <a:lumMod val="95000"/>
              </a:schemeClr>
            </a:solidFill>
            <a:ln w="25400" cap="flat" cmpd="sng" algn="ctr">
              <a:noFill/>
              <a:prstDash val="solid"/>
            </a:ln>
            <a:effectLst/>
          </p:spPr>
          <p:txBody>
            <a:bodyPr lIns="82027" tIns="41014" rIns="82027" bIns="41014" anchor="ctr"/>
            <a:lstStyle/>
            <a:p>
              <a:pPr algn="ctr" fontAlgn="base">
                <a:spcBef>
                  <a:spcPct val="0"/>
                </a:spcBef>
                <a:spcAft>
                  <a:spcPct val="0"/>
                </a:spcAft>
                <a:defRPr/>
              </a:pPr>
              <a:endParaRPr lang="en-GB" sz="1200" kern="0" dirty="0">
                <a:solidFill>
                  <a:srgbClr val="FFFFFF"/>
                </a:solidFill>
                <a:latin typeface="DIN-Regular" pitchFamily="34" charset="0"/>
                <a:ea typeface="MS PGothic" panose="020B0600070205080204" pitchFamily="34" charset="-128"/>
              </a:endParaRPr>
            </a:p>
          </p:txBody>
        </p:sp>
      </p:grpSp>
      <p:sp>
        <p:nvSpPr>
          <p:cNvPr id="7" name="Rectangle 6"/>
          <p:cNvSpPr/>
          <p:nvPr/>
        </p:nvSpPr>
        <p:spPr>
          <a:xfrm>
            <a:off x="16783" y="914782"/>
            <a:ext cx="9143999" cy="1836400"/>
          </a:xfrm>
          <a:prstGeom prst="rect">
            <a:avLst/>
          </a:prstGeom>
        </p:spPr>
        <p:txBody>
          <a:bodyPr wrap="square">
            <a:spAutoFit/>
          </a:bodyPr>
          <a:lstStyle/>
          <a:p>
            <a:pPr algn="ctr" fontAlgn="base">
              <a:spcBef>
                <a:spcPts val="1600"/>
              </a:spcBef>
              <a:spcAft>
                <a:spcPct val="0"/>
              </a:spcAft>
              <a:buClr>
                <a:srgbClr val="316989"/>
              </a:buClr>
            </a:pPr>
            <a:r>
              <a:rPr lang="en-US" sz="2000" i="1" dirty="0" err="1" smtClean="0">
                <a:solidFill>
                  <a:srgbClr val="000000">
                    <a:lumMod val="65000"/>
                    <a:lumOff val="35000"/>
                  </a:srgbClr>
                </a:solidFill>
                <a:latin typeface="Arial" pitchFamily="34" charset="0"/>
                <a:ea typeface="MS PGothic" panose="020B0600070205080204" pitchFamily="34" charset="-128"/>
                <a:cs typeface="Arial" pitchFamily="34" charset="0"/>
              </a:rPr>
              <a:t>Une</a:t>
            </a:r>
            <a:r>
              <a:rPr lang="en-US" sz="2000" i="1" dirty="0" smtClean="0">
                <a:solidFill>
                  <a:srgbClr val="000000">
                    <a:lumMod val="65000"/>
                    <a:lumOff val="35000"/>
                  </a:srgbClr>
                </a:solidFill>
                <a:latin typeface="Arial" pitchFamily="34" charset="0"/>
                <a:ea typeface="MS PGothic" panose="020B0600070205080204" pitchFamily="34" charset="-128"/>
                <a:cs typeface="Arial" pitchFamily="34" charset="0"/>
              </a:rPr>
              <a:t>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plateforme</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 de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sécurité</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d’entreprise</a:t>
            </a:r>
            <a:endParaRPr lang="en-US" sz="2000" b="1" dirty="0">
              <a:solidFill>
                <a:srgbClr val="000000">
                  <a:lumMod val="65000"/>
                  <a:lumOff val="35000"/>
                </a:srgbClr>
              </a:solidFill>
              <a:latin typeface="Arial" pitchFamily="34" charset="0"/>
              <a:ea typeface="MS PGothic" panose="020B0600070205080204" pitchFamily="34" charset="-128"/>
              <a:cs typeface="Arial" pitchFamily="34" charset="0"/>
            </a:endParaRPr>
          </a:p>
          <a:p>
            <a:pPr algn="ctr" fontAlgn="base">
              <a:spcBef>
                <a:spcPts val="1600"/>
              </a:spcBef>
              <a:spcAft>
                <a:spcPct val="0"/>
              </a:spcAft>
              <a:buClr>
                <a:srgbClr val="316989"/>
              </a:buClr>
            </a:pPr>
            <a:r>
              <a:rPr lang="en-US" sz="2000" i="1" dirty="0" smtClean="0">
                <a:solidFill>
                  <a:srgbClr val="000000">
                    <a:lumMod val="65000"/>
                    <a:lumOff val="35000"/>
                  </a:srgbClr>
                </a:solidFill>
                <a:latin typeface="Arial" pitchFamily="34" charset="0"/>
                <a:ea typeface="MS PGothic" panose="020B0600070205080204" pitchFamily="34" charset="-128"/>
                <a:cs typeface="Arial" pitchFamily="34" charset="0"/>
              </a:rPr>
              <a:t>qui</a:t>
            </a:r>
            <a:r>
              <a:rPr lang="en-US" sz="2000" dirty="0" smtClean="0">
                <a:solidFill>
                  <a:srgbClr val="000000">
                    <a:lumMod val="65000"/>
                    <a:lumOff val="35000"/>
                  </a:srgbClr>
                </a:solidFill>
                <a:latin typeface="Arial" pitchFamily="34" charset="0"/>
                <a:ea typeface="MS PGothic" panose="020B0600070205080204" pitchFamily="34" charset="-128"/>
                <a:cs typeface="Arial" pitchFamily="34" charset="0"/>
              </a:rPr>
              <a:t>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valide</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toutes</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 les applications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en</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toute</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sécurité</a:t>
            </a:r>
            <a:r>
              <a:rPr lang="en-US" sz="2000" b="1" dirty="0">
                <a:solidFill>
                  <a:srgbClr val="000000">
                    <a:lumMod val="65000"/>
                    <a:lumOff val="35000"/>
                  </a:srgbClr>
                </a:solidFill>
                <a:latin typeface="Arial" pitchFamily="34" charset="0"/>
                <a:ea typeface="MS PGothic" panose="020B0600070205080204" pitchFamily="34" charset="-128"/>
                <a:cs typeface="Arial" pitchFamily="34" charset="0"/>
              </a:rPr>
              <a:t/>
            </a:r>
            <a:br>
              <a:rPr lang="en-US" sz="2000" b="1" dirty="0">
                <a:solidFill>
                  <a:srgbClr val="000000">
                    <a:lumMod val="65000"/>
                    <a:lumOff val="35000"/>
                  </a:srgbClr>
                </a:solidFill>
                <a:latin typeface="Arial" pitchFamily="34" charset="0"/>
                <a:ea typeface="MS PGothic" panose="020B0600070205080204" pitchFamily="34" charset="-128"/>
                <a:cs typeface="Arial" pitchFamily="34" charset="0"/>
              </a:rPr>
            </a:br>
            <a:r>
              <a:rPr lang="en-US" sz="2000" i="1" dirty="0" smtClean="0">
                <a:solidFill>
                  <a:srgbClr val="000000">
                    <a:lumMod val="65000"/>
                    <a:lumOff val="35000"/>
                  </a:srgbClr>
                </a:solidFill>
                <a:latin typeface="Arial" pitchFamily="34" charset="0"/>
                <a:ea typeface="MS PGothic" panose="020B0600070205080204" pitchFamily="34" charset="-128"/>
                <a:cs typeface="Arial" pitchFamily="34" charset="0"/>
              </a:rPr>
              <a:t>par</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 un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contrôle</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granulaire</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 de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leur</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utilisation</a:t>
            </a:r>
            <a:r>
              <a:rPr lang="en-US" sz="2000" b="1" dirty="0">
                <a:solidFill>
                  <a:srgbClr val="000000">
                    <a:lumMod val="65000"/>
                    <a:lumOff val="35000"/>
                  </a:srgbClr>
                </a:solidFill>
                <a:latin typeface="Arial" pitchFamily="34" charset="0"/>
                <a:ea typeface="MS PGothic" panose="020B0600070205080204" pitchFamily="34" charset="-128"/>
                <a:cs typeface="Arial" pitchFamily="34" charset="0"/>
              </a:rPr>
              <a:t/>
            </a:r>
            <a:br>
              <a:rPr lang="en-US" sz="2000" b="1" dirty="0">
                <a:solidFill>
                  <a:srgbClr val="000000">
                    <a:lumMod val="65000"/>
                    <a:lumOff val="35000"/>
                  </a:srgbClr>
                </a:solidFill>
                <a:latin typeface="Arial" pitchFamily="34" charset="0"/>
                <a:ea typeface="MS PGothic" panose="020B0600070205080204" pitchFamily="34" charset="-128"/>
                <a:cs typeface="Arial" pitchFamily="34" charset="0"/>
              </a:rPr>
            </a:br>
            <a:r>
              <a:rPr lang="en-US" sz="2000" dirty="0" smtClean="0">
                <a:solidFill>
                  <a:srgbClr val="000000">
                    <a:lumMod val="65000"/>
                    <a:lumOff val="35000"/>
                  </a:srgbClr>
                </a:solidFill>
                <a:latin typeface="Arial" pitchFamily="34" charset="0"/>
                <a:ea typeface="MS PGothic" panose="020B0600070205080204" pitchFamily="34" charset="-128"/>
                <a:cs typeface="Arial" pitchFamily="34" charset="0"/>
              </a:rPr>
              <a:t>et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une</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prévention</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 des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cybermenaces</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connues</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 et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inconnues</a:t>
            </a:r>
            <a:r>
              <a:rPr lang="en-US" sz="2000" b="1" dirty="0">
                <a:solidFill>
                  <a:srgbClr val="000000">
                    <a:lumMod val="65000"/>
                    <a:lumOff val="35000"/>
                  </a:srgbClr>
                </a:solidFill>
                <a:latin typeface="Arial" pitchFamily="34" charset="0"/>
                <a:ea typeface="MS PGothic" panose="020B0600070205080204" pitchFamily="34" charset="-128"/>
                <a:cs typeface="Arial" pitchFamily="34" charset="0"/>
              </a:rPr>
              <a:t/>
            </a:r>
            <a:br>
              <a:rPr lang="en-US" sz="2000" b="1" dirty="0">
                <a:solidFill>
                  <a:srgbClr val="000000">
                    <a:lumMod val="65000"/>
                    <a:lumOff val="35000"/>
                  </a:srgbClr>
                </a:solidFill>
                <a:latin typeface="Arial" pitchFamily="34" charset="0"/>
                <a:ea typeface="MS PGothic" panose="020B0600070205080204" pitchFamily="34" charset="-128"/>
                <a:cs typeface="Arial" pitchFamily="34" charset="0"/>
              </a:rPr>
            </a:br>
            <a:r>
              <a:rPr lang="en-US" sz="2000" i="1" dirty="0" smtClean="0">
                <a:solidFill>
                  <a:srgbClr val="000000">
                    <a:lumMod val="65000"/>
                    <a:lumOff val="35000"/>
                  </a:srgbClr>
                </a:solidFill>
                <a:latin typeface="Arial" pitchFamily="34" charset="0"/>
                <a:ea typeface="MS PGothic" panose="020B0600070205080204" pitchFamily="34" charset="-128"/>
                <a:cs typeface="Arial" pitchFamily="34" charset="0"/>
              </a:rPr>
              <a:t>pour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tous</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 les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utilisateurs</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 </a:t>
            </a:r>
            <a:r>
              <a:rPr lang="en-US" sz="2000" i="1" dirty="0" smtClean="0">
                <a:solidFill>
                  <a:srgbClr val="000000">
                    <a:lumMod val="65000"/>
                    <a:lumOff val="35000"/>
                  </a:srgbClr>
                </a:solidFill>
                <a:latin typeface="Arial" pitchFamily="34" charset="0"/>
                <a:ea typeface="MS PGothic" panose="020B0600070205080204" pitchFamily="34" charset="-128"/>
                <a:cs typeface="Arial" pitchFamily="34" charset="0"/>
              </a:rPr>
              <a:t>sur </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tout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appareil</a:t>
            </a:r>
            <a:r>
              <a:rPr lang="en-US" sz="2000" b="1" i="1" dirty="0" smtClean="0">
                <a:solidFill>
                  <a:srgbClr val="000000">
                    <a:lumMod val="65000"/>
                    <a:lumOff val="35000"/>
                  </a:srgbClr>
                </a:solidFill>
                <a:latin typeface="Arial" pitchFamily="34" charset="0"/>
                <a:ea typeface="MS PGothic" panose="020B0600070205080204" pitchFamily="34" charset="-128"/>
                <a:cs typeface="Arial" pitchFamily="34" charset="0"/>
              </a:rPr>
              <a:t> </a:t>
            </a:r>
            <a:r>
              <a:rPr lang="en-US" sz="2000" i="1" dirty="0">
                <a:solidFill>
                  <a:srgbClr val="000000">
                    <a:lumMod val="65000"/>
                    <a:lumOff val="35000"/>
                  </a:srgbClr>
                </a:solidFill>
                <a:latin typeface="Arial" pitchFamily="34" charset="0"/>
                <a:ea typeface="MS PGothic" panose="020B0600070205080204" pitchFamily="34" charset="-128"/>
                <a:cs typeface="Arial" pitchFamily="34" charset="0"/>
              </a:rPr>
              <a:t>à</a:t>
            </a:r>
            <a:r>
              <a:rPr lang="en-US" sz="2000" i="1" dirty="0" smtClean="0">
                <a:solidFill>
                  <a:srgbClr val="000000">
                    <a:lumMod val="65000"/>
                    <a:lumOff val="35000"/>
                  </a:srgbClr>
                </a:solidFill>
                <a:latin typeface="Arial" pitchFamily="34" charset="0"/>
                <a:ea typeface="MS PGothic" panose="020B0600070205080204" pitchFamily="34" charset="-128"/>
                <a:cs typeface="Arial" pitchFamily="34" charset="0"/>
              </a:rPr>
              <a:t> travers </a:t>
            </a:r>
            <a:r>
              <a:rPr lang="en-US" sz="2000" b="1" dirty="0" smtClean="0">
                <a:solidFill>
                  <a:srgbClr val="000000">
                    <a:lumMod val="65000"/>
                    <a:lumOff val="35000"/>
                  </a:srgbClr>
                </a:solidFill>
                <a:latin typeface="Arial" pitchFamily="34" charset="0"/>
                <a:ea typeface="MS PGothic" panose="020B0600070205080204" pitchFamily="34" charset="-128"/>
                <a:cs typeface="Arial" pitchFamily="34" charset="0"/>
              </a:rPr>
              <a:t>tout </a:t>
            </a:r>
            <a:r>
              <a:rPr lang="en-US" sz="2000" b="1" dirty="0" err="1" smtClean="0">
                <a:solidFill>
                  <a:srgbClr val="000000">
                    <a:lumMod val="65000"/>
                    <a:lumOff val="35000"/>
                  </a:srgbClr>
                </a:solidFill>
                <a:latin typeface="Arial" pitchFamily="34" charset="0"/>
                <a:ea typeface="MS PGothic" panose="020B0600070205080204" pitchFamily="34" charset="-128"/>
                <a:cs typeface="Arial" pitchFamily="34" charset="0"/>
              </a:rPr>
              <a:t>réseau</a:t>
            </a:r>
            <a:r>
              <a:rPr lang="en-US" sz="2000" dirty="0" smtClean="0">
                <a:solidFill>
                  <a:srgbClr val="000000">
                    <a:lumMod val="65000"/>
                    <a:lumOff val="35000"/>
                  </a:srgbClr>
                </a:solidFill>
                <a:latin typeface="Arial" pitchFamily="34" charset="0"/>
                <a:ea typeface="MS PGothic" panose="020B0600070205080204" pitchFamily="34" charset="-128"/>
                <a:cs typeface="Arial" pitchFamily="34" charset="0"/>
              </a:rPr>
              <a:t>.</a:t>
            </a:r>
            <a:endParaRPr lang="en-US" sz="2000" dirty="0">
              <a:solidFill>
                <a:srgbClr val="000000">
                  <a:lumMod val="65000"/>
                  <a:lumOff val="35000"/>
                </a:srgbClr>
              </a:solidFill>
              <a:latin typeface="Arial" pitchFamily="34" charset="0"/>
              <a:ea typeface="MS PGothic" panose="020B0600070205080204" pitchFamily="34" charset="-128"/>
              <a:cs typeface="Arial" pitchFamily="34" charset="0"/>
            </a:endParaRPr>
          </a:p>
        </p:txBody>
      </p:sp>
      <p:sp>
        <p:nvSpPr>
          <p:cNvPr id="3" name="TextBox 2"/>
          <p:cNvSpPr txBox="1"/>
          <p:nvPr/>
        </p:nvSpPr>
        <p:spPr>
          <a:xfrm>
            <a:off x="-72262" y="4965312"/>
            <a:ext cx="8674357" cy="461665"/>
          </a:xfrm>
          <a:prstGeom prst="rect">
            <a:avLst/>
          </a:prstGeom>
          <a:noFill/>
        </p:spPr>
        <p:txBody>
          <a:bodyPr wrap="square" rtlCol="0">
            <a:spAutoFit/>
          </a:bodyPr>
          <a:lstStyle/>
          <a:p>
            <a:pPr algn="ctr" fontAlgn="base">
              <a:spcBef>
                <a:spcPct val="0"/>
              </a:spcBef>
              <a:spcAft>
                <a:spcPct val="0"/>
              </a:spcAft>
            </a:pPr>
            <a:r>
              <a:rPr lang="en-US" sz="2400" b="1" i="1" dirty="0">
                <a:solidFill>
                  <a:srgbClr val="8DB02A"/>
                </a:solidFill>
                <a:effectLst>
                  <a:outerShdw blurRad="50800" dist="25400" algn="tl" rotWithShape="0">
                    <a:srgbClr val="000000">
                      <a:alpha val="43000"/>
                    </a:srgbClr>
                  </a:outerShdw>
                </a:effectLst>
                <a:latin typeface="Arial" pitchFamily="34" charset="0"/>
                <a:ea typeface="MS PGothic" panose="020B0600070205080204" pitchFamily="34" charset="-128"/>
                <a:cs typeface="Arial" pitchFamily="34" charset="0"/>
              </a:rPr>
              <a:t>Superior security with superior TCO</a:t>
            </a:r>
          </a:p>
        </p:txBody>
      </p:sp>
      <p:grpSp>
        <p:nvGrpSpPr>
          <p:cNvPr id="8" name="Groupe 7"/>
          <p:cNvGrpSpPr/>
          <p:nvPr/>
        </p:nvGrpSpPr>
        <p:grpSpPr>
          <a:xfrm>
            <a:off x="2551062" y="3148027"/>
            <a:ext cx="3131433" cy="1817285"/>
            <a:chOff x="1463300" y="555116"/>
            <a:chExt cx="6099732" cy="4098814"/>
          </a:xfrm>
        </p:grpSpPr>
        <p:sp>
          <p:nvSpPr>
            <p:cNvPr id="9" name="Isosceles Triangle 51"/>
            <p:cNvSpPr/>
            <p:nvPr/>
          </p:nvSpPr>
          <p:spPr>
            <a:xfrm>
              <a:off x="2233946" y="633876"/>
              <a:ext cx="4596938" cy="3449566"/>
            </a:xfrm>
            <a:prstGeom prst="triangle">
              <a:avLst>
                <a:gd name="adj" fmla="val 50095"/>
              </a:avLst>
            </a:prstGeom>
            <a:solidFill>
              <a:srgbClr val="F2F2F2">
                <a:alpha val="30196"/>
              </a:srgbClr>
            </a:solidFill>
            <a:ln w="19050">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700" dirty="0" err="1" smtClean="0">
                <a:solidFill>
                  <a:srgbClr val="FFFFFF"/>
                </a:solidFill>
                <a:latin typeface="Arial" pitchFamily="34" charset="0"/>
                <a:cs typeface="Arial" pitchFamily="34" charset="0"/>
              </a:endParaRPr>
            </a:p>
          </p:txBody>
        </p:sp>
        <p:grpSp>
          <p:nvGrpSpPr>
            <p:cNvPr id="11" name="Group 67"/>
            <p:cNvGrpSpPr/>
            <p:nvPr/>
          </p:nvGrpSpPr>
          <p:grpSpPr>
            <a:xfrm>
              <a:off x="1463300" y="3491183"/>
              <a:ext cx="1084591" cy="1140980"/>
              <a:chOff x="1240257" y="3067107"/>
              <a:chExt cx="1100330" cy="1100329"/>
            </a:xfrm>
          </p:grpSpPr>
          <p:sp>
            <p:nvSpPr>
              <p:cNvPr id="37" name="Oval 68"/>
              <p:cNvSpPr/>
              <p:nvPr/>
            </p:nvSpPr>
            <p:spPr>
              <a:xfrm>
                <a:off x="1240257" y="3067107"/>
                <a:ext cx="1100330" cy="1100329"/>
              </a:xfrm>
              <a:prstGeom prst="ellipse">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100" dirty="0" err="1" smtClean="0">
                  <a:solidFill>
                    <a:srgbClr val="FFFFFF"/>
                  </a:solidFill>
                  <a:latin typeface="Arial" pitchFamily="34" charset="0"/>
                  <a:cs typeface="Arial" pitchFamily="34" charset="0"/>
                </a:endParaRPr>
              </a:p>
            </p:txBody>
          </p:sp>
          <p:pic>
            <p:nvPicPr>
              <p:cNvPr id="38" name="Picture 69"/>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44591" y="3067107"/>
                <a:ext cx="1086455" cy="1090124"/>
              </a:xfrm>
              <a:prstGeom prst="rect">
                <a:avLst/>
              </a:prstGeom>
            </p:spPr>
          </p:pic>
          <p:pic>
            <p:nvPicPr>
              <p:cNvPr id="39" name="Picture 70"/>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407980" y="3510048"/>
                <a:ext cx="735510" cy="188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2" name="Group 75"/>
            <p:cNvGrpSpPr/>
            <p:nvPr/>
          </p:nvGrpSpPr>
          <p:grpSpPr>
            <a:xfrm>
              <a:off x="3840884" y="555116"/>
              <a:ext cx="1301612" cy="884141"/>
              <a:chOff x="3800104" y="664847"/>
              <a:chExt cx="1297094" cy="837528"/>
            </a:xfrm>
          </p:grpSpPr>
          <p:pic>
            <p:nvPicPr>
              <p:cNvPr id="30" name="Picture 76"/>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800104" y="664847"/>
                <a:ext cx="1297094" cy="837528"/>
              </a:xfrm>
              <a:prstGeom prst="rect">
                <a:avLst/>
              </a:prstGeom>
              <a:effectLst>
                <a:outerShdw blurRad="50800" dist="38100" dir="2700000" algn="tl" rotWithShape="0">
                  <a:prstClr val="black">
                    <a:alpha val="40000"/>
                  </a:prstClr>
                </a:outerShdw>
              </a:effectLst>
            </p:spPr>
          </p:pic>
          <p:grpSp>
            <p:nvGrpSpPr>
              <p:cNvPr id="31" name="Group 77"/>
              <p:cNvGrpSpPr/>
              <p:nvPr/>
            </p:nvGrpSpPr>
            <p:grpSpPr>
              <a:xfrm>
                <a:off x="4128952" y="905144"/>
                <a:ext cx="629563" cy="378371"/>
                <a:chOff x="6209006" y="3731717"/>
                <a:chExt cx="539597" cy="333550"/>
              </a:xfrm>
            </p:grpSpPr>
            <p:pic>
              <p:nvPicPr>
                <p:cNvPr id="32" name="Picture 78"/>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209782" y="3731717"/>
                  <a:ext cx="538821" cy="7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 name="Picture 79"/>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209588" y="3795511"/>
                  <a:ext cx="538821" cy="7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80"/>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209394" y="3859305"/>
                  <a:ext cx="538821" cy="7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 name="Picture 81"/>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209200" y="3923099"/>
                  <a:ext cx="538821" cy="7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6" name="Picture 82"/>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6209006" y="3986893"/>
                  <a:ext cx="538821" cy="78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13" name="Group 87"/>
            <p:cNvGrpSpPr/>
            <p:nvPr/>
          </p:nvGrpSpPr>
          <p:grpSpPr>
            <a:xfrm>
              <a:off x="6478441" y="3512950"/>
              <a:ext cx="1084591" cy="1140980"/>
              <a:chOff x="7819209" y="2413362"/>
              <a:chExt cx="1100330" cy="1100329"/>
            </a:xfrm>
          </p:grpSpPr>
          <p:grpSp>
            <p:nvGrpSpPr>
              <p:cNvPr id="23" name="Group 88"/>
              <p:cNvGrpSpPr/>
              <p:nvPr/>
            </p:nvGrpSpPr>
            <p:grpSpPr>
              <a:xfrm>
                <a:off x="7819209" y="2413362"/>
                <a:ext cx="1100330" cy="1100329"/>
                <a:chOff x="1240257" y="3067107"/>
                <a:chExt cx="1100330" cy="1100329"/>
              </a:xfrm>
            </p:grpSpPr>
            <p:sp>
              <p:nvSpPr>
                <p:cNvPr id="28" name="Oval 93"/>
                <p:cNvSpPr/>
                <p:nvPr/>
              </p:nvSpPr>
              <p:spPr>
                <a:xfrm>
                  <a:off x="1240257" y="3067107"/>
                  <a:ext cx="1100330" cy="1100329"/>
                </a:xfrm>
                <a:prstGeom prst="ellipse">
                  <a:avLst/>
                </a:prstGeom>
                <a:solidFill>
                  <a:schemeClr val="bg1">
                    <a:lumMod val="95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100" dirty="0" err="1" smtClean="0">
                    <a:solidFill>
                      <a:srgbClr val="FFFFFF"/>
                    </a:solidFill>
                    <a:latin typeface="Arial" pitchFamily="34" charset="0"/>
                    <a:cs typeface="Arial" pitchFamily="34" charset="0"/>
                  </a:endParaRPr>
                </a:p>
              </p:txBody>
            </p:sp>
            <p:pic>
              <p:nvPicPr>
                <p:cNvPr id="29" name="Picture 9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244591" y="3067107"/>
                  <a:ext cx="1086455" cy="1090124"/>
                </a:xfrm>
                <a:prstGeom prst="rect">
                  <a:avLst/>
                </a:prstGeom>
              </p:spPr>
            </p:pic>
          </p:grpSp>
          <p:grpSp>
            <p:nvGrpSpPr>
              <p:cNvPr id="24" name="Group 89"/>
              <p:cNvGrpSpPr/>
              <p:nvPr/>
            </p:nvGrpSpPr>
            <p:grpSpPr>
              <a:xfrm>
                <a:off x="8169462" y="2660925"/>
                <a:ext cx="444406" cy="583475"/>
                <a:chOff x="7569779" y="4632410"/>
                <a:chExt cx="555513" cy="729352"/>
              </a:xfrm>
            </p:grpSpPr>
            <p:pic>
              <p:nvPicPr>
                <p:cNvPr id="25" name="Picture 10" descr="user.gif                                                       001623CFkristinweimers                 BB7CB7DD:"/>
                <p:cNvPicPr>
                  <a:picLocks noChangeAspect="1" noChangeArrowheads="1"/>
                </p:cNvPicPr>
                <p:nvPr/>
              </p:nvPicPr>
              <p:blipFill>
                <a:blip r:embed="rId8" cstate="screen">
                  <a:duotone>
                    <a:prstClr val="black"/>
                    <a:schemeClr val="accent6">
                      <a:tint val="45000"/>
                      <a:satMod val="400000"/>
                    </a:schemeClr>
                  </a:duotone>
                  <a:extLst>
                    <a:ext uri="{28A0092B-C50C-407E-A947-70E740481C1C}">
                      <a14:useLocalDpi xmlns:a14="http://schemas.microsoft.com/office/drawing/2010/main"/>
                    </a:ext>
                  </a:extLst>
                </a:blip>
                <a:srcRect/>
                <a:stretch>
                  <a:fillRect/>
                </a:stretch>
              </p:blipFill>
              <p:spPr bwMode="auto">
                <a:xfrm>
                  <a:off x="7618010" y="4632410"/>
                  <a:ext cx="396703" cy="409602"/>
                </a:xfrm>
                <a:prstGeom prst="rect">
                  <a:avLst/>
                </a:prstGeom>
                <a:noFill/>
                <a:ln w="9525">
                  <a:noFill/>
                  <a:miter lim="800000"/>
                  <a:headEnd/>
                  <a:tailEnd/>
                </a:ln>
              </p:spPr>
            </p:pic>
            <p:pic>
              <p:nvPicPr>
                <p:cNvPr id="26" name="Picture 91" descr="unmanageddevice.png"/>
                <p:cNvPicPr>
                  <a:picLocks noChangeAspect="1"/>
                </p:cNvPicPr>
                <p:nvPr/>
              </p:nvPicPr>
              <p:blipFill>
                <a:blip r:embed="rId9" cstate="print">
                  <a:duotone>
                    <a:schemeClr val="accent5">
                      <a:shade val="45000"/>
                      <a:satMod val="135000"/>
                    </a:schemeClr>
                    <a:prstClr val="white"/>
                  </a:duotone>
                  <a:extLst>
                    <a:ext uri="{28A0092B-C50C-407E-A947-70E740481C1C}">
                      <a14:useLocalDpi xmlns:a14="http://schemas.microsoft.com/office/drawing/2010/main"/>
                    </a:ext>
                  </a:extLst>
                </a:blip>
                <a:stretch>
                  <a:fillRect/>
                </a:stretch>
              </p:blipFill>
              <p:spPr>
                <a:xfrm>
                  <a:off x="7569779" y="5004974"/>
                  <a:ext cx="146374" cy="278862"/>
                </a:xfrm>
                <a:prstGeom prst="rect">
                  <a:avLst/>
                </a:prstGeom>
                <a:effectLst>
                  <a:outerShdw blurRad="50800" dist="38100" dir="5400000" algn="t" rotWithShape="0">
                    <a:prstClr val="black">
                      <a:alpha val="40000"/>
                    </a:prstClr>
                  </a:outerShdw>
                </a:effectLst>
              </p:spPr>
            </p:pic>
            <p:pic>
              <p:nvPicPr>
                <p:cNvPr id="27" name="Picture 92" descr="laptop_256.png"/>
                <p:cNvPicPr>
                  <a:picLocks noChangeAspect="1"/>
                </p:cNvPicPr>
                <p:nvPr/>
              </p:nvPicPr>
              <p:blipFill>
                <a:blip r:embed="rId10" cstate="print">
                  <a:duotone>
                    <a:schemeClr val="accent4">
                      <a:shade val="45000"/>
                      <a:satMod val="135000"/>
                    </a:schemeClr>
                    <a:prstClr val="white"/>
                  </a:duotone>
                  <a:extLst>
                    <a:ext uri="{28A0092B-C50C-407E-A947-70E740481C1C}">
                      <a14:useLocalDpi xmlns:a14="http://schemas.microsoft.com/office/drawing/2010/main"/>
                    </a:ext>
                  </a:extLst>
                </a:blip>
                <a:stretch>
                  <a:fillRect/>
                </a:stretch>
              </p:blipFill>
              <p:spPr>
                <a:xfrm>
                  <a:off x="7742948" y="4979418"/>
                  <a:ext cx="382344" cy="382344"/>
                </a:xfrm>
                <a:prstGeom prst="rect">
                  <a:avLst/>
                </a:prstGeom>
              </p:spPr>
            </p:pic>
          </p:grpSp>
        </p:grpSp>
        <p:grpSp>
          <p:nvGrpSpPr>
            <p:cNvPr id="14" name="Group 2"/>
            <p:cNvGrpSpPr/>
            <p:nvPr/>
          </p:nvGrpSpPr>
          <p:grpSpPr>
            <a:xfrm>
              <a:off x="3208428" y="1585920"/>
              <a:ext cx="2762736" cy="2398054"/>
              <a:chOff x="3242418" y="1439591"/>
              <a:chExt cx="2585412" cy="2170034"/>
            </a:xfrm>
          </p:grpSpPr>
          <p:pic>
            <p:nvPicPr>
              <p:cNvPr id="15" name="Picture 46" descr="trinity.png"/>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3169159">
                <a:off x="3438743" y="1438666"/>
                <a:ext cx="2158563" cy="2168156"/>
              </a:xfrm>
              <a:prstGeom prst="rect">
                <a:avLst/>
              </a:prstGeom>
              <a:effectLst>
                <a:outerShdw blurRad="50800" dist="38100" dir="2700000" algn="tl" rotWithShape="0">
                  <a:prstClr val="black">
                    <a:alpha val="40000"/>
                  </a:prstClr>
                </a:outerShdw>
              </a:effectLst>
            </p:spPr>
          </p:pic>
          <p:sp>
            <p:nvSpPr>
              <p:cNvPr id="16" name="TextBox 64"/>
              <p:cNvSpPr txBox="1"/>
              <p:nvPr/>
            </p:nvSpPr>
            <p:spPr bwMode="gray">
              <a:xfrm rot="2466164">
                <a:off x="3242418" y="2002639"/>
                <a:ext cx="2002967" cy="1606986"/>
              </a:xfrm>
              <a:prstGeom prst="rect">
                <a:avLst/>
              </a:prstGeom>
              <a:noFill/>
            </p:spPr>
            <p:txBody>
              <a:bodyPr wrap="square" rtlCol="0">
                <a:prstTxWarp prst="textArchDown">
                  <a:avLst>
                    <a:gd name="adj" fmla="val 1718162"/>
                  </a:avLst>
                </a:prstTxWarp>
                <a:spAutoFit/>
              </a:bodyPr>
              <a:lstStyle/>
              <a:p>
                <a:r>
                  <a:rPr lang="en-US" sz="800" dirty="0" err="1" smtClean="0">
                    <a:solidFill>
                      <a:srgbClr val="F29D26"/>
                    </a:solidFill>
                    <a:latin typeface="Arial" pitchFamily="34" charset="0"/>
                    <a:cs typeface="Arial" pitchFamily="34" charset="0"/>
                  </a:rPr>
                  <a:t>Nativement</a:t>
                </a:r>
                <a:r>
                  <a:rPr lang="en-US" sz="800" dirty="0" smtClean="0">
                    <a:solidFill>
                      <a:srgbClr val="F29D26"/>
                    </a:solidFill>
                    <a:latin typeface="Arial" pitchFamily="34" charset="0"/>
                    <a:cs typeface="Arial" pitchFamily="34" charset="0"/>
                  </a:rPr>
                  <a:t> </a:t>
                </a:r>
                <a:r>
                  <a:rPr lang="en-US" sz="1000" dirty="0" err="1" smtClean="0">
                    <a:solidFill>
                      <a:srgbClr val="F29D26"/>
                    </a:solidFill>
                    <a:latin typeface="Arial" pitchFamily="34" charset="0"/>
                    <a:cs typeface="Arial" pitchFamily="34" charset="0"/>
                  </a:rPr>
                  <a:t>intégré</a:t>
                </a:r>
                <a:endParaRPr lang="en-US" sz="1000" dirty="0" smtClean="0">
                  <a:solidFill>
                    <a:srgbClr val="F29D26"/>
                  </a:solidFill>
                  <a:latin typeface="Arial" pitchFamily="34" charset="0"/>
                  <a:cs typeface="Arial" pitchFamily="34" charset="0"/>
                </a:endParaRPr>
              </a:p>
            </p:txBody>
          </p:sp>
          <p:sp>
            <p:nvSpPr>
              <p:cNvPr id="17" name="TextBox 65"/>
              <p:cNvSpPr txBox="1"/>
              <p:nvPr/>
            </p:nvSpPr>
            <p:spPr bwMode="gray">
              <a:xfrm rot="13457192">
                <a:off x="3495707" y="1531223"/>
                <a:ext cx="2183054" cy="2077299"/>
              </a:xfrm>
              <a:prstGeom prst="rect">
                <a:avLst/>
              </a:prstGeom>
              <a:noFill/>
            </p:spPr>
            <p:txBody>
              <a:bodyPr wrap="square" rtlCol="0">
                <a:prstTxWarp prst="textArchDown">
                  <a:avLst>
                    <a:gd name="adj" fmla="val 21478017"/>
                  </a:avLst>
                </a:prstTxWarp>
                <a:spAutoFit/>
              </a:bodyPr>
              <a:lstStyle/>
              <a:p>
                <a:r>
                  <a:rPr lang="en-US" sz="1000" dirty="0" smtClean="0">
                    <a:solidFill>
                      <a:srgbClr val="326A88"/>
                    </a:solidFill>
                    <a:latin typeface="Arial" pitchFamily="34" charset="0"/>
                    <a:cs typeface="Arial" pitchFamily="34" charset="0"/>
                  </a:rPr>
                  <a:t>Extensible</a:t>
                </a:r>
              </a:p>
            </p:txBody>
          </p:sp>
          <p:sp>
            <p:nvSpPr>
              <p:cNvPr id="18" name="TextBox 66"/>
              <p:cNvSpPr txBox="1"/>
              <p:nvPr/>
            </p:nvSpPr>
            <p:spPr bwMode="gray">
              <a:xfrm rot="17457263">
                <a:off x="4209492" y="1048240"/>
                <a:ext cx="1226988" cy="2009689"/>
              </a:xfrm>
              <a:prstGeom prst="rect">
                <a:avLst/>
              </a:prstGeom>
              <a:noFill/>
            </p:spPr>
            <p:txBody>
              <a:bodyPr wrap="square" rtlCol="0">
                <a:prstTxWarp prst="textCircle">
                  <a:avLst>
                    <a:gd name="adj" fmla="val 18560205"/>
                  </a:avLst>
                </a:prstTxWarp>
                <a:spAutoFit/>
              </a:bodyPr>
              <a:lstStyle/>
              <a:p>
                <a:r>
                  <a:rPr lang="en-US" sz="1000" dirty="0" err="1" smtClean="0">
                    <a:solidFill>
                      <a:schemeClr val="bg2">
                        <a:lumMod val="75000"/>
                      </a:schemeClr>
                    </a:solidFill>
                    <a:latin typeface="Arial" pitchFamily="34" charset="0"/>
                    <a:cs typeface="Arial" pitchFamily="34" charset="0"/>
                  </a:rPr>
                  <a:t>Automatisé</a:t>
                </a:r>
                <a:endParaRPr lang="en-US" sz="1000" dirty="0" smtClean="0">
                  <a:solidFill>
                    <a:schemeClr val="bg2">
                      <a:lumMod val="75000"/>
                    </a:schemeClr>
                  </a:solidFill>
                  <a:latin typeface="Arial" pitchFamily="34" charset="0"/>
                  <a:cs typeface="Arial" pitchFamily="34" charset="0"/>
                </a:endParaRPr>
              </a:p>
            </p:txBody>
          </p:sp>
          <p:sp>
            <p:nvSpPr>
              <p:cNvPr id="19" name="TextBox 84"/>
              <p:cNvSpPr txBox="1"/>
              <p:nvPr/>
            </p:nvSpPr>
            <p:spPr bwMode="gray">
              <a:xfrm rot="17892318">
                <a:off x="3946609" y="1772357"/>
                <a:ext cx="1226988" cy="1227810"/>
              </a:xfrm>
              <a:prstGeom prst="rect">
                <a:avLst/>
              </a:prstGeom>
              <a:noFill/>
            </p:spPr>
            <p:txBody>
              <a:bodyPr wrap="square" rtlCol="0">
                <a:prstTxWarp prst="textCircle">
                  <a:avLst>
                    <a:gd name="adj" fmla="val 18595446"/>
                  </a:avLst>
                </a:prstTxWarp>
                <a:spAutoFit/>
              </a:bodyPr>
              <a:lstStyle/>
              <a:p>
                <a:r>
                  <a:rPr lang="en-US" sz="1100" b="1" dirty="0" smtClean="0">
                    <a:solidFill>
                      <a:schemeClr val="bg1"/>
                    </a:solidFill>
                    <a:latin typeface="Arial" pitchFamily="34" charset="0"/>
                    <a:cs typeface="Arial" pitchFamily="34" charset="0"/>
                  </a:rPr>
                  <a:t>Cloud</a:t>
                </a:r>
              </a:p>
            </p:txBody>
          </p:sp>
          <p:sp>
            <p:nvSpPr>
              <p:cNvPr id="20" name="TextBox 85"/>
              <p:cNvSpPr txBox="1"/>
              <p:nvPr/>
            </p:nvSpPr>
            <p:spPr bwMode="gray">
              <a:xfrm rot="14287085">
                <a:off x="3982574" y="2016300"/>
                <a:ext cx="1226988" cy="1328098"/>
              </a:xfrm>
              <a:prstGeom prst="rect">
                <a:avLst/>
              </a:prstGeom>
              <a:noFill/>
            </p:spPr>
            <p:txBody>
              <a:bodyPr wrap="square" rtlCol="0">
                <a:prstTxWarp prst="textArchDown">
                  <a:avLst/>
                </a:prstTxWarp>
                <a:spAutoFit/>
              </a:bodyPr>
              <a:lstStyle/>
              <a:p>
                <a:r>
                  <a:rPr lang="en-US" sz="1100" b="1" dirty="0" smtClean="0">
                    <a:solidFill>
                      <a:schemeClr val="bg1"/>
                    </a:solidFill>
                    <a:latin typeface="Arial" pitchFamily="34" charset="0"/>
                    <a:cs typeface="Arial" pitchFamily="34" charset="0"/>
                  </a:rPr>
                  <a:t>Endpoint</a:t>
                </a:r>
              </a:p>
            </p:txBody>
          </p:sp>
          <p:sp>
            <p:nvSpPr>
              <p:cNvPr id="21" name="TextBox 86"/>
              <p:cNvSpPr txBox="1"/>
              <p:nvPr/>
            </p:nvSpPr>
            <p:spPr bwMode="gray">
              <a:xfrm rot="225016">
                <a:off x="3732536" y="1844690"/>
                <a:ext cx="1332907" cy="1388832"/>
              </a:xfrm>
              <a:prstGeom prst="rect">
                <a:avLst/>
              </a:prstGeom>
              <a:noFill/>
            </p:spPr>
            <p:txBody>
              <a:bodyPr wrap="square" rtlCol="0">
                <a:prstTxWarp prst="textArchDown">
                  <a:avLst>
                    <a:gd name="adj" fmla="val 360130"/>
                  </a:avLst>
                </a:prstTxWarp>
                <a:spAutoFit/>
              </a:bodyPr>
              <a:lstStyle/>
              <a:p>
                <a:r>
                  <a:rPr lang="en-US" sz="1100" b="1" dirty="0" smtClean="0">
                    <a:solidFill>
                      <a:schemeClr val="bg1"/>
                    </a:solidFill>
                    <a:latin typeface="Arial" pitchFamily="34" charset="0"/>
                    <a:cs typeface="Arial" pitchFamily="34" charset="0"/>
                  </a:rPr>
                  <a:t>Network</a:t>
                </a:r>
              </a:p>
            </p:txBody>
          </p:sp>
          <p:pic>
            <p:nvPicPr>
              <p:cNvPr id="22" name="Picture 3" descr="TESC-logo-BG.png"/>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4117962" y="2406975"/>
                <a:ext cx="802628" cy="210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extLst>
      <p:ext uri="{BB962C8B-B14F-4D97-AF65-F5344CB8AC3E}">
        <p14:creationId xmlns:p14="http://schemas.microsoft.com/office/powerpoint/2010/main" val="32719152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3"/>
          <p:cNvPicPr>
            <a:picLocks noChangeAspect="1"/>
          </p:cNvPicPr>
          <p:nvPr/>
        </p:nvPicPr>
        <p:blipFill>
          <a:blip r:embed="rId2"/>
          <a:srcRect/>
          <a:stretch>
            <a:fillRect/>
          </a:stretch>
        </p:blipFill>
        <p:spPr bwMode="auto">
          <a:xfrm>
            <a:off x="956531" y="2440782"/>
            <a:ext cx="7807325" cy="2468563"/>
          </a:xfrm>
          <a:prstGeom prst="rect">
            <a:avLst/>
          </a:prstGeom>
          <a:noFill/>
          <a:ln w="9525">
            <a:noFill/>
            <a:miter lim="800000"/>
            <a:headEnd/>
            <a:tailEnd/>
          </a:ln>
        </p:spPr>
      </p:pic>
      <p:pic>
        <p:nvPicPr>
          <p:cNvPr id="33794" name="Picture 68"/>
          <p:cNvPicPr>
            <a:picLocks noChangeAspect="1"/>
          </p:cNvPicPr>
          <p:nvPr/>
        </p:nvPicPr>
        <p:blipFill>
          <a:blip r:embed="rId3"/>
          <a:srcRect/>
          <a:stretch>
            <a:fillRect/>
          </a:stretch>
        </p:blipFill>
        <p:spPr bwMode="auto">
          <a:xfrm>
            <a:off x="1372476" y="2910417"/>
            <a:ext cx="931863" cy="1201208"/>
          </a:xfrm>
          <a:prstGeom prst="rect">
            <a:avLst/>
          </a:prstGeom>
          <a:noFill/>
          <a:ln w="9525">
            <a:noFill/>
            <a:miter lim="800000"/>
            <a:headEnd/>
            <a:tailEnd/>
          </a:ln>
        </p:spPr>
      </p:pic>
      <p:sp>
        <p:nvSpPr>
          <p:cNvPr id="33795" name="Title 8"/>
          <p:cNvSpPr>
            <a:spLocks noGrp="1"/>
          </p:cNvSpPr>
          <p:nvPr>
            <p:ph type="title"/>
          </p:nvPr>
        </p:nvSpPr>
        <p:spPr>
          <a:xfrm>
            <a:off x="485598" y="0"/>
            <a:ext cx="8440183" cy="504134"/>
          </a:xfrm>
        </p:spPr>
        <p:txBody>
          <a:bodyPr>
            <a:normAutofit/>
          </a:bodyPr>
          <a:lstStyle/>
          <a:p>
            <a:r>
              <a:rPr lang="en-US" sz="2400" dirty="0" smtClean="0"/>
              <a:t>Les </a:t>
            </a:r>
            <a:r>
              <a:rPr lang="en-US" sz="2400" dirty="0" err="1" smtClean="0"/>
              <a:t>pionniers</a:t>
            </a:r>
            <a:r>
              <a:rPr lang="en-US" sz="2400" dirty="0" smtClean="0"/>
              <a:t> de la </a:t>
            </a:r>
            <a:r>
              <a:rPr lang="en-US" sz="2400" dirty="0" err="1" smtClean="0"/>
              <a:t>sécurité</a:t>
            </a:r>
            <a:r>
              <a:rPr lang="en-US" sz="2400" dirty="0" smtClean="0"/>
              <a:t> nouvelle </a:t>
            </a:r>
            <a:r>
              <a:rPr lang="en-US" sz="2400" dirty="0" err="1" smtClean="0"/>
              <a:t>génération</a:t>
            </a:r>
            <a:endParaRPr lang="en-US" sz="2400" dirty="0" smtClean="0"/>
          </a:p>
        </p:txBody>
      </p:sp>
      <p:sp>
        <p:nvSpPr>
          <p:cNvPr id="33797" name="TextBox 37"/>
          <p:cNvSpPr txBox="1">
            <a:spLocks noChangeArrowheads="1"/>
          </p:cNvSpPr>
          <p:nvPr/>
        </p:nvSpPr>
        <p:spPr bwMode="auto">
          <a:xfrm>
            <a:off x="6374235" y="4930511"/>
            <a:ext cx="1670050" cy="276999"/>
          </a:xfrm>
          <a:prstGeom prst="rect">
            <a:avLst/>
          </a:prstGeom>
          <a:noFill/>
          <a:ln w="9525">
            <a:noFill/>
            <a:miter lim="800000"/>
            <a:headEnd/>
            <a:tailEnd/>
          </a:ln>
        </p:spPr>
        <p:txBody>
          <a:bodyPr>
            <a:spAutoFit/>
          </a:bodyPr>
          <a:lstStyle/>
          <a:p>
            <a:pPr algn="ctr"/>
            <a:r>
              <a:rPr lang="en-GB" sz="1200" b="1" i="1">
                <a:solidFill>
                  <a:srgbClr val="316989"/>
                </a:solidFill>
                <a:latin typeface="Arial"/>
                <a:cs typeface="Arial"/>
              </a:rPr>
              <a:t>Today+</a:t>
            </a:r>
          </a:p>
        </p:txBody>
      </p:sp>
      <p:sp>
        <p:nvSpPr>
          <p:cNvPr id="33798" name="TextBox 3"/>
          <p:cNvSpPr txBox="1">
            <a:spLocks noChangeArrowheads="1"/>
          </p:cNvSpPr>
          <p:nvPr/>
        </p:nvSpPr>
        <p:spPr bwMode="auto">
          <a:xfrm>
            <a:off x="777164" y="2111375"/>
            <a:ext cx="2122487" cy="923330"/>
          </a:xfrm>
          <a:prstGeom prst="rect">
            <a:avLst/>
          </a:prstGeom>
          <a:noFill/>
          <a:ln w="9525">
            <a:noFill/>
            <a:miter lim="800000"/>
            <a:headEnd/>
            <a:tailEnd/>
          </a:ln>
        </p:spPr>
        <p:txBody>
          <a:bodyPr>
            <a:spAutoFit/>
          </a:bodyPr>
          <a:lstStyle/>
          <a:p>
            <a:pPr algn="ctr"/>
            <a:r>
              <a:rPr lang="en-GB" b="1" dirty="0">
                <a:solidFill>
                  <a:schemeClr val="tx1">
                    <a:lumMod val="65000"/>
                    <a:lumOff val="35000"/>
                  </a:schemeClr>
                </a:solidFill>
                <a:latin typeface="Arial"/>
                <a:cs typeface="Arial"/>
              </a:rPr>
              <a:t>Legacy:</a:t>
            </a:r>
          </a:p>
          <a:p>
            <a:pPr algn="ctr"/>
            <a:r>
              <a:rPr lang="en-GB" dirty="0" smtClean="0">
                <a:solidFill>
                  <a:schemeClr val="tx1">
                    <a:lumMod val="65000"/>
                    <a:lumOff val="35000"/>
                  </a:schemeClr>
                </a:solidFill>
                <a:latin typeface="Arial"/>
                <a:cs typeface="Arial"/>
              </a:rPr>
              <a:t>Allow or block applications</a:t>
            </a:r>
            <a:endParaRPr lang="en-GB" dirty="0">
              <a:solidFill>
                <a:schemeClr val="tx1">
                  <a:lumMod val="65000"/>
                  <a:lumOff val="35000"/>
                </a:schemeClr>
              </a:solidFill>
              <a:latin typeface="Arial"/>
              <a:cs typeface="Arial"/>
            </a:endParaRPr>
          </a:p>
        </p:txBody>
      </p:sp>
      <p:sp>
        <p:nvSpPr>
          <p:cNvPr id="33799" name="TextBox 1"/>
          <p:cNvSpPr txBox="1">
            <a:spLocks noChangeArrowheads="1"/>
          </p:cNvSpPr>
          <p:nvPr/>
        </p:nvSpPr>
        <p:spPr bwMode="auto">
          <a:xfrm>
            <a:off x="1632422" y="3041386"/>
            <a:ext cx="411971" cy="184666"/>
          </a:xfrm>
          <a:prstGeom prst="rect">
            <a:avLst/>
          </a:prstGeom>
          <a:noFill/>
          <a:ln w="9525">
            <a:noFill/>
            <a:miter lim="800000"/>
            <a:headEnd/>
            <a:tailEnd/>
          </a:ln>
        </p:spPr>
        <p:txBody>
          <a:bodyPr wrap="none" lIns="0" tIns="0" rIns="0" bIns="0">
            <a:spAutoFit/>
          </a:bodyPr>
          <a:lstStyle/>
          <a:p>
            <a:pPr algn="ctr"/>
            <a:r>
              <a:rPr lang="en-GB" sz="1200" b="1">
                <a:solidFill>
                  <a:srgbClr val="7F7F7F"/>
                </a:solidFill>
                <a:latin typeface="Arial"/>
                <a:cs typeface="Arial"/>
              </a:rPr>
              <a:t>Allow</a:t>
            </a:r>
          </a:p>
        </p:txBody>
      </p:sp>
      <p:sp>
        <p:nvSpPr>
          <p:cNvPr id="33800" name="TextBox 1"/>
          <p:cNvSpPr txBox="1">
            <a:spLocks noChangeArrowheads="1"/>
          </p:cNvSpPr>
          <p:nvPr/>
        </p:nvSpPr>
        <p:spPr bwMode="auto">
          <a:xfrm>
            <a:off x="1629216" y="3835136"/>
            <a:ext cx="418383" cy="184666"/>
          </a:xfrm>
          <a:prstGeom prst="rect">
            <a:avLst/>
          </a:prstGeom>
          <a:noFill/>
          <a:ln w="9525">
            <a:noFill/>
            <a:miter lim="800000"/>
            <a:headEnd/>
            <a:tailEnd/>
          </a:ln>
        </p:spPr>
        <p:txBody>
          <a:bodyPr wrap="none" lIns="0" tIns="0" rIns="0" bIns="0">
            <a:spAutoFit/>
          </a:bodyPr>
          <a:lstStyle/>
          <a:p>
            <a:pPr algn="ctr"/>
            <a:r>
              <a:rPr lang="en-GB" sz="1200" b="1">
                <a:solidFill>
                  <a:srgbClr val="7F7F7F"/>
                </a:solidFill>
                <a:latin typeface="Arial"/>
                <a:cs typeface="Arial"/>
              </a:rPr>
              <a:t>Block</a:t>
            </a:r>
          </a:p>
        </p:txBody>
      </p:sp>
      <p:grpSp>
        <p:nvGrpSpPr>
          <p:cNvPr id="33803" name="Group 9"/>
          <p:cNvGrpSpPr>
            <a:grpSpLocks/>
          </p:cNvGrpSpPr>
          <p:nvPr/>
        </p:nvGrpSpPr>
        <p:grpSpPr bwMode="auto">
          <a:xfrm>
            <a:off x="5638211" y="647153"/>
            <a:ext cx="2934290" cy="2285631"/>
            <a:chOff x="5735991" y="847725"/>
            <a:chExt cx="2934290" cy="2743047"/>
          </a:xfrm>
        </p:grpSpPr>
        <p:sp>
          <p:nvSpPr>
            <p:cNvPr id="33805" name="TextBox 25"/>
            <p:cNvSpPr txBox="1">
              <a:spLocks noChangeArrowheads="1"/>
            </p:cNvSpPr>
            <p:nvPr/>
          </p:nvSpPr>
          <p:spPr bwMode="auto">
            <a:xfrm>
              <a:off x="5735991" y="847725"/>
              <a:ext cx="2934290" cy="1108113"/>
            </a:xfrm>
            <a:prstGeom prst="rect">
              <a:avLst/>
            </a:prstGeom>
            <a:noFill/>
            <a:ln w="9525">
              <a:noFill/>
              <a:miter lim="800000"/>
              <a:headEnd/>
              <a:tailEnd/>
            </a:ln>
          </p:spPr>
          <p:txBody>
            <a:bodyPr wrap="square">
              <a:spAutoFit/>
            </a:bodyPr>
            <a:lstStyle/>
            <a:p>
              <a:pPr algn="ctr"/>
              <a:r>
                <a:rPr lang="en-GB" sz="1800" b="1" dirty="0">
                  <a:solidFill>
                    <a:srgbClr val="316989"/>
                  </a:solidFill>
                  <a:latin typeface="Arial"/>
                  <a:cs typeface="Arial"/>
                </a:rPr>
                <a:t>Next </a:t>
              </a:r>
              <a:r>
                <a:rPr lang="en-GB" sz="1800" b="1" dirty="0" smtClean="0">
                  <a:solidFill>
                    <a:srgbClr val="316989"/>
                  </a:solidFill>
                  <a:latin typeface="Arial"/>
                  <a:cs typeface="Arial"/>
                </a:rPr>
                <a:t>generation</a:t>
              </a:r>
              <a:r>
                <a:rPr lang="en-GB" sz="1800" b="1" dirty="0">
                  <a:solidFill>
                    <a:srgbClr val="316989"/>
                  </a:solidFill>
                  <a:latin typeface="Arial"/>
                  <a:cs typeface="Arial"/>
                </a:rPr>
                <a:t>:</a:t>
              </a:r>
            </a:p>
            <a:p>
              <a:pPr algn="ctr"/>
              <a:r>
                <a:rPr lang="en-GB" sz="1800" dirty="0" smtClean="0">
                  <a:solidFill>
                    <a:srgbClr val="316989"/>
                  </a:solidFill>
                  <a:latin typeface="Arial"/>
                  <a:cs typeface="Arial"/>
                </a:rPr>
                <a:t>Safely enable applications</a:t>
              </a:r>
            </a:p>
            <a:p>
              <a:pPr algn="ctr"/>
              <a:r>
                <a:rPr lang="en-GB" dirty="0" smtClean="0">
                  <a:solidFill>
                    <a:srgbClr val="316989"/>
                  </a:solidFill>
                  <a:latin typeface="Arial"/>
                  <a:cs typeface="Arial"/>
                </a:rPr>
                <a:t>Prevent cyber threats</a:t>
              </a:r>
              <a:endParaRPr lang="en-GB" sz="1800" dirty="0">
                <a:solidFill>
                  <a:srgbClr val="316989"/>
                </a:solidFill>
                <a:latin typeface="Arial"/>
                <a:cs typeface="Arial"/>
              </a:endParaRPr>
            </a:p>
          </p:txBody>
        </p:sp>
        <p:grpSp>
          <p:nvGrpSpPr>
            <p:cNvPr id="33806" name="Group 8"/>
            <p:cNvGrpSpPr>
              <a:grpSpLocks/>
            </p:cNvGrpSpPr>
            <p:nvPr/>
          </p:nvGrpSpPr>
          <p:grpSpPr bwMode="auto">
            <a:xfrm>
              <a:off x="6196870" y="1619379"/>
              <a:ext cx="2012531" cy="1971393"/>
              <a:chOff x="6349879" y="1575846"/>
              <a:chExt cx="1711471" cy="1676487"/>
            </a:xfrm>
          </p:grpSpPr>
          <p:pic>
            <p:nvPicPr>
              <p:cNvPr id="33807" name="Picture 7" descr="knob.png"/>
              <p:cNvPicPr>
                <a:picLocks noChangeAspect="1"/>
              </p:cNvPicPr>
              <p:nvPr/>
            </p:nvPicPr>
            <p:blipFill>
              <a:blip r:embed="rId4"/>
              <a:srcRect/>
              <a:stretch>
                <a:fillRect/>
              </a:stretch>
            </p:blipFill>
            <p:spPr bwMode="auto">
              <a:xfrm>
                <a:off x="6349879" y="1575846"/>
                <a:ext cx="1711471" cy="1676487"/>
              </a:xfrm>
              <a:prstGeom prst="rect">
                <a:avLst/>
              </a:prstGeom>
              <a:noFill/>
              <a:ln w="9525">
                <a:noFill/>
                <a:miter lim="800000"/>
                <a:headEnd/>
                <a:tailEnd/>
              </a:ln>
            </p:spPr>
          </p:pic>
          <p:pic>
            <p:nvPicPr>
              <p:cNvPr id="33808" name="Picture 6" descr="PAN-TNSC.eps"/>
              <p:cNvPicPr preferRelativeResize="0">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bwMode="auto">
              <a:xfrm>
                <a:off x="6680255" y="2220427"/>
                <a:ext cx="1050716" cy="393582"/>
              </a:xfrm>
              <a:prstGeom prst="rect">
                <a:avLst/>
              </a:prstGeom>
              <a:noFill/>
              <a:ln w="9525">
                <a:noFill/>
                <a:miter lim="800000"/>
                <a:headEnd/>
                <a:tailEnd/>
              </a:ln>
            </p:spPr>
          </p:pic>
        </p:grpSp>
      </p:grpSp>
      <p:sp>
        <p:nvSpPr>
          <p:cNvPr id="33796" name="TextBox 36"/>
          <p:cNvSpPr txBox="1">
            <a:spLocks noChangeArrowheads="1"/>
          </p:cNvSpPr>
          <p:nvPr/>
        </p:nvSpPr>
        <p:spPr bwMode="auto">
          <a:xfrm>
            <a:off x="783513" y="4930511"/>
            <a:ext cx="2197100" cy="276999"/>
          </a:xfrm>
          <a:prstGeom prst="rect">
            <a:avLst/>
          </a:prstGeom>
          <a:noFill/>
          <a:ln w="9525">
            <a:noFill/>
            <a:miter lim="800000"/>
            <a:headEnd/>
            <a:tailEnd/>
          </a:ln>
        </p:spPr>
        <p:txBody>
          <a:bodyPr>
            <a:spAutoFit/>
          </a:bodyPr>
          <a:lstStyle/>
          <a:p>
            <a:pPr algn="ctr"/>
            <a:r>
              <a:rPr lang="en-GB" sz="1200" b="1" i="1" dirty="0">
                <a:solidFill>
                  <a:srgbClr val="595959"/>
                </a:solidFill>
                <a:latin typeface="Arial"/>
                <a:cs typeface="Arial"/>
              </a:rPr>
              <a:t>Mid 1990’s </a:t>
            </a:r>
            <a:r>
              <a:rPr lang="en-GB" sz="1200" b="1" i="1" dirty="0" smtClean="0">
                <a:solidFill>
                  <a:srgbClr val="595959"/>
                </a:solidFill>
                <a:latin typeface="Arial"/>
                <a:cs typeface="Arial"/>
              </a:rPr>
              <a:t>– today</a:t>
            </a:r>
            <a:endParaRPr lang="en-GB" sz="1200" b="1" i="1" dirty="0">
              <a:solidFill>
                <a:srgbClr val="595959"/>
              </a:solidFill>
              <a:latin typeface="Arial"/>
              <a:cs typeface="Arial"/>
            </a:endParaRPr>
          </a:p>
        </p:txBody>
      </p:sp>
      <p:pic>
        <p:nvPicPr>
          <p:cNvPr id="20" name="Picture 19" descr="6-chasm.png"/>
          <p:cNvPicPr>
            <a:picLocks noChangeAspect="1"/>
          </p:cNvPicPr>
          <p:nvPr/>
        </p:nvPicPr>
        <p:blipFill rotWithShape="1">
          <a:blip r:embed="rId6" cstate="print">
            <a:duotone>
              <a:srgbClr val="808080">
                <a:shade val="45000"/>
                <a:satMod val="135000"/>
              </a:srgbClr>
              <a:prstClr val="white"/>
            </a:duotone>
            <a:extLst>
              <a:ext uri="{28A0092B-C50C-407E-A947-70E740481C1C}">
                <a14:useLocalDpi xmlns:a14="http://schemas.microsoft.com/office/drawing/2010/main"/>
              </a:ext>
            </a:extLst>
          </a:blip>
          <a:srcRect t="11111" b="8333"/>
          <a:stretch/>
        </p:blipFill>
        <p:spPr>
          <a:xfrm>
            <a:off x="773525" y="645532"/>
            <a:ext cx="7527643" cy="5022093"/>
          </a:xfrm>
          <a:prstGeom prst="rect">
            <a:avLst/>
          </a:prstGeom>
        </p:spPr>
      </p:pic>
    </p:spTree>
    <p:extLst>
      <p:ext uri="{BB962C8B-B14F-4D97-AF65-F5344CB8AC3E}">
        <p14:creationId xmlns:p14="http://schemas.microsoft.com/office/powerpoint/2010/main" val="2469452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0681" y="-202789"/>
            <a:ext cx="8536132" cy="709335"/>
          </a:xfrm>
        </p:spPr>
        <p:txBody>
          <a:bodyPr/>
          <a:lstStyle/>
          <a:p>
            <a:r>
              <a:rPr lang="en-US" sz="2400" dirty="0" smtClean="0"/>
              <a:t>Trois technologies </a:t>
            </a:r>
            <a:r>
              <a:rPr lang="en-US" sz="2400" dirty="0" err="1" smtClean="0"/>
              <a:t>fondamentales</a:t>
            </a:r>
            <a:endParaRPr lang="en-US" sz="2400" dirty="0"/>
          </a:p>
        </p:txBody>
      </p:sp>
      <p:sp>
        <p:nvSpPr>
          <p:cNvPr id="3" name="Content Placeholder 2"/>
          <p:cNvSpPr txBox="1">
            <a:spLocks/>
          </p:cNvSpPr>
          <p:nvPr/>
        </p:nvSpPr>
        <p:spPr>
          <a:xfrm>
            <a:off x="2027718" y="744236"/>
            <a:ext cx="3830822" cy="4285336"/>
          </a:xfrm>
          <a:prstGeom prst="rect">
            <a:avLst/>
          </a:prstGeom>
        </p:spPr>
        <p:txBody>
          <a:bodyPr>
            <a:noAutofit/>
          </a:bodyPr>
          <a:lstStyle>
            <a:lvl1pPr marL="231775" indent="-231775" algn="l" defTabSz="914400" rtl="0" eaLnBrk="1" latinLnBrk="0" hangingPunct="1">
              <a:spcBef>
                <a:spcPts val="1500"/>
              </a:spcBef>
              <a:spcAft>
                <a:spcPts val="100"/>
              </a:spcAft>
              <a:buClr>
                <a:schemeClr val="tx2"/>
              </a:buClr>
              <a:buSzPct val="90000"/>
              <a:buFont typeface="Wingdings" panose="05000000000000000000" pitchFamily="2" charset="2"/>
              <a:buChar char="§"/>
              <a:defRPr sz="1800" kern="1200">
                <a:solidFill>
                  <a:schemeClr val="tx1"/>
                </a:solidFill>
                <a:latin typeface="+mn-lt"/>
                <a:ea typeface="+mn-ea"/>
                <a:cs typeface="+mn-cs"/>
              </a:defRPr>
            </a:lvl1pPr>
            <a:lvl2pPr marL="628650" indent="-227013" algn="l" defTabSz="914400" rtl="0" eaLnBrk="1" latinLnBrk="0" hangingPunct="1">
              <a:spcBef>
                <a:spcPts val="200"/>
              </a:spcBef>
              <a:spcAft>
                <a:spcPts val="300"/>
              </a:spcAft>
              <a:buClrTx/>
              <a:buSzPct val="90000"/>
              <a:buFont typeface="Arial" panose="020B0604020202020204" pitchFamily="34" charset="0"/>
              <a:buChar char="–"/>
              <a:tabLst/>
              <a:defRPr sz="1600" kern="1200">
                <a:solidFill>
                  <a:schemeClr val="tx1"/>
                </a:solidFill>
                <a:latin typeface="+mn-lt"/>
                <a:ea typeface="+mn-ea"/>
                <a:cs typeface="+mn-cs"/>
              </a:defRPr>
            </a:lvl2pPr>
            <a:lvl3pPr marL="974725" indent="-228600" algn="l" defTabSz="914400" rtl="0" eaLnBrk="1" latinLnBrk="0" hangingPunct="1">
              <a:spcBef>
                <a:spcPts val="0"/>
              </a:spcBef>
              <a:buClrTx/>
              <a:buSzPct val="90000"/>
              <a:buFont typeface="Arial" panose="020B0604020202020204" pitchFamily="34" charset="0"/>
              <a:buChar char="–"/>
              <a:defRPr sz="1400" kern="1200">
                <a:solidFill>
                  <a:schemeClr val="tx1"/>
                </a:solidFill>
                <a:latin typeface="+mn-lt"/>
                <a:ea typeface="+mn-ea"/>
                <a:cs typeface="+mn-cs"/>
              </a:defRPr>
            </a:lvl3pPr>
            <a:lvl4pPr marL="1255712" indent="-228600" algn="l" defTabSz="914400" rtl="0" eaLnBrk="1" latinLnBrk="0" hangingPunct="1">
              <a:spcBef>
                <a:spcPts val="0"/>
              </a:spcBef>
              <a:buClrTx/>
              <a:buSzPct val="90000"/>
              <a:buFont typeface="Arial" panose="020B0604020202020204" pitchFamily="34" charset="0"/>
              <a:buChar char="–"/>
              <a:defRPr sz="1100" kern="1200">
                <a:solidFill>
                  <a:schemeClr val="tx1"/>
                </a:solidFill>
                <a:latin typeface="+mn-lt"/>
                <a:ea typeface="+mn-ea"/>
                <a:cs typeface="+mn-cs"/>
              </a:defRPr>
            </a:lvl4pPr>
            <a:lvl5pPr marL="1544638" indent="-228600" algn="l" defTabSz="914400" rtl="0" eaLnBrk="1" latinLnBrk="0" hangingPunct="1">
              <a:spcBef>
                <a:spcPts val="0"/>
              </a:spcBef>
              <a:buClrTx/>
              <a:buSzPct val="90000"/>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1600" b="1" dirty="0" smtClean="0"/>
              <a:t>Applications: </a:t>
            </a:r>
            <a:r>
              <a:rPr lang="en-US" sz="1600" dirty="0" smtClean="0"/>
              <a:t>La validation commence par </a:t>
            </a:r>
            <a:r>
              <a:rPr lang="en-US" sz="1600" dirty="0" err="1" smtClean="0"/>
              <a:t>une</a:t>
            </a:r>
            <a:r>
              <a:rPr lang="en-US" sz="1600" dirty="0" smtClean="0"/>
              <a:t> classification des applications par </a:t>
            </a:r>
            <a:r>
              <a:rPr lang="en-US" sz="1600" b="1" dirty="0" smtClean="0">
                <a:solidFill>
                  <a:srgbClr val="A7C439"/>
                </a:solidFill>
              </a:rPr>
              <a:t>App-ID.</a:t>
            </a:r>
          </a:p>
          <a:p>
            <a:pPr marL="0" indent="0">
              <a:buFont typeface="Wingdings" panose="05000000000000000000" pitchFamily="2" charset="2"/>
              <a:buNone/>
            </a:pPr>
            <a:endParaRPr lang="en-US" sz="1600" dirty="0" smtClean="0"/>
          </a:p>
          <a:p>
            <a:r>
              <a:rPr lang="en-US" sz="1600" b="1" dirty="0" smtClean="0"/>
              <a:t>Users: </a:t>
            </a:r>
            <a:r>
              <a:rPr lang="en-US" sz="1600" dirty="0" err="1" smtClean="0"/>
              <a:t>associer</a:t>
            </a:r>
            <a:r>
              <a:rPr lang="en-US" sz="1600" dirty="0" smtClean="0"/>
              <a:t> les users et les </a:t>
            </a:r>
            <a:r>
              <a:rPr lang="en-US" sz="1600" dirty="0" err="1" smtClean="0"/>
              <a:t>appareils</a:t>
            </a:r>
            <a:r>
              <a:rPr lang="en-US" sz="1600" dirty="0" smtClean="0"/>
              <a:t> aux applications </a:t>
            </a:r>
            <a:r>
              <a:rPr lang="en-US" sz="1600" dirty="0" err="1" smtClean="0"/>
              <a:t>quel</a:t>
            </a:r>
            <a:r>
              <a:rPr lang="en-US" sz="1600" dirty="0" smtClean="0"/>
              <a:t> que </a:t>
            </a:r>
            <a:r>
              <a:rPr lang="en-US" sz="1600" dirty="0" err="1" smtClean="0"/>
              <a:t>soit</a:t>
            </a:r>
            <a:r>
              <a:rPr lang="en-US" sz="1600" dirty="0" smtClean="0"/>
              <a:t> </a:t>
            </a:r>
            <a:r>
              <a:rPr lang="en-US" sz="1600" dirty="0" err="1" smtClean="0"/>
              <a:t>leur</a:t>
            </a:r>
            <a:r>
              <a:rPr lang="en-US" sz="1600" dirty="0" smtClean="0"/>
              <a:t> emplacement avec </a:t>
            </a:r>
            <a:r>
              <a:rPr lang="en-US" sz="1600" b="1" dirty="0" smtClean="0">
                <a:solidFill>
                  <a:srgbClr val="A7C439"/>
                </a:solidFill>
              </a:rPr>
              <a:t>User-ID</a:t>
            </a:r>
            <a:r>
              <a:rPr lang="en-US" sz="1600" dirty="0" smtClean="0"/>
              <a:t> et </a:t>
            </a:r>
            <a:r>
              <a:rPr lang="en-US" sz="1600" b="1" dirty="0" smtClean="0">
                <a:solidFill>
                  <a:srgbClr val="A7C439"/>
                </a:solidFill>
              </a:rPr>
              <a:t>GlobalProtect</a:t>
            </a:r>
            <a:r>
              <a:rPr lang="en-US" sz="1600" dirty="0" smtClean="0"/>
              <a:t>.</a:t>
            </a:r>
          </a:p>
          <a:p>
            <a:pPr marL="0" indent="0">
              <a:buFont typeface="Wingdings" panose="05000000000000000000" pitchFamily="2" charset="2"/>
              <a:buNone/>
            </a:pPr>
            <a:endParaRPr lang="en-US" sz="1600" b="1" dirty="0" smtClean="0"/>
          </a:p>
          <a:p>
            <a:r>
              <a:rPr lang="en-US" sz="1600" b="1" dirty="0" err="1" smtClean="0"/>
              <a:t>Contenu</a:t>
            </a:r>
            <a:r>
              <a:rPr lang="en-US" sz="1600" b="1" dirty="0" smtClean="0"/>
              <a:t>:</a:t>
            </a:r>
            <a:r>
              <a:rPr lang="en-US" sz="1600" dirty="0" smtClean="0"/>
              <a:t> Scanner le </a:t>
            </a:r>
            <a:r>
              <a:rPr lang="en-US" sz="1600" dirty="0" err="1" smtClean="0"/>
              <a:t>contenu</a:t>
            </a:r>
            <a:r>
              <a:rPr lang="en-US" sz="1600" dirty="0" smtClean="0"/>
              <a:t> et </a:t>
            </a:r>
            <a:r>
              <a:rPr lang="en-US" sz="1600" dirty="0" err="1" smtClean="0"/>
              <a:t>protéger</a:t>
            </a:r>
            <a:r>
              <a:rPr lang="en-US" sz="1600" dirty="0" smtClean="0"/>
              <a:t> </a:t>
            </a:r>
            <a:r>
              <a:rPr lang="en-US" sz="1600" dirty="0" err="1" smtClean="0"/>
              <a:t>contre</a:t>
            </a:r>
            <a:r>
              <a:rPr lang="en-US" sz="1600" dirty="0" smtClean="0"/>
              <a:t> </a:t>
            </a:r>
            <a:r>
              <a:rPr lang="en-US" sz="1600" dirty="0" err="1" smtClean="0"/>
              <a:t>toutes</a:t>
            </a:r>
            <a:r>
              <a:rPr lang="en-US" sz="1600" dirty="0" smtClean="0"/>
              <a:t> les menaces, à la </a:t>
            </a:r>
            <a:r>
              <a:rPr lang="en-US" sz="1600" dirty="0" err="1" smtClean="0"/>
              <a:t>fois</a:t>
            </a:r>
            <a:r>
              <a:rPr lang="en-US" sz="1600" dirty="0" smtClean="0"/>
              <a:t> </a:t>
            </a:r>
            <a:r>
              <a:rPr lang="en-US" sz="1600" dirty="0" err="1" smtClean="0"/>
              <a:t>connues</a:t>
            </a:r>
            <a:r>
              <a:rPr lang="en-US" sz="1600" dirty="0" smtClean="0"/>
              <a:t> et </a:t>
            </a:r>
            <a:r>
              <a:rPr lang="en-US" sz="1600" dirty="0" err="1" smtClean="0"/>
              <a:t>inconnues</a:t>
            </a:r>
            <a:r>
              <a:rPr lang="en-US" sz="1600" dirty="0" smtClean="0"/>
              <a:t>, avec </a:t>
            </a:r>
            <a:r>
              <a:rPr lang="en-US" sz="1600" b="1" dirty="0" smtClean="0">
                <a:solidFill>
                  <a:srgbClr val="A7C439"/>
                </a:solidFill>
              </a:rPr>
              <a:t>Content-</a:t>
            </a:r>
            <a:r>
              <a:rPr lang="en-US" sz="1600" b="1" dirty="0" err="1" smtClean="0">
                <a:solidFill>
                  <a:srgbClr val="A7C439"/>
                </a:solidFill>
              </a:rPr>
              <a:t>ID</a:t>
            </a:r>
            <a:r>
              <a:rPr lang="en-US" sz="1600" dirty="0" err="1" smtClean="0"/>
              <a:t>,</a:t>
            </a:r>
            <a:r>
              <a:rPr lang="en-US" sz="1600" b="1" dirty="0" err="1" smtClean="0">
                <a:solidFill>
                  <a:srgbClr val="A7C439"/>
                </a:solidFill>
              </a:rPr>
              <a:t>WildFire</a:t>
            </a:r>
            <a:r>
              <a:rPr lang="en-US" sz="1600" b="1" dirty="0" smtClean="0">
                <a:solidFill>
                  <a:srgbClr val="A7C439"/>
                </a:solidFill>
              </a:rPr>
              <a:t> </a:t>
            </a:r>
            <a:r>
              <a:rPr lang="en-US" sz="1600" b="1" dirty="0" smtClean="0"/>
              <a:t>et</a:t>
            </a:r>
            <a:r>
              <a:rPr lang="en-US" sz="1600" b="1" dirty="0" smtClean="0">
                <a:solidFill>
                  <a:srgbClr val="A7C439"/>
                </a:solidFill>
              </a:rPr>
              <a:t> Traps</a:t>
            </a:r>
            <a:r>
              <a:rPr lang="en-US" sz="1600" dirty="0" smtClean="0"/>
              <a:t>.</a:t>
            </a:r>
            <a:endParaRPr lang="en-GB" sz="1600" dirty="0"/>
          </a:p>
        </p:txBody>
      </p:sp>
      <p:grpSp>
        <p:nvGrpSpPr>
          <p:cNvPr id="4" name="Group 3"/>
          <p:cNvGrpSpPr/>
          <p:nvPr/>
        </p:nvGrpSpPr>
        <p:grpSpPr>
          <a:xfrm>
            <a:off x="333677" y="736728"/>
            <a:ext cx="1314370" cy="918728"/>
            <a:chOff x="258858" y="889022"/>
            <a:chExt cx="2355484" cy="1225667"/>
          </a:xfrm>
        </p:grpSpPr>
        <p:pic>
          <p:nvPicPr>
            <p:cNvPr id="5" name="Picture 2" descr="C:\Users\mkeil\Documents\PAN-OS-Updates\PAN-OS-4.0\Globalprotect\logos_for_PPT\logmein.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57653" y="1324787"/>
              <a:ext cx="1123123" cy="45720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C:\Users\mkeil\Documents\PAN-OS-Updates\PAN-OS-4.0\Globalprotect\logos_for_PPT\SAP.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8858" y="1074764"/>
              <a:ext cx="1020831" cy="54864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C:\Users\mkeil\Documents\PAN-OS-Updates\PAN-OS-4.0\Globalprotect\logos_for_PPT\WebEx.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341724" y="889022"/>
              <a:ext cx="1272618" cy="54864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C:\Users\mkeil\Documents\PAN-OS-Updates\PAN-OS-4.0\Globalprotect\logos_for_PPT\Bit-Torrent.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258858" y="1686388"/>
              <a:ext cx="1485087" cy="42830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7" descr="C:\Users\mkeil\Documents\PAN-OS-Updates\PAN-OS-4.0\Globalprotect\logos_for_PPT\YouTube.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654039" y="1570984"/>
              <a:ext cx="932481" cy="431272"/>
            </a:xfrm>
            <a:prstGeom prst="rect">
              <a:avLst/>
            </a:prstGeom>
            <a:noFill/>
            <a:extLst>
              <a:ext uri="{909E8E84-426E-40DD-AFC4-6F175D3DCCD1}">
                <a14:hiddenFill xmlns:a14="http://schemas.microsoft.com/office/drawing/2010/main">
                  <a:solidFill>
                    <a:srgbClr val="FFFFFF"/>
                  </a:solidFill>
                </a14:hiddenFill>
              </a:ext>
            </a:extLst>
          </p:spPr>
        </p:pic>
      </p:grpSp>
      <p:pic>
        <p:nvPicPr>
          <p:cNvPr id="10" name="Picture 2"/>
          <p:cNvPicPr>
            <a:picLocks noChangeAspect="1" noChangeArrowheads="1"/>
          </p:cNvPicPr>
          <p:nvPr/>
        </p:nvPicPr>
        <p:blipFill rotWithShape="1">
          <a:blip r:embed="rId8">
            <a:extLst>
              <a:ext uri="{28A0092B-C50C-407E-A947-70E740481C1C}">
                <a14:useLocalDpi xmlns:a14="http://schemas.microsoft.com/office/drawing/2010/main"/>
              </a:ext>
            </a:extLst>
          </a:blip>
          <a:srcRect/>
          <a:stretch/>
        </p:blipFill>
        <p:spPr bwMode="auto">
          <a:xfrm>
            <a:off x="79446" y="2151615"/>
            <a:ext cx="1530299" cy="963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1" name="Group 10"/>
          <p:cNvGrpSpPr/>
          <p:nvPr/>
        </p:nvGrpSpPr>
        <p:grpSpPr>
          <a:xfrm>
            <a:off x="342076" y="3803318"/>
            <a:ext cx="1388137" cy="756747"/>
            <a:chOff x="341268" y="4669990"/>
            <a:chExt cx="1391540" cy="895934"/>
          </a:xfrm>
        </p:grpSpPr>
        <p:sp>
          <p:nvSpPr>
            <p:cNvPr id="12" name="Document"/>
            <p:cNvSpPr>
              <a:spLocks noEditPoints="1" noChangeArrowheads="1"/>
            </p:cNvSpPr>
            <p:nvPr/>
          </p:nvSpPr>
          <p:spPr bwMode="auto">
            <a:xfrm>
              <a:off x="609685" y="4885931"/>
              <a:ext cx="274320" cy="36576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rgbClr val="D8EBB3"/>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p>
          </p:txBody>
        </p:sp>
        <p:pic>
          <p:nvPicPr>
            <p:cNvPr id="13" name="Picture 9" descr="C:\Users\mkeil\Documents\PAN-OS-Updates\PAN-OS 5.0\ICONS\threat_worm.png"/>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792750" y="4910952"/>
              <a:ext cx="393696" cy="41909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C:\Users\mkeil\Documents\PAN-OS-Updates\PAN-OS 5.0\ICONS\threat_spyware.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341268" y="4700691"/>
              <a:ext cx="405577" cy="41909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1" descr="C:\Users\mkeil\Documents\PAN-OS-Updates\PAN-OS 5.0\ICONS\threat_unique-malware.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394904" y="5251691"/>
              <a:ext cx="351941" cy="314233"/>
            </a:xfrm>
            <a:prstGeom prst="rect">
              <a:avLst/>
            </a:prstGeom>
            <a:noFill/>
            <a:extLst>
              <a:ext uri="{909E8E84-426E-40DD-AFC4-6F175D3DCCD1}">
                <a14:hiddenFill xmlns:a14="http://schemas.microsoft.com/office/drawing/2010/main">
                  <a:solidFill>
                    <a:srgbClr val="FFFFFF"/>
                  </a:solidFill>
                </a14:hiddenFill>
              </a:ext>
            </a:extLst>
          </p:spPr>
        </p:pic>
        <p:sp>
          <p:nvSpPr>
            <p:cNvPr id="16" name="Document"/>
            <p:cNvSpPr>
              <a:spLocks noEditPoints="1" noChangeArrowheads="1"/>
            </p:cNvSpPr>
            <p:nvPr/>
          </p:nvSpPr>
          <p:spPr bwMode="auto">
            <a:xfrm>
              <a:off x="1171246" y="5147168"/>
              <a:ext cx="274320" cy="365760"/>
            </a:xfrm>
            <a:custGeom>
              <a:avLst/>
              <a:gdLst>
                <a:gd name="T0" fmla="*/ 10757 w 21600"/>
                <a:gd name="T1" fmla="*/ 21632 h 21600"/>
                <a:gd name="T2" fmla="*/ 85 w 21600"/>
                <a:gd name="T3" fmla="*/ 10849 h 21600"/>
                <a:gd name="T4" fmla="*/ 10757 w 21600"/>
                <a:gd name="T5" fmla="*/ 81 h 21600"/>
                <a:gd name="T6" fmla="*/ 21706 w 21600"/>
                <a:gd name="T7" fmla="*/ 10652 h 21600"/>
                <a:gd name="T8" fmla="*/ 10757 w 21600"/>
                <a:gd name="T9" fmla="*/ 21632 h 21600"/>
                <a:gd name="T10" fmla="*/ 0 w 21600"/>
                <a:gd name="T11" fmla="*/ 0 h 21600"/>
                <a:gd name="T12" fmla="*/ 21600 w 21600"/>
                <a:gd name="T13" fmla="*/ 0 h 21600"/>
                <a:gd name="T14" fmla="*/ 21600 w 21600"/>
                <a:gd name="T15" fmla="*/ 21600 h 21600"/>
                <a:gd name="T16" fmla="*/ 977 w 21600"/>
                <a:gd name="T17" fmla="*/ 818 h 21600"/>
                <a:gd name="T18" fmla="*/ 20622 w 21600"/>
                <a:gd name="T19" fmla="*/ 16429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a:moveTo>
                    <a:pt x="85" y="17509"/>
                  </a:moveTo>
                  <a:lnTo>
                    <a:pt x="5187" y="17509"/>
                  </a:lnTo>
                  <a:lnTo>
                    <a:pt x="5187" y="21632"/>
                  </a:lnTo>
                  <a:lnTo>
                    <a:pt x="85" y="17509"/>
                  </a:lnTo>
                  <a:close/>
                </a:path>
              </a:pathLst>
            </a:custGeom>
            <a:solidFill>
              <a:schemeClr val="bg2"/>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en-US">
                <a:solidFill>
                  <a:sysClr val="windowText" lastClr="000000"/>
                </a:solidFill>
              </a:endParaRPr>
            </a:p>
          </p:txBody>
        </p:sp>
        <p:pic>
          <p:nvPicPr>
            <p:cNvPr id="17" name="Picture 14" descr="C:\Users\mkeil\Documents\PAN-OS-Updates\PAN-OS 5.0\ICONS\threat_url.png"/>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886758" y="4669990"/>
              <a:ext cx="846050" cy="244053"/>
            </a:xfrm>
            <a:prstGeom prst="rect">
              <a:avLst/>
            </a:prstGeom>
            <a:noFill/>
            <a:extLst>
              <a:ext uri="{909E8E84-426E-40DD-AFC4-6F175D3DCCD1}">
                <a14:hiddenFill xmlns:a14="http://schemas.microsoft.com/office/drawing/2010/main">
                  <a:solidFill>
                    <a:srgbClr val="FFFFFF"/>
                  </a:solidFill>
                </a14:hiddenFill>
              </a:ext>
            </a:extLst>
          </p:spPr>
        </p:pic>
      </p:grpSp>
      <p:pic>
        <p:nvPicPr>
          <p:cNvPr id="18" name="Picture 2"/>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a:stretch/>
        </p:blipFill>
        <p:spPr bwMode="auto">
          <a:xfrm>
            <a:off x="5465134" y="1621011"/>
            <a:ext cx="3823909" cy="239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61461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150" y="-202789"/>
            <a:ext cx="8536132" cy="709335"/>
          </a:xfrm>
        </p:spPr>
        <p:txBody>
          <a:bodyPr/>
          <a:lstStyle/>
          <a:p>
            <a:r>
              <a:rPr lang="en-US" sz="2400" dirty="0" err="1" smtClean="0"/>
              <a:t>L’année</a:t>
            </a:r>
            <a:r>
              <a:rPr lang="en-US" sz="2400" dirty="0" smtClean="0"/>
              <a:t> des </a:t>
            </a:r>
            <a:r>
              <a:rPr lang="en-US" sz="2400" dirty="0" err="1" smtClean="0"/>
              <a:t>failles</a:t>
            </a:r>
            <a:r>
              <a:rPr lang="en-US" sz="2400" dirty="0" smtClean="0"/>
              <a:t>?</a:t>
            </a:r>
            <a:endParaRPr lang="en-US" sz="2400" dirty="0"/>
          </a:p>
        </p:txBody>
      </p:sp>
      <p:sp>
        <p:nvSpPr>
          <p:cNvPr id="39" name="Rectangle 38"/>
          <p:cNvSpPr/>
          <p:nvPr/>
        </p:nvSpPr>
        <p:spPr>
          <a:xfrm>
            <a:off x="2481944" y="5397945"/>
            <a:ext cx="3883231" cy="166713"/>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t">
            <a:noAutofit/>
          </a:bodyPr>
          <a:lstStyle/>
          <a:p>
            <a:r>
              <a:rPr lang="en-US" sz="700" dirty="0">
                <a:solidFill>
                  <a:srgbClr val="7C7F7E"/>
                </a:solidFill>
                <a:latin typeface="Arial"/>
                <a:cs typeface="Arial"/>
              </a:rPr>
              <a:t>http://www.informationisbeautiful.net/visualizations/worlds-biggest-data-breaches-hacks/</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9314" y="830363"/>
            <a:ext cx="2428875" cy="1657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8862" y="710099"/>
            <a:ext cx="5076313" cy="46878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375021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09297" y="-171450"/>
            <a:ext cx="8536132" cy="709335"/>
          </a:xfrm>
        </p:spPr>
        <p:txBody>
          <a:bodyPr/>
          <a:lstStyle/>
          <a:p>
            <a:r>
              <a:rPr lang="en-US" sz="2400" dirty="0" smtClean="0"/>
              <a:t>Les menaces </a:t>
            </a:r>
            <a:r>
              <a:rPr lang="en-US" sz="2400" dirty="0" err="1" smtClean="0"/>
              <a:t>d’aujourd’hui</a:t>
            </a:r>
            <a:endParaRPr lang="en-US" sz="2400" dirty="0"/>
          </a:p>
        </p:txBody>
      </p:sp>
      <p:sp>
        <p:nvSpPr>
          <p:cNvPr id="34" name="Rounded Rectangle 33"/>
          <p:cNvSpPr/>
          <p:nvPr/>
        </p:nvSpPr>
        <p:spPr bwMode="ltGray">
          <a:xfrm>
            <a:off x="1422853" y="1258958"/>
            <a:ext cx="2411603" cy="770374"/>
          </a:xfrm>
          <a:prstGeom prst="roundRect">
            <a:avLst/>
          </a:prstGeom>
          <a:solidFill>
            <a:srgbClr val="006595"/>
          </a:solidFill>
        </p:spPr>
        <p:txBody>
          <a:bodyPr wrap="square" rIns="0" anchor="ctr" anchorCtr="0">
            <a:noAutofit/>
          </a:bodyPr>
          <a:lstStyle/>
          <a:p>
            <a:pPr algn="ctr" defTabSz="914400">
              <a:defRPr/>
            </a:pPr>
            <a:r>
              <a:rPr lang="en-US" kern="0" dirty="0" err="1" smtClean="0">
                <a:solidFill>
                  <a:srgbClr val="FFFFFF"/>
                </a:solidFill>
                <a:latin typeface="Arial" pitchFamily="34" charset="0"/>
                <a:cs typeface="Arial" pitchFamily="34" charset="0"/>
              </a:rPr>
              <a:t>Attaquants</a:t>
            </a:r>
            <a:endParaRPr lang="en-US" kern="0" dirty="0" smtClean="0">
              <a:solidFill>
                <a:srgbClr val="FFFFFF"/>
              </a:solidFill>
              <a:latin typeface="Arial" pitchFamily="34" charset="0"/>
              <a:cs typeface="Arial" pitchFamily="34" charset="0"/>
            </a:endParaRPr>
          </a:p>
          <a:p>
            <a:pPr algn="ctr" defTabSz="914400">
              <a:defRPr/>
            </a:pPr>
            <a:r>
              <a:rPr lang="en-US" kern="0" dirty="0" smtClean="0">
                <a:solidFill>
                  <a:srgbClr val="FFFFFF"/>
                </a:solidFill>
                <a:latin typeface="Arial" pitchFamily="34" charset="0"/>
                <a:cs typeface="Arial" pitchFamily="34" charset="0"/>
              </a:rPr>
              <a:t> </a:t>
            </a:r>
            <a:r>
              <a:rPr lang="en-US" kern="0" dirty="0" err="1" smtClean="0">
                <a:solidFill>
                  <a:srgbClr val="FFFFFF"/>
                </a:solidFill>
                <a:latin typeface="Arial" pitchFamily="34" charset="0"/>
                <a:cs typeface="Arial" pitchFamily="34" charset="0"/>
              </a:rPr>
              <a:t>organisés</a:t>
            </a:r>
            <a:endParaRPr lang="en-US" kern="0" dirty="0">
              <a:solidFill>
                <a:srgbClr val="FFFFFF"/>
              </a:solidFill>
              <a:latin typeface="Arial" pitchFamily="34" charset="0"/>
              <a:cs typeface="Arial" pitchFamily="34" charset="0"/>
            </a:endParaRPr>
          </a:p>
        </p:txBody>
      </p:sp>
      <p:sp>
        <p:nvSpPr>
          <p:cNvPr id="35" name="Oval 34"/>
          <p:cNvSpPr/>
          <p:nvPr/>
        </p:nvSpPr>
        <p:spPr bwMode="ltGray">
          <a:xfrm>
            <a:off x="630147" y="1215353"/>
            <a:ext cx="1018674" cy="848895"/>
          </a:xfrm>
          <a:prstGeom prst="ellipse">
            <a:avLst/>
          </a:prstGeom>
          <a:solidFill>
            <a:srgbClr val="006595"/>
          </a:solidFill>
          <a:ln w="28575" cap="flat" cmpd="sng" algn="ctr">
            <a:solidFill>
              <a:srgbClr val="FFFFFF"/>
            </a:solidFill>
            <a:prstDash val="solid"/>
          </a:ln>
          <a:effectLst>
            <a:outerShdw blurRad="25400" dist="12700" algn="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lang="en-US" kern="0" dirty="0" err="1">
              <a:solidFill>
                <a:srgbClr val="FFFFFF"/>
              </a:solidFill>
              <a:latin typeface="Arial" pitchFamily="34" charset="0"/>
              <a:cs typeface="Arial" pitchFamily="34" charset="0"/>
            </a:endParaRPr>
          </a:p>
        </p:txBody>
      </p:sp>
      <p:grpSp>
        <p:nvGrpSpPr>
          <p:cNvPr id="2" name="Group 35"/>
          <p:cNvGrpSpPr/>
          <p:nvPr/>
        </p:nvGrpSpPr>
        <p:grpSpPr bwMode="ltGray">
          <a:xfrm>
            <a:off x="705987" y="1313528"/>
            <a:ext cx="907213" cy="598925"/>
            <a:chOff x="325047" y="1576230"/>
            <a:chExt cx="907213" cy="718710"/>
          </a:xfrm>
          <a:solidFill>
            <a:srgbClr val="FFFFFF"/>
          </a:solidFill>
        </p:grpSpPr>
        <p:sp>
          <p:nvSpPr>
            <p:cNvPr id="37" name="Freeform 37"/>
            <p:cNvSpPr>
              <a:spLocks/>
            </p:cNvSpPr>
            <p:nvPr/>
          </p:nvSpPr>
          <p:spPr bwMode="ltGray">
            <a:xfrm>
              <a:off x="674169" y="1576230"/>
              <a:ext cx="208668" cy="243716"/>
            </a:xfrm>
            <a:custGeom>
              <a:avLst/>
              <a:gdLst>
                <a:gd name="T0" fmla="*/ 1 w 108"/>
                <a:gd name="T1" fmla="*/ 40 h 125"/>
                <a:gd name="T2" fmla="*/ 54 w 108"/>
                <a:gd name="T3" fmla="*/ 0 h 125"/>
                <a:gd name="T4" fmla="*/ 106 w 108"/>
                <a:gd name="T5" fmla="*/ 40 h 125"/>
                <a:gd name="T6" fmla="*/ 98 w 108"/>
                <a:gd name="T7" fmla="*/ 99 h 125"/>
                <a:gd name="T8" fmla="*/ 62 w 108"/>
                <a:gd name="T9" fmla="*/ 124 h 125"/>
                <a:gd name="T10" fmla="*/ 45 w 108"/>
                <a:gd name="T11" fmla="*/ 124 h 125"/>
                <a:gd name="T12" fmla="*/ 10 w 108"/>
                <a:gd name="T13" fmla="*/ 99 h 125"/>
                <a:gd name="T14" fmla="*/ 1 w 108"/>
                <a:gd name="T15" fmla="*/ 40 h 1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125">
                  <a:moveTo>
                    <a:pt x="1" y="40"/>
                  </a:moveTo>
                  <a:cubicBezTo>
                    <a:pt x="3" y="14"/>
                    <a:pt x="27" y="0"/>
                    <a:pt x="54" y="0"/>
                  </a:cubicBezTo>
                  <a:cubicBezTo>
                    <a:pt x="80" y="0"/>
                    <a:pt x="104" y="14"/>
                    <a:pt x="106" y="40"/>
                  </a:cubicBezTo>
                  <a:cubicBezTo>
                    <a:pt x="108" y="54"/>
                    <a:pt x="105" y="87"/>
                    <a:pt x="98" y="99"/>
                  </a:cubicBezTo>
                  <a:cubicBezTo>
                    <a:pt x="92" y="110"/>
                    <a:pt x="78" y="120"/>
                    <a:pt x="62" y="124"/>
                  </a:cubicBezTo>
                  <a:cubicBezTo>
                    <a:pt x="55" y="125"/>
                    <a:pt x="53" y="125"/>
                    <a:pt x="45" y="124"/>
                  </a:cubicBezTo>
                  <a:cubicBezTo>
                    <a:pt x="30" y="120"/>
                    <a:pt x="16" y="110"/>
                    <a:pt x="10" y="99"/>
                  </a:cubicBezTo>
                  <a:cubicBezTo>
                    <a:pt x="3" y="87"/>
                    <a:pt x="0" y="54"/>
                    <a:pt x="1" y="40"/>
                  </a:cubicBez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kern="0">
                <a:solidFill>
                  <a:srgbClr val="000000"/>
                </a:solidFill>
                <a:latin typeface="Arial"/>
              </a:endParaRPr>
            </a:p>
          </p:txBody>
        </p:sp>
        <p:sp>
          <p:nvSpPr>
            <p:cNvPr id="38" name="Freeform 33"/>
            <p:cNvSpPr>
              <a:spLocks/>
            </p:cNvSpPr>
            <p:nvPr/>
          </p:nvSpPr>
          <p:spPr bwMode="ltGray">
            <a:xfrm>
              <a:off x="417969" y="1660186"/>
              <a:ext cx="171987" cy="198886"/>
            </a:xfrm>
            <a:custGeom>
              <a:avLst/>
              <a:gdLst>
                <a:gd name="T0" fmla="*/ 1 w 89"/>
                <a:gd name="T1" fmla="*/ 32 h 102"/>
                <a:gd name="T2" fmla="*/ 44 w 89"/>
                <a:gd name="T3" fmla="*/ 0 h 102"/>
                <a:gd name="T4" fmla="*/ 88 w 89"/>
                <a:gd name="T5" fmla="*/ 32 h 102"/>
                <a:gd name="T6" fmla="*/ 81 w 89"/>
                <a:gd name="T7" fmla="*/ 81 h 102"/>
                <a:gd name="T8" fmla="*/ 51 w 89"/>
                <a:gd name="T9" fmla="*/ 101 h 102"/>
                <a:gd name="T10" fmla="*/ 38 w 89"/>
                <a:gd name="T11" fmla="*/ 101 h 102"/>
                <a:gd name="T12" fmla="*/ 8 w 89"/>
                <a:gd name="T13" fmla="*/ 81 h 102"/>
                <a:gd name="T14" fmla="*/ 1 w 89"/>
                <a:gd name="T15" fmla="*/ 3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9" h="102">
                  <a:moveTo>
                    <a:pt x="1" y="32"/>
                  </a:moveTo>
                  <a:cubicBezTo>
                    <a:pt x="3" y="11"/>
                    <a:pt x="23" y="0"/>
                    <a:pt x="44" y="0"/>
                  </a:cubicBezTo>
                  <a:cubicBezTo>
                    <a:pt x="66" y="0"/>
                    <a:pt x="86" y="11"/>
                    <a:pt x="88" y="32"/>
                  </a:cubicBezTo>
                  <a:cubicBezTo>
                    <a:pt x="89" y="44"/>
                    <a:pt x="86" y="71"/>
                    <a:pt x="81" y="81"/>
                  </a:cubicBezTo>
                  <a:cubicBezTo>
                    <a:pt x="76" y="90"/>
                    <a:pt x="64" y="98"/>
                    <a:pt x="51" y="101"/>
                  </a:cubicBezTo>
                  <a:cubicBezTo>
                    <a:pt x="45" y="102"/>
                    <a:pt x="44" y="102"/>
                    <a:pt x="38" y="101"/>
                  </a:cubicBezTo>
                  <a:cubicBezTo>
                    <a:pt x="25" y="98"/>
                    <a:pt x="13" y="90"/>
                    <a:pt x="8" y="81"/>
                  </a:cubicBezTo>
                  <a:cubicBezTo>
                    <a:pt x="3" y="71"/>
                    <a:pt x="0" y="44"/>
                    <a:pt x="1" y="32"/>
                  </a:cubicBez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kern="0">
                <a:solidFill>
                  <a:srgbClr val="000000"/>
                </a:solidFill>
                <a:latin typeface="Arial"/>
              </a:endParaRPr>
            </a:p>
          </p:txBody>
        </p:sp>
        <p:sp>
          <p:nvSpPr>
            <p:cNvPr id="39" name="Freeform 34"/>
            <p:cNvSpPr>
              <a:spLocks/>
            </p:cNvSpPr>
            <p:nvPr/>
          </p:nvSpPr>
          <p:spPr bwMode="ltGray">
            <a:xfrm>
              <a:off x="325047" y="1861517"/>
              <a:ext cx="238011" cy="176877"/>
            </a:xfrm>
            <a:custGeom>
              <a:avLst/>
              <a:gdLst>
                <a:gd name="T0" fmla="*/ 123 w 123"/>
                <a:gd name="T1" fmla="*/ 10 h 91"/>
                <a:gd name="T2" fmla="*/ 3 w 123"/>
                <a:gd name="T3" fmla="*/ 58 h 91"/>
                <a:gd name="T4" fmla="*/ 0 w 123"/>
                <a:gd name="T5" fmla="*/ 91 h 91"/>
                <a:gd name="T6" fmla="*/ 103 w 123"/>
                <a:gd name="T7" fmla="*/ 91 h 91"/>
                <a:gd name="T8" fmla="*/ 107 w 123"/>
                <a:gd name="T9" fmla="*/ 48 h 91"/>
                <a:gd name="T10" fmla="*/ 123 w 123"/>
                <a:gd name="T11" fmla="*/ 10 h 91"/>
              </a:gdLst>
              <a:ahLst/>
              <a:cxnLst>
                <a:cxn ang="0">
                  <a:pos x="T0" y="T1"/>
                </a:cxn>
                <a:cxn ang="0">
                  <a:pos x="T2" y="T3"/>
                </a:cxn>
                <a:cxn ang="0">
                  <a:pos x="T4" y="T5"/>
                </a:cxn>
                <a:cxn ang="0">
                  <a:pos x="T6" y="T7"/>
                </a:cxn>
                <a:cxn ang="0">
                  <a:pos x="T8" y="T9"/>
                </a:cxn>
                <a:cxn ang="0">
                  <a:pos x="T10" y="T11"/>
                </a:cxn>
              </a:cxnLst>
              <a:rect l="0" t="0" r="r" b="b"/>
              <a:pathLst>
                <a:path w="123" h="91">
                  <a:moveTo>
                    <a:pt x="123" y="10"/>
                  </a:moveTo>
                  <a:cubicBezTo>
                    <a:pt x="72" y="0"/>
                    <a:pt x="7" y="16"/>
                    <a:pt x="3" y="58"/>
                  </a:cubicBezTo>
                  <a:cubicBezTo>
                    <a:pt x="0" y="91"/>
                    <a:pt x="0" y="91"/>
                    <a:pt x="0" y="91"/>
                  </a:cubicBezTo>
                  <a:cubicBezTo>
                    <a:pt x="103" y="91"/>
                    <a:pt x="103" y="91"/>
                    <a:pt x="103" y="91"/>
                  </a:cubicBezTo>
                  <a:cubicBezTo>
                    <a:pt x="107" y="48"/>
                    <a:pt x="107" y="48"/>
                    <a:pt x="107" y="48"/>
                  </a:cubicBezTo>
                  <a:cubicBezTo>
                    <a:pt x="108" y="34"/>
                    <a:pt x="114" y="21"/>
                    <a:pt x="123" y="10"/>
                  </a:cubicBez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kern="0">
                <a:solidFill>
                  <a:srgbClr val="000000"/>
                </a:solidFill>
                <a:latin typeface="Arial"/>
              </a:endParaRPr>
            </a:p>
          </p:txBody>
        </p:sp>
        <p:sp>
          <p:nvSpPr>
            <p:cNvPr id="40" name="Freeform 35"/>
            <p:cNvSpPr>
              <a:spLocks/>
            </p:cNvSpPr>
            <p:nvPr/>
          </p:nvSpPr>
          <p:spPr bwMode="ltGray">
            <a:xfrm>
              <a:off x="968981" y="1660186"/>
              <a:ext cx="170358" cy="198886"/>
            </a:xfrm>
            <a:custGeom>
              <a:avLst/>
              <a:gdLst>
                <a:gd name="T0" fmla="*/ 1 w 88"/>
                <a:gd name="T1" fmla="*/ 32 h 102"/>
                <a:gd name="T2" fmla="*/ 44 w 88"/>
                <a:gd name="T3" fmla="*/ 0 h 102"/>
                <a:gd name="T4" fmla="*/ 87 w 88"/>
                <a:gd name="T5" fmla="*/ 32 h 102"/>
                <a:gd name="T6" fmla="*/ 80 w 88"/>
                <a:gd name="T7" fmla="*/ 81 h 102"/>
                <a:gd name="T8" fmla="*/ 51 w 88"/>
                <a:gd name="T9" fmla="*/ 101 h 102"/>
                <a:gd name="T10" fmla="*/ 37 w 88"/>
                <a:gd name="T11" fmla="*/ 101 h 102"/>
                <a:gd name="T12" fmla="*/ 8 w 88"/>
                <a:gd name="T13" fmla="*/ 81 h 102"/>
                <a:gd name="T14" fmla="*/ 1 w 88"/>
                <a:gd name="T15" fmla="*/ 32 h 1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02">
                  <a:moveTo>
                    <a:pt x="1" y="32"/>
                  </a:moveTo>
                  <a:cubicBezTo>
                    <a:pt x="3" y="11"/>
                    <a:pt x="22" y="0"/>
                    <a:pt x="44" y="0"/>
                  </a:cubicBezTo>
                  <a:cubicBezTo>
                    <a:pt x="66" y="0"/>
                    <a:pt x="85" y="11"/>
                    <a:pt x="87" y="32"/>
                  </a:cubicBezTo>
                  <a:cubicBezTo>
                    <a:pt x="88" y="44"/>
                    <a:pt x="86" y="71"/>
                    <a:pt x="80" y="81"/>
                  </a:cubicBezTo>
                  <a:cubicBezTo>
                    <a:pt x="75" y="90"/>
                    <a:pt x="64" y="98"/>
                    <a:pt x="51" y="101"/>
                  </a:cubicBezTo>
                  <a:cubicBezTo>
                    <a:pt x="45" y="102"/>
                    <a:pt x="43" y="102"/>
                    <a:pt x="37" y="101"/>
                  </a:cubicBezTo>
                  <a:cubicBezTo>
                    <a:pt x="24" y="98"/>
                    <a:pt x="13" y="90"/>
                    <a:pt x="8" y="81"/>
                  </a:cubicBezTo>
                  <a:cubicBezTo>
                    <a:pt x="2" y="71"/>
                    <a:pt x="0" y="44"/>
                    <a:pt x="1" y="32"/>
                  </a:cubicBez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kern="0">
                <a:solidFill>
                  <a:srgbClr val="000000"/>
                </a:solidFill>
                <a:latin typeface="Arial"/>
              </a:endParaRPr>
            </a:p>
          </p:txBody>
        </p:sp>
        <p:sp>
          <p:nvSpPr>
            <p:cNvPr id="41" name="Freeform 36"/>
            <p:cNvSpPr>
              <a:spLocks/>
            </p:cNvSpPr>
            <p:nvPr/>
          </p:nvSpPr>
          <p:spPr bwMode="ltGray">
            <a:xfrm>
              <a:off x="994249" y="1861517"/>
              <a:ext cx="238011" cy="176877"/>
            </a:xfrm>
            <a:custGeom>
              <a:avLst/>
              <a:gdLst>
                <a:gd name="T0" fmla="*/ 123 w 123"/>
                <a:gd name="T1" fmla="*/ 91 h 91"/>
                <a:gd name="T2" fmla="*/ 120 w 123"/>
                <a:gd name="T3" fmla="*/ 58 h 91"/>
                <a:gd name="T4" fmla="*/ 0 w 123"/>
                <a:gd name="T5" fmla="*/ 10 h 91"/>
                <a:gd name="T6" fmla="*/ 17 w 123"/>
                <a:gd name="T7" fmla="*/ 48 h 91"/>
                <a:gd name="T8" fmla="*/ 21 w 123"/>
                <a:gd name="T9" fmla="*/ 91 h 91"/>
                <a:gd name="T10" fmla="*/ 123 w 123"/>
                <a:gd name="T11" fmla="*/ 91 h 91"/>
              </a:gdLst>
              <a:ahLst/>
              <a:cxnLst>
                <a:cxn ang="0">
                  <a:pos x="T0" y="T1"/>
                </a:cxn>
                <a:cxn ang="0">
                  <a:pos x="T2" y="T3"/>
                </a:cxn>
                <a:cxn ang="0">
                  <a:pos x="T4" y="T5"/>
                </a:cxn>
                <a:cxn ang="0">
                  <a:pos x="T6" y="T7"/>
                </a:cxn>
                <a:cxn ang="0">
                  <a:pos x="T8" y="T9"/>
                </a:cxn>
                <a:cxn ang="0">
                  <a:pos x="T10" y="T11"/>
                </a:cxn>
              </a:cxnLst>
              <a:rect l="0" t="0" r="r" b="b"/>
              <a:pathLst>
                <a:path w="123" h="91">
                  <a:moveTo>
                    <a:pt x="123" y="91"/>
                  </a:moveTo>
                  <a:cubicBezTo>
                    <a:pt x="120" y="58"/>
                    <a:pt x="120" y="58"/>
                    <a:pt x="120" y="58"/>
                  </a:cubicBezTo>
                  <a:cubicBezTo>
                    <a:pt x="116" y="16"/>
                    <a:pt x="51" y="0"/>
                    <a:pt x="0" y="10"/>
                  </a:cubicBezTo>
                  <a:cubicBezTo>
                    <a:pt x="10" y="21"/>
                    <a:pt x="15" y="34"/>
                    <a:pt x="17" y="48"/>
                  </a:cubicBezTo>
                  <a:cubicBezTo>
                    <a:pt x="21" y="91"/>
                    <a:pt x="21" y="91"/>
                    <a:pt x="21" y="91"/>
                  </a:cubicBezTo>
                  <a:cubicBezTo>
                    <a:pt x="123" y="91"/>
                    <a:pt x="123" y="91"/>
                    <a:pt x="123" y="91"/>
                  </a:cubicBez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kern="0">
                <a:solidFill>
                  <a:srgbClr val="000000"/>
                </a:solidFill>
                <a:latin typeface="Arial"/>
              </a:endParaRPr>
            </a:p>
          </p:txBody>
        </p:sp>
        <p:sp>
          <p:nvSpPr>
            <p:cNvPr id="42" name="Freeform 41"/>
            <p:cNvSpPr/>
            <p:nvPr/>
          </p:nvSpPr>
          <p:spPr bwMode="ltGray">
            <a:xfrm>
              <a:off x="558853" y="1839423"/>
              <a:ext cx="439300" cy="203176"/>
            </a:xfrm>
            <a:custGeom>
              <a:avLst/>
              <a:gdLst/>
              <a:ahLst/>
              <a:cxnLst/>
              <a:rect l="l" t="t" r="r" b="b"/>
              <a:pathLst>
                <a:path w="855579" h="395705">
                  <a:moveTo>
                    <a:pt x="419735" y="0"/>
                  </a:moveTo>
                  <a:cubicBezTo>
                    <a:pt x="715099" y="13736"/>
                    <a:pt x="765955" y="95050"/>
                    <a:pt x="809324" y="143176"/>
                  </a:cubicBezTo>
                  <a:cubicBezTo>
                    <a:pt x="852782" y="226984"/>
                    <a:pt x="835081" y="303909"/>
                    <a:pt x="855579" y="395705"/>
                  </a:cubicBezTo>
                  <a:lnTo>
                    <a:pt x="770132" y="395705"/>
                  </a:lnTo>
                  <a:cubicBezTo>
                    <a:pt x="723735" y="248605"/>
                    <a:pt x="585831" y="142762"/>
                    <a:pt x="423206" y="142762"/>
                  </a:cubicBezTo>
                  <a:cubicBezTo>
                    <a:pt x="260581" y="142762"/>
                    <a:pt x="122677" y="248605"/>
                    <a:pt x="76280" y="395705"/>
                  </a:cubicBezTo>
                  <a:lnTo>
                    <a:pt x="0" y="395705"/>
                  </a:lnTo>
                  <a:cubicBezTo>
                    <a:pt x="10695" y="322624"/>
                    <a:pt x="15674" y="255259"/>
                    <a:pt x="32084" y="176463"/>
                  </a:cubicBezTo>
                  <a:cubicBezTo>
                    <a:pt x="62609" y="104607"/>
                    <a:pt x="169300" y="5347"/>
                    <a:pt x="419735" y="0"/>
                  </a:cubicBezTo>
                  <a:close/>
                </a:path>
              </a:pathLst>
            </a:custGeom>
            <a:grpFill/>
            <a:ln w="317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lang="en-US" kern="0" dirty="0" err="1">
                <a:solidFill>
                  <a:srgbClr val="FFFFFF"/>
                </a:solidFill>
                <a:latin typeface="Arial" pitchFamily="34" charset="0"/>
                <a:cs typeface="Arial" pitchFamily="34" charset="0"/>
              </a:endParaRPr>
            </a:p>
          </p:txBody>
        </p:sp>
        <p:sp>
          <p:nvSpPr>
            <p:cNvPr id="43" name="Freeform 45"/>
            <p:cNvSpPr>
              <a:spLocks noEditPoints="1"/>
            </p:cNvSpPr>
            <p:nvPr/>
          </p:nvSpPr>
          <p:spPr bwMode="ltGray">
            <a:xfrm>
              <a:off x="605679" y="1954008"/>
              <a:ext cx="340932" cy="340932"/>
            </a:xfrm>
            <a:custGeom>
              <a:avLst/>
              <a:gdLst>
                <a:gd name="T0" fmla="*/ 282 w 282"/>
                <a:gd name="T1" fmla="*/ 141 h 282"/>
                <a:gd name="T2" fmla="*/ 0 w 282"/>
                <a:gd name="T3" fmla="*/ 141 h 282"/>
                <a:gd name="T4" fmla="*/ 83 w 282"/>
                <a:gd name="T5" fmla="*/ 167 h 282"/>
                <a:gd name="T6" fmla="*/ 91 w 282"/>
                <a:gd name="T7" fmla="*/ 168 h 282"/>
                <a:gd name="T8" fmla="*/ 96 w 282"/>
                <a:gd name="T9" fmla="*/ 158 h 282"/>
                <a:gd name="T10" fmla="*/ 86 w 282"/>
                <a:gd name="T11" fmla="*/ 147 h 282"/>
                <a:gd name="T12" fmla="*/ 80 w 282"/>
                <a:gd name="T13" fmla="*/ 144 h 282"/>
                <a:gd name="T14" fmla="*/ 81 w 282"/>
                <a:gd name="T15" fmla="*/ 135 h 282"/>
                <a:gd name="T16" fmla="*/ 76 w 282"/>
                <a:gd name="T17" fmla="*/ 123 h 282"/>
                <a:gd name="T18" fmla="*/ 39 w 282"/>
                <a:gd name="T19" fmla="*/ 100 h 282"/>
                <a:gd name="T20" fmla="*/ 53 w 282"/>
                <a:gd name="T21" fmla="*/ 145 h 282"/>
                <a:gd name="T22" fmla="*/ 66 w 282"/>
                <a:gd name="T23" fmla="*/ 159 h 282"/>
                <a:gd name="T24" fmla="*/ 57 w 282"/>
                <a:gd name="T25" fmla="*/ 155 h 282"/>
                <a:gd name="T26" fmla="*/ 27 w 282"/>
                <a:gd name="T27" fmla="*/ 146 h 282"/>
                <a:gd name="T28" fmla="*/ 45 w 282"/>
                <a:gd name="T29" fmla="*/ 176 h 282"/>
                <a:gd name="T30" fmla="*/ 47 w 282"/>
                <a:gd name="T31" fmla="*/ 190 h 282"/>
                <a:gd name="T32" fmla="*/ 60 w 282"/>
                <a:gd name="T33" fmla="*/ 181 h 282"/>
                <a:gd name="T34" fmla="*/ 55 w 282"/>
                <a:gd name="T35" fmla="*/ 200 h 282"/>
                <a:gd name="T36" fmla="*/ 74 w 282"/>
                <a:gd name="T37" fmla="*/ 189 h 282"/>
                <a:gd name="T38" fmla="*/ 83 w 282"/>
                <a:gd name="T39" fmla="*/ 167 h 282"/>
                <a:gd name="T40" fmla="*/ 261 w 282"/>
                <a:gd name="T41" fmla="*/ 121 h 282"/>
                <a:gd name="T42" fmla="*/ 204 w 282"/>
                <a:gd name="T43" fmla="*/ 129 h 282"/>
                <a:gd name="T44" fmla="*/ 191 w 282"/>
                <a:gd name="T45" fmla="*/ 134 h 282"/>
                <a:gd name="T46" fmla="*/ 197 w 282"/>
                <a:gd name="T47" fmla="*/ 139 h 282"/>
                <a:gd name="T48" fmla="*/ 200 w 282"/>
                <a:gd name="T49" fmla="*/ 169 h 282"/>
                <a:gd name="T50" fmla="*/ 189 w 282"/>
                <a:gd name="T51" fmla="*/ 208 h 282"/>
                <a:gd name="T52" fmla="*/ 216 w 282"/>
                <a:gd name="T53" fmla="*/ 214 h 282"/>
                <a:gd name="T54" fmla="*/ 231 w 282"/>
                <a:gd name="T55" fmla="*/ 187 h 282"/>
                <a:gd name="T56" fmla="*/ 215 w 282"/>
                <a:gd name="T57" fmla="*/ 185 h 282"/>
                <a:gd name="T58" fmla="*/ 209 w 282"/>
                <a:gd name="T59" fmla="*/ 170 h 282"/>
                <a:gd name="T60" fmla="*/ 228 w 282"/>
                <a:gd name="T61" fmla="*/ 171 h 282"/>
                <a:gd name="T62" fmla="*/ 216 w 282"/>
                <a:gd name="T63" fmla="*/ 154 h 282"/>
                <a:gd name="T64" fmla="*/ 237 w 282"/>
                <a:gd name="T65" fmla="*/ 162 h 282"/>
                <a:gd name="T66" fmla="*/ 229 w 282"/>
                <a:gd name="T67" fmla="*/ 143 h 282"/>
                <a:gd name="T68" fmla="*/ 240 w 282"/>
                <a:gd name="T69" fmla="*/ 153 h 282"/>
                <a:gd name="T70" fmla="*/ 263 w 282"/>
                <a:gd name="T71" fmla="*/ 147 h 282"/>
                <a:gd name="T72" fmla="*/ 97 w 282"/>
                <a:gd name="T73" fmla="*/ 214 h 282"/>
                <a:gd name="T74" fmla="*/ 122 w 282"/>
                <a:gd name="T75" fmla="*/ 245 h 282"/>
                <a:gd name="T76" fmla="*/ 136 w 282"/>
                <a:gd name="T77" fmla="*/ 218 h 282"/>
                <a:gd name="T78" fmla="*/ 145 w 282"/>
                <a:gd name="T79" fmla="*/ 218 h 282"/>
                <a:gd name="T80" fmla="*/ 148 w 282"/>
                <a:gd name="T81" fmla="*/ 245 h 282"/>
                <a:gd name="T82" fmla="*/ 162 w 282"/>
                <a:gd name="T83" fmla="*/ 217 h 282"/>
                <a:gd name="T84" fmla="*/ 195 w 282"/>
                <a:gd name="T85" fmla="*/ 169 h 282"/>
                <a:gd name="T86" fmla="*/ 152 w 282"/>
                <a:gd name="T87" fmla="*/ 126 h 282"/>
                <a:gd name="T88" fmla="*/ 135 w 282"/>
                <a:gd name="T89" fmla="*/ 124 h 282"/>
                <a:gd name="T90" fmla="*/ 136 w 282"/>
                <a:gd name="T91" fmla="*/ 109 h 282"/>
                <a:gd name="T92" fmla="*/ 172 w 282"/>
                <a:gd name="T93" fmla="*/ 108 h 282"/>
                <a:gd name="T94" fmla="*/ 191 w 282"/>
                <a:gd name="T95" fmla="*/ 64 h 282"/>
                <a:gd name="T96" fmla="*/ 162 w 282"/>
                <a:gd name="T97" fmla="*/ 61 h 282"/>
                <a:gd name="T98" fmla="*/ 148 w 282"/>
                <a:gd name="T99" fmla="*/ 38 h 282"/>
                <a:gd name="T100" fmla="*/ 143 w 282"/>
                <a:gd name="T101" fmla="*/ 60 h 282"/>
                <a:gd name="T102" fmla="*/ 136 w 282"/>
                <a:gd name="T103" fmla="*/ 38 h 282"/>
                <a:gd name="T104" fmla="*/ 122 w 282"/>
                <a:gd name="T105" fmla="*/ 61 h 282"/>
                <a:gd name="T106" fmla="*/ 83 w 282"/>
                <a:gd name="T107" fmla="*/ 112 h 282"/>
                <a:gd name="T108" fmla="*/ 93 w 282"/>
                <a:gd name="T109" fmla="*/ 148 h 282"/>
                <a:gd name="T110" fmla="*/ 118 w 282"/>
                <a:gd name="T111" fmla="*/ 158 h 282"/>
                <a:gd name="T112" fmla="*/ 147 w 282"/>
                <a:gd name="T113" fmla="*/ 168 h 282"/>
                <a:gd name="T114" fmla="*/ 131 w 282"/>
                <a:gd name="T115" fmla="*/ 178 h 282"/>
                <a:gd name="T116" fmla="*/ 88 w 282"/>
                <a:gd name="T117" fmla="*/ 173 h 282"/>
                <a:gd name="T118" fmla="*/ 97 w 282"/>
                <a:gd name="T119" fmla="*/ 214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2" h="282">
                  <a:moveTo>
                    <a:pt x="141" y="0"/>
                  </a:moveTo>
                  <a:cubicBezTo>
                    <a:pt x="219" y="0"/>
                    <a:pt x="282" y="63"/>
                    <a:pt x="282" y="141"/>
                  </a:cubicBezTo>
                  <a:cubicBezTo>
                    <a:pt x="282" y="219"/>
                    <a:pt x="219" y="282"/>
                    <a:pt x="141" y="282"/>
                  </a:cubicBezTo>
                  <a:cubicBezTo>
                    <a:pt x="63" y="282"/>
                    <a:pt x="0" y="219"/>
                    <a:pt x="0" y="141"/>
                  </a:cubicBezTo>
                  <a:cubicBezTo>
                    <a:pt x="0" y="63"/>
                    <a:pt x="63" y="0"/>
                    <a:pt x="141" y="0"/>
                  </a:cubicBezTo>
                  <a:close/>
                  <a:moveTo>
                    <a:pt x="83" y="167"/>
                  </a:moveTo>
                  <a:cubicBezTo>
                    <a:pt x="88" y="168"/>
                    <a:pt x="88" y="168"/>
                    <a:pt x="88" y="168"/>
                  </a:cubicBezTo>
                  <a:cubicBezTo>
                    <a:pt x="89" y="168"/>
                    <a:pt x="90" y="168"/>
                    <a:pt x="91" y="168"/>
                  </a:cubicBezTo>
                  <a:cubicBezTo>
                    <a:pt x="91" y="167"/>
                    <a:pt x="90" y="166"/>
                    <a:pt x="90" y="164"/>
                  </a:cubicBezTo>
                  <a:cubicBezTo>
                    <a:pt x="92" y="162"/>
                    <a:pt x="94" y="160"/>
                    <a:pt x="96" y="158"/>
                  </a:cubicBezTo>
                  <a:cubicBezTo>
                    <a:pt x="93" y="157"/>
                    <a:pt x="91" y="155"/>
                    <a:pt x="89" y="152"/>
                  </a:cubicBezTo>
                  <a:cubicBezTo>
                    <a:pt x="88" y="151"/>
                    <a:pt x="87" y="149"/>
                    <a:pt x="86" y="147"/>
                  </a:cubicBezTo>
                  <a:cubicBezTo>
                    <a:pt x="85" y="148"/>
                    <a:pt x="84" y="149"/>
                    <a:pt x="83" y="151"/>
                  </a:cubicBezTo>
                  <a:cubicBezTo>
                    <a:pt x="82" y="148"/>
                    <a:pt x="81" y="147"/>
                    <a:pt x="80" y="144"/>
                  </a:cubicBezTo>
                  <a:cubicBezTo>
                    <a:pt x="81" y="143"/>
                    <a:pt x="82" y="141"/>
                    <a:pt x="82" y="140"/>
                  </a:cubicBezTo>
                  <a:cubicBezTo>
                    <a:pt x="82" y="139"/>
                    <a:pt x="81" y="137"/>
                    <a:pt x="81" y="135"/>
                  </a:cubicBezTo>
                  <a:cubicBezTo>
                    <a:pt x="80" y="132"/>
                    <a:pt x="79" y="129"/>
                    <a:pt x="79" y="125"/>
                  </a:cubicBezTo>
                  <a:cubicBezTo>
                    <a:pt x="78" y="124"/>
                    <a:pt x="77" y="124"/>
                    <a:pt x="76" y="123"/>
                  </a:cubicBezTo>
                  <a:cubicBezTo>
                    <a:pt x="74" y="126"/>
                    <a:pt x="73" y="128"/>
                    <a:pt x="71" y="131"/>
                  </a:cubicBezTo>
                  <a:cubicBezTo>
                    <a:pt x="62" y="119"/>
                    <a:pt x="51" y="109"/>
                    <a:pt x="39" y="100"/>
                  </a:cubicBezTo>
                  <a:cubicBezTo>
                    <a:pt x="37" y="109"/>
                    <a:pt x="34" y="118"/>
                    <a:pt x="32" y="127"/>
                  </a:cubicBezTo>
                  <a:cubicBezTo>
                    <a:pt x="39" y="132"/>
                    <a:pt x="46" y="138"/>
                    <a:pt x="53" y="145"/>
                  </a:cubicBezTo>
                  <a:cubicBezTo>
                    <a:pt x="55" y="147"/>
                    <a:pt x="57" y="150"/>
                    <a:pt x="59" y="152"/>
                  </a:cubicBezTo>
                  <a:cubicBezTo>
                    <a:pt x="61" y="154"/>
                    <a:pt x="64" y="157"/>
                    <a:pt x="66" y="159"/>
                  </a:cubicBezTo>
                  <a:cubicBezTo>
                    <a:pt x="66" y="160"/>
                    <a:pt x="66" y="160"/>
                    <a:pt x="66" y="160"/>
                  </a:cubicBezTo>
                  <a:cubicBezTo>
                    <a:pt x="63" y="158"/>
                    <a:pt x="60" y="156"/>
                    <a:pt x="57" y="155"/>
                  </a:cubicBezTo>
                  <a:cubicBezTo>
                    <a:pt x="55" y="153"/>
                    <a:pt x="52" y="152"/>
                    <a:pt x="50" y="151"/>
                  </a:cubicBezTo>
                  <a:cubicBezTo>
                    <a:pt x="42" y="149"/>
                    <a:pt x="35" y="147"/>
                    <a:pt x="27" y="146"/>
                  </a:cubicBezTo>
                  <a:cubicBezTo>
                    <a:pt x="24" y="156"/>
                    <a:pt x="21" y="165"/>
                    <a:pt x="19" y="174"/>
                  </a:cubicBezTo>
                  <a:cubicBezTo>
                    <a:pt x="28" y="173"/>
                    <a:pt x="37" y="174"/>
                    <a:pt x="45" y="176"/>
                  </a:cubicBezTo>
                  <a:cubicBezTo>
                    <a:pt x="43" y="179"/>
                    <a:pt x="42" y="181"/>
                    <a:pt x="40" y="185"/>
                  </a:cubicBezTo>
                  <a:cubicBezTo>
                    <a:pt x="43" y="187"/>
                    <a:pt x="44" y="188"/>
                    <a:pt x="47" y="190"/>
                  </a:cubicBezTo>
                  <a:cubicBezTo>
                    <a:pt x="50" y="186"/>
                    <a:pt x="52" y="183"/>
                    <a:pt x="55" y="179"/>
                  </a:cubicBezTo>
                  <a:cubicBezTo>
                    <a:pt x="57" y="179"/>
                    <a:pt x="58" y="180"/>
                    <a:pt x="60" y="181"/>
                  </a:cubicBezTo>
                  <a:cubicBezTo>
                    <a:pt x="56" y="186"/>
                    <a:pt x="54" y="188"/>
                    <a:pt x="50" y="193"/>
                  </a:cubicBezTo>
                  <a:cubicBezTo>
                    <a:pt x="52" y="196"/>
                    <a:pt x="53" y="197"/>
                    <a:pt x="55" y="200"/>
                  </a:cubicBezTo>
                  <a:cubicBezTo>
                    <a:pt x="61" y="194"/>
                    <a:pt x="64" y="191"/>
                    <a:pt x="69" y="186"/>
                  </a:cubicBezTo>
                  <a:cubicBezTo>
                    <a:pt x="71" y="187"/>
                    <a:pt x="72" y="187"/>
                    <a:pt x="74" y="189"/>
                  </a:cubicBezTo>
                  <a:cubicBezTo>
                    <a:pt x="77" y="194"/>
                    <a:pt x="80" y="199"/>
                    <a:pt x="83" y="204"/>
                  </a:cubicBezTo>
                  <a:lnTo>
                    <a:pt x="83" y="167"/>
                  </a:lnTo>
                  <a:close/>
                  <a:moveTo>
                    <a:pt x="263" y="134"/>
                  </a:moveTo>
                  <a:cubicBezTo>
                    <a:pt x="263" y="130"/>
                    <a:pt x="262" y="125"/>
                    <a:pt x="261" y="121"/>
                  </a:cubicBezTo>
                  <a:cubicBezTo>
                    <a:pt x="259" y="112"/>
                    <a:pt x="252" y="105"/>
                    <a:pt x="243" y="105"/>
                  </a:cubicBezTo>
                  <a:cubicBezTo>
                    <a:pt x="227" y="105"/>
                    <a:pt x="214" y="117"/>
                    <a:pt x="204" y="129"/>
                  </a:cubicBezTo>
                  <a:cubicBezTo>
                    <a:pt x="202" y="127"/>
                    <a:pt x="201" y="126"/>
                    <a:pt x="199" y="124"/>
                  </a:cubicBezTo>
                  <a:cubicBezTo>
                    <a:pt x="196" y="128"/>
                    <a:pt x="194" y="130"/>
                    <a:pt x="191" y="134"/>
                  </a:cubicBezTo>
                  <a:cubicBezTo>
                    <a:pt x="192" y="134"/>
                    <a:pt x="193" y="135"/>
                    <a:pt x="193" y="136"/>
                  </a:cubicBezTo>
                  <a:cubicBezTo>
                    <a:pt x="194" y="137"/>
                    <a:pt x="195" y="138"/>
                    <a:pt x="197" y="139"/>
                  </a:cubicBezTo>
                  <a:cubicBezTo>
                    <a:pt x="197" y="140"/>
                    <a:pt x="196" y="141"/>
                    <a:pt x="196" y="141"/>
                  </a:cubicBezTo>
                  <a:cubicBezTo>
                    <a:pt x="199" y="148"/>
                    <a:pt x="200" y="158"/>
                    <a:pt x="200" y="169"/>
                  </a:cubicBezTo>
                  <a:cubicBezTo>
                    <a:pt x="200" y="185"/>
                    <a:pt x="197" y="197"/>
                    <a:pt x="191" y="206"/>
                  </a:cubicBezTo>
                  <a:cubicBezTo>
                    <a:pt x="190" y="207"/>
                    <a:pt x="189" y="208"/>
                    <a:pt x="189" y="208"/>
                  </a:cubicBezTo>
                  <a:cubicBezTo>
                    <a:pt x="192" y="215"/>
                    <a:pt x="199" y="218"/>
                    <a:pt x="205" y="217"/>
                  </a:cubicBezTo>
                  <a:cubicBezTo>
                    <a:pt x="209" y="217"/>
                    <a:pt x="212" y="216"/>
                    <a:pt x="216" y="214"/>
                  </a:cubicBezTo>
                  <a:cubicBezTo>
                    <a:pt x="220" y="213"/>
                    <a:pt x="223" y="211"/>
                    <a:pt x="228" y="209"/>
                  </a:cubicBezTo>
                  <a:cubicBezTo>
                    <a:pt x="228" y="201"/>
                    <a:pt x="228" y="194"/>
                    <a:pt x="231" y="187"/>
                  </a:cubicBezTo>
                  <a:cubicBezTo>
                    <a:pt x="228" y="187"/>
                    <a:pt x="225" y="187"/>
                    <a:pt x="222" y="187"/>
                  </a:cubicBezTo>
                  <a:cubicBezTo>
                    <a:pt x="220" y="186"/>
                    <a:pt x="217" y="186"/>
                    <a:pt x="215" y="185"/>
                  </a:cubicBezTo>
                  <a:cubicBezTo>
                    <a:pt x="213" y="184"/>
                    <a:pt x="210" y="183"/>
                    <a:pt x="209" y="180"/>
                  </a:cubicBezTo>
                  <a:cubicBezTo>
                    <a:pt x="208" y="178"/>
                    <a:pt x="208" y="174"/>
                    <a:pt x="209" y="170"/>
                  </a:cubicBezTo>
                  <a:cubicBezTo>
                    <a:pt x="215" y="173"/>
                    <a:pt x="218" y="175"/>
                    <a:pt x="224" y="178"/>
                  </a:cubicBezTo>
                  <a:cubicBezTo>
                    <a:pt x="225" y="175"/>
                    <a:pt x="226" y="174"/>
                    <a:pt x="228" y="171"/>
                  </a:cubicBezTo>
                  <a:cubicBezTo>
                    <a:pt x="223" y="168"/>
                    <a:pt x="217" y="164"/>
                    <a:pt x="212" y="161"/>
                  </a:cubicBezTo>
                  <a:cubicBezTo>
                    <a:pt x="213" y="158"/>
                    <a:pt x="214" y="157"/>
                    <a:pt x="216" y="154"/>
                  </a:cubicBezTo>
                  <a:cubicBezTo>
                    <a:pt x="221" y="158"/>
                    <a:pt x="226" y="163"/>
                    <a:pt x="232" y="167"/>
                  </a:cubicBezTo>
                  <a:cubicBezTo>
                    <a:pt x="234" y="165"/>
                    <a:pt x="235" y="164"/>
                    <a:pt x="237" y="162"/>
                  </a:cubicBezTo>
                  <a:cubicBezTo>
                    <a:pt x="232" y="157"/>
                    <a:pt x="227" y="151"/>
                    <a:pt x="221" y="146"/>
                  </a:cubicBezTo>
                  <a:cubicBezTo>
                    <a:pt x="224" y="144"/>
                    <a:pt x="227" y="142"/>
                    <a:pt x="229" y="143"/>
                  </a:cubicBezTo>
                  <a:cubicBezTo>
                    <a:pt x="232" y="143"/>
                    <a:pt x="234" y="144"/>
                    <a:pt x="236" y="147"/>
                  </a:cubicBezTo>
                  <a:cubicBezTo>
                    <a:pt x="237" y="149"/>
                    <a:pt x="238" y="151"/>
                    <a:pt x="240" y="153"/>
                  </a:cubicBezTo>
                  <a:cubicBezTo>
                    <a:pt x="241" y="155"/>
                    <a:pt x="243" y="158"/>
                    <a:pt x="245" y="161"/>
                  </a:cubicBezTo>
                  <a:cubicBezTo>
                    <a:pt x="250" y="155"/>
                    <a:pt x="256" y="150"/>
                    <a:pt x="263" y="147"/>
                  </a:cubicBezTo>
                  <a:cubicBezTo>
                    <a:pt x="263" y="143"/>
                    <a:pt x="263" y="138"/>
                    <a:pt x="263" y="134"/>
                  </a:cubicBezTo>
                  <a:close/>
                  <a:moveTo>
                    <a:pt x="97" y="214"/>
                  </a:moveTo>
                  <a:cubicBezTo>
                    <a:pt x="109" y="215"/>
                    <a:pt x="117" y="216"/>
                    <a:pt x="122" y="217"/>
                  </a:cubicBezTo>
                  <a:cubicBezTo>
                    <a:pt x="122" y="245"/>
                    <a:pt x="122" y="245"/>
                    <a:pt x="122" y="245"/>
                  </a:cubicBezTo>
                  <a:cubicBezTo>
                    <a:pt x="136" y="245"/>
                    <a:pt x="136" y="245"/>
                    <a:pt x="136" y="245"/>
                  </a:cubicBezTo>
                  <a:cubicBezTo>
                    <a:pt x="136" y="218"/>
                    <a:pt x="136" y="218"/>
                    <a:pt x="136" y="218"/>
                  </a:cubicBezTo>
                  <a:cubicBezTo>
                    <a:pt x="137" y="218"/>
                    <a:pt x="138" y="218"/>
                    <a:pt x="139" y="218"/>
                  </a:cubicBezTo>
                  <a:cubicBezTo>
                    <a:pt x="141" y="218"/>
                    <a:pt x="142" y="218"/>
                    <a:pt x="145" y="218"/>
                  </a:cubicBezTo>
                  <a:cubicBezTo>
                    <a:pt x="148" y="218"/>
                    <a:pt x="148" y="218"/>
                    <a:pt x="148" y="218"/>
                  </a:cubicBezTo>
                  <a:cubicBezTo>
                    <a:pt x="148" y="245"/>
                    <a:pt x="148" y="245"/>
                    <a:pt x="148" y="245"/>
                  </a:cubicBezTo>
                  <a:cubicBezTo>
                    <a:pt x="162" y="245"/>
                    <a:pt x="162" y="245"/>
                    <a:pt x="162" y="245"/>
                  </a:cubicBezTo>
                  <a:cubicBezTo>
                    <a:pt x="162" y="217"/>
                    <a:pt x="162" y="217"/>
                    <a:pt x="162" y="217"/>
                  </a:cubicBezTo>
                  <a:cubicBezTo>
                    <a:pt x="173" y="215"/>
                    <a:pt x="182" y="210"/>
                    <a:pt x="187" y="202"/>
                  </a:cubicBezTo>
                  <a:cubicBezTo>
                    <a:pt x="193" y="194"/>
                    <a:pt x="195" y="183"/>
                    <a:pt x="195" y="169"/>
                  </a:cubicBezTo>
                  <a:cubicBezTo>
                    <a:pt x="195" y="153"/>
                    <a:pt x="192" y="142"/>
                    <a:pt x="186" y="135"/>
                  </a:cubicBezTo>
                  <a:cubicBezTo>
                    <a:pt x="180" y="129"/>
                    <a:pt x="169" y="126"/>
                    <a:pt x="152" y="126"/>
                  </a:cubicBezTo>
                  <a:cubicBezTo>
                    <a:pt x="145" y="126"/>
                    <a:pt x="145" y="126"/>
                    <a:pt x="145" y="126"/>
                  </a:cubicBezTo>
                  <a:cubicBezTo>
                    <a:pt x="140" y="126"/>
                    <a:pt x="137" y="125"/>
                    <a:pt x="135" y="124"/>
                  </a:cubicBezTo>
                  <a:cubicBezTo>
                    <a:pt x="133" y="122"/>
                    <a:pt x="132" y="120"/>
                    <a:pt x="132" y="117"/>
                  </a:cubicBezTo>
                  <a:cubicBezTo>
                    <a:pt x="132" y="113"/>
                    <a:pt x="133" y="110"/>
                    <a:pt x="136" y="109"/>
                  </a:cubicBezTo>
                  <a:cubicBezTo>
                    <a:pt x="139" y="108"/>
                    <a:pt x="145" y="107"/>
                    <a:pt x="156" y="107"/>
                  </a:cubicBezTo>
                  <a:cubicBezTo>
                    <a:pt x="161" y="107"/>
                    <a:pt x="166" y="107"/>
                    <a:pt x="172" y="108"/>
                  </a:cubicBezTo>
                  <a:cubicBezTo>
                    <a:pt x="177" y="108"/>
                    <a:pt x="184" y="109"/>
                    <a:pt x="191" y="110"/>
                  </a:cubicBezTo>
                  <a:cubicBezTo>
                    <a:pt x="191" y="64"/>
                    <a:pt x="191" y="64"/>
                    <a:pt x="191" y="64"/>
                  </a:cubicBezTo>
                  <a:cubicBezTo>
                    <a:pt x="184" y="63"/>
                    <a:pt x="178" y="62"/>
                    <a:pt x="173" y="62"/>
                  </a:cubicBezTo>
                  <a:cubicBezTo>
                    <a:pt x="169" y="61"/>
                    <a:pt x="165" y="61"/>
                    <a:pt x="162" y="61"/>
                  </a:cubicBezTo>
                  <a:cubicBezTo>
                    <a:pt x="162" y="38"/>
                    <a:pt x="162" y="38"/>
                    <a:pt x="162" y="38"/>
                  </a:cubicBezTo>
                  <a:cubicBezTo>
                    <a:pt x="148" y="38"/>
                    <a:pt x="148" y="38"/>
                    <a:pt x="148" y="38"/>
                  </a:cubicBezTo>
                  <a:cubicBezTo>
                    <a:pt x="148" y="60"/>
                    <a:pt x="148" y="60"/>
                    <a:pt x="148" y="60"/>
                  </a:cubicBezTo>
                  <a:cubicBezTo>
                    <a:pt x="147" y="60"/>
                    <a:pt x="145" y="60"/>
                    <a:pt x="143" y="60"/>
                  </a:cubicBezTo>
                  <a:cubicBezTo>
                    <a:pt x="141" y="60"/>
                    <a:pt x="139" y="60"/>
                    <a:pt x="136" y="60"/>
                  </a:cubicBezTo>
                  <a:cubicBezTo>
                    <a:pt x="136" y="38"/>
                    <a:pt x="136" y="38"/>
                    <a:pt x="136" y="38"/>
                  </a:cubicBezTo>
                  <a:cubicBezTo>
                    <a:pt x="122" y="38"/>
                    <a:pt x="122" y="38"/>
                    <a:pt x="122" y="38"/>
                  </a:cubicBezTo>
                  <a:cubicBezTo>
                    <a:pt x="122" y="61"/>
                    <a:pt x="122" y="61"/>
                    <a:pt x="122" y="61"/>
                  </a:cubicBezTo>
                  <a:cubicBezTo>
                    <a:pt x="109" y="62"/>
                    <a:pt x="99" y="67"/>
                    <a:pt x="93" y="75"/>
                  </a:cubicBezTo>
                  <a:cubicBezTo>
                    <a:pt x="86" y="84"/>
                    <a:pt x="83" y="96"/>
                    <a:pt x="83" y="112"/>
                  </a:cubicBezTo>
                  <a:cubicBezTo>
                    <a:pt x="83" y="120"/>
                    <a:pt x="84" y="127"/>
                    <a:pt x="86" y="134"/>
                  </a:cubicBezTo>
                  <a:cubicBezTo>
                    <a:pt x="87" y="140"/>
                    <a:pt x="89" y="145"/>
                    <a:pt x="93" y="148"/>
                  </a:cubicBezTo>
                  <a:cubicBezTo>
                    <a:pt x="95" y="151"/>
                    <a:pt x="98" y="154"/>
                    <a:pt x="102" y="155"/>
                  </a:cubicBezTo>
                  <a:cubicBezTo>
                    <a:pt x="105" y="157"/>
                    <a:pt x="111" y="158"/>
                    <a:pt x="118" y="158"/>
                  </a:cubicBezTo>
                  <a:cubicBezTo>
                    <a:pt x="121" y="158"/>
                    <a:pt x="125" y="159"/>
                    <a:pt x="130" y="159"/>
                  </a:cubicBezTo>
                  <a:cubicBezTo>
                    <a:pt x="141" y="159"/>
                    <a:pt x="147" y="162"/>
                    <a:pt x="147" y="168"/>
                  </a:cubicBezTo>
                  <a:cubicBezTo>
                    <a:pt x="147" y="172"/>
                    <a:pt x="146" y="174"/>
                    <a:pt x="144" y="176"/>
                  </a:cubicBezTo>
                  <a:cubicBezTo>
                    <a:pt x="141" y="177"/>
                    <a:pt x="137" y="178"/>
                    <a:pt x="131" y="178"/>
                  </a:cubicBezTo>
                  <a:cubicBezTo>
                    <a:pt x="125" y="178"/>
                    <a:pt x="118" y="178"/>
                    <a:pt x="111" y="177"/>
                  </a:cubicBezTo>
                  <a:cubicBezTo>
                    <a:pt x="104" y="176"/>
                    <a:pt x="96" y="175"/>
                    <a:pt x="88" y="173"/>
                  </a:cubicBezTo>
                  <a:cubicBezTo>
                    <a:pt x="88" y="212"/>
                    <a:pt x="88" y="212"/>
                    <a:pt x="88" y="212"/>
                  </a:cubicBezTo>
                  <a:cubicBezTo>
                    <a:pt x="90" y="213"/>
                    <a:pt x="93" y="213"/>
                    <a:pt x="97" y="214"/>
                  </a:cubicBezTo>
                  <a:close/>
                </a:path>
              </a:pathLst>
            </a:custGeom>
            <a:grpFill/>
            <a:ln>
              <a:noFill/>
            </a:ln>
          </p:spPr>
          <p:txBody>
            <a:bodyPr vert="horz" wrap="square" lIns="91440" tIns="45720" rIns="91440" bIns="45720" numCol="1" anchor="t" anchorCtr="0" compatLnSpc="1">
              <a:prstTxWarp prst="textNoShape">
                <a:avLst/>
              </a:prstTxWarp>
            </a:bodyPr>
            <a:lstStyle/>
            <a:p>
              <a:pPr defTabSz="914400">
                <a:defRPr/>
              </a:pPr>
              <a:endParaRPr lang="en-US" kern="0">
                <a:solidFill>
                  <a:srgbClr val="000000"/>
                </a:solidFill>
                <a:latin typeface="Arial"/>
              </a:endParaRPr>
            </a:p>
          </p:txBody>
        </p:sp>
      </p:grpSp>
      <p:sp>
        <p:nvSpPr>
          <p:cNvPr id="44" name="Rounded Rectangle 43"/>
          <p:cNvSpPr/>
          <p:nvPr/>
        </p:nvSpPr>
        <p:spPr bwMode="ltGray">
          <a:xfrm>
            <a:off x="1463348" y="2517993"/>
            <a:ext cx="2411603" cy="770374"/>
          </a:xfrm>
          <a:prstGeom prst="roundRect">
            <a:avLst/>
          </a:prstGeom>
          <a:solidFill>
            <a:srgbClr val="006595"/>
          </a:solidFill>
        </p:spPr>
        <p:txBody>
          <a:bodyPr wrap="square" rIns="0" anchor="ctr" anchorCtr="0">
            <a:noAutofit/>
          </a:bodyPr>
          <a:lstStyle/>
          <a:p>
            <a:pPr algn="ctr" defTabSz="914400">
              <a:defRPr/>
            </a:pPr>
            <a:r>
              <a:rPr lang="en-US" kern="0" dirty="0" smtClean="0">
                <a:solidFill>
                  <a:srgbClr val="FFFFFF"/>
                </a:solidFill>
                <a:latin typeface="Arial" pitchFamily="34" charset="0"/>
                <a:cs typeface="Arial" pitchFamily="34" charset="0"/>
              </a:rPr>
              <a:t>Volume </a:t>
            </a:r>
            <a:r>
              <a:rPr lang="en-US" kern="0" dirty="0" err="1" smtClean="0">
                <a:solidFill>
                  <a:srgbClr val="FFFFFF"/>
                </a:solidFill>
                <a:latin typeface="Arial" pitchFamily="34" charset="0"/>
                <a:cs typeface="Arial" pitchFamily="34" charset="0"/>
              </a:rPr>
              <a:t>en</a:t>
            </a:r>
            <a:r>
              <a:rPr lang="en-US" kern="0" dirty="0" smtClean="0">
                <a:solidFill>
                  <a:srgbClr val="FFFFFF"/>
                </a:solidFill>
                <a:latin typeface="Arial" pitchFamily="34" charset="0"/>
                <a:cs typeface="Arial" pitchFamily="34" charset="0"/>
              </a:rPr>
              <a:t> </a:t>
            </a:r>
            <a:r>
              <a:rPr lang="en-US" kern="0" dirty="0" err="1" smtClean="0">
                <a:solidFill>
                  <a:srgbClr val="FFFFFF"/>
                </a:solidFill>
                <a:latin typeface="Arial" pitchFamily="34" charset="0"/>
                <a:cs typeface="Arial" pitchFamily="34" charset="0"/>
              </a:rPr>
              <a:t>croissance</a:t>
            </a:r>
            <a:r>
              <a:rPr lang="en-US" kern="0" dirty="0" smtClean="0">
                <a:solidFill>
                  <a:srgbClr val="FFFFFF"/>
                </a:solidFill>
                <a:latin typeface="Arial" pitchFamily="34" charset="0"/>
                <a:cs typeface="Arial" pitchFamily="34" charset="0"/>
              </a:rPr>
              <a:t> </a:t>
            </a:r>
            <a:r>
              <a:rPr lang="en-US" kern="0" dirty="0" err="1" smtClean="0">
                <a:solidFill>
                  <a:srgbClr val="FFFFFF"/>
                </a:solidFill>
                <a:latin typeface="Arial" pitchFamily="34" charset="0"/>
                <a:cs typeface="Arial" pitchFamily="34" charset="0"/>
              </a:rPr>
              <a:t>constante</a:t>
            </a:r>
            <a:endParaRPr lang="en-US" kern="0" dirty="0">
              <a:solidFill>
                <a:srgbClr val="FFFFFF"/>
              </a:solidFill>
              <a:latin typeface="Arial" pitchFamily="34" charset="0"/>
              <a:cs typeface="Arial" pitchFamily="34" charset="0"/>
            </a:endParaRPr>
          </a:p>
        </p:txBody>
      </p:sp>
      <p:sp>
        <p:nvSpPr>
          <p:cNvPr id="45" name="Oval 44"/>
          <p:cNvSpPr/>
          <p:nvPr/>
        </p:nvSpPr>
        <p:spPr bwMode="ltGray">
          <a:xfrm>
            <a:off x="630147" y="2482593"/>
            <a:ext cx="1018674" cy="848895"/>
          </a:xfrm>
          <a:prstGeom prst="ellipse">
            <a:avLst/>
          </a:prstGeom>
          <a:solidFill>
            <a:srgbClr val="006595"/>
          </a:solidFill>
          <a:ln w="28575" cap="flat" cmpd="sng" algn="ctr">
            <a:solidFill>
              <a:srgbClr val="FFFFFF"/>
            </a:solidFill>
            <a:prstDash val="solid"/>
          </a:ln>
          <a:effectLst>
            <a:outerShdw blurRad="25400" dist="12700" algn="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lang="en-US" kern="0" dirty="0" err="1">
              <a:solidFill>
                <a:srgbClr val="FFFFFF"/>
              </a:solidFill>
              <a:latin typeface="Arial" pitchFamily="34" charset="0"/>
              <a:cs typeface="Arial" pitchFamily="34" charset="0"/>
            </a:endParaRPr>
          </a:p>
        </p:txBody>
      </p:sp>
      <p:grpSp>
        <p:nvGrpSpPr>
          <p:cNvPr id="4" name="Group 45"/>
          <p:cNvGrpSpPr/>
          <p:nvPr/>
        </p:nvGrpSpPr>
        <p:grpSpPr bwMode="ltGray">
          <a:xfrm>
            <a:off x="801360" y="2643121"/>
            <a:ext cx="676275" cy="527844"/>
            <a:chOff x="2668588" y="3395663"/>
            <a:chExt cx="676275" cy="633413"/>
          </a:xfrm>
          <a:solidFill>
            <a:srgbClr val="FFFFFF"/>
          </a:solidFill>
        </p:grpSpPr>
        <p:sp>
          <p:nvSpPr>
            <p:cNvPr id="47" name="Freeform 24"/>
            <p:cNvSpPr>
              <a:spLocks/>
            </p:cNvSpPr>
            <p:nvPr/>
          </p:nvSpPr>
          <p:spPr bwMode="ltGray">
            <a:xfrm>
              <a:off x="2676525" y="3395663"/>
              <a:ext cx="668338" cy="430213"/>
            </a:xfrm>
            <a:custGeom>
              <a:avLst/>
              <a:gdLst>
                <a:gd name="T0" fmla="*/ 159 w 178"/>
                <a:gd name="T1" fmla="*/ 45 h 114"/>
                <a:gd name="T2" fmla="*/ 165 w 178"/>
                <a:gd name="T3" fmla="*/ 45 h 114"/>
                <a:gd name="T4" fmla="*/ 178 w 178"/>
                <a:gd name="T5" fmla="*/ 58 h 114"/>
                <a:gd name="T6" fmla="*/ 178 w 178"/>
                <a:gd name="T7" fmla="*/ 4 h 114"/>
                <a:gd name="T8" fmla="*/ 174 w 178"/>
                <a:gd name="T9" fmla="*/ 0 h 114"/>
                <a:gd name="T10" fmla="*/ 120 w 178"/>
                <a:gd name="T11" fmla="*/ 0 h 114"/>
                <a:gd name="T12" fmla="*/ 133 w 178"/>
                <a:gd name="T13" fmla="*/ 13 h 114"/>
                <a:gd name="T14" fmla="*/ 133 w 178"/>
                <a:gd name="T15" fmla="*/ 19 h 114"/>
                <a:gd name="T16" fmla="*/ 93 w 178"/>
                <a:gd name="T17" fmla="*/ 59 h 114"/>
                <a:gd name="T18" fmla="*/ 87 w 178"/>
                <a:gd name="T19" fmla="*/ 59 h 114"/>
                <a:gd name="T20" fmla="*/ 59 w 178"/>
                <a:gd name="T21" fmla="*/ 31 h 114"/>
                <a:gd name="T22" fmla="*/ 57 w 178"/>
                <a:gd name="T23" fmla="*/ 31 h 114"/>
                <a:gd name="T24" fmla="*/ 57 w 178"/>
                <a:gd name="T25" fmla="*/ 31 h 114"/>
                <a:gd name="T26" fmla="*/ 1 w 178"/>
                <a:gd name="T27" fmla="*/ 87 h 114"/>
                <a:gd name="T28" fmla="*/ 1 w 178"/>
                <a:gd name="T29" fmla="*/ 89 h 114"/>
                <a:gd name="T30" fmla="*/ 25 w 178"/>
                <a:gd name="T31" fmla="*/ 113 h 114"/>
                <a:gd name="T32" fmla="*/ 27 w 178"/>
                <a:gd name="T33" fmla="*/ 113 h 114"/>
                <a:gd name="T34" fmla="*/ 55 w 178"/>
                <a:gd name="T35" fmla="*/ 85 h 114"/>
                <a:gd name="T36" fmla="*/ 58 w 178"/>
                <a:gd name="T37" fmla="*/ 84 h 114"/>
                <a:gd name="T38" fmla="*/ 61 w 178"/>
                <a:gd name="T39" fmla="*/ 85 h 114"/>
                <a:gd name="T40" fmla="*/ 89 w 178"/>
                <a:gd name="T41" fmla="*/ 113 h 114"/>
                <a:gd name="T42" fmla="*/ 91 w 178"/>
                <a:gd name="T43" fmla="*/ 113 h 114"/>
                <a:gd name="T44" fmla="*/ 159 w 178"/>
                <a:gd name="T45" fmla="*/ 45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8" h="114">
                  <a:moveTo>
                    <a:pt x="159" y="45"/>
                  </a:moveTo>
                  <a:cubicBezTo>
                    <a:pt x="161" y="44"/>
                    <a:pt x="163" y="44"/>
                    <a:pt x="165" y="45"/>
                  </a:cubicBezTo>
                  <a:cubicBezTo>
                    <a:pt x="178" y="58"/>
                    <a:pt x="178" y="58"/>
                    <a:pt x="178" y="58"/>
                  </a:cubicBezTo>
                  <a:cubicBezTo>
                    <a:pt x="178" y="4"/>
                    <a:pt x="178" y="4"/>
                    <a:pt x="178" y="4"/>
                  </a:cubicBezTo>
                  <a:cubicBezTo>
                    <a:pt x="178" y="2"/>
                    <a:pt x="176" y="0"/>
                    <a:pt x="174" y="0"/>
                  </a:cubicBezTo>
                  <a:cubicBezTo>
                    <a:pt x="120" y="0"/>
                    <a:pt x="120" y="0"/>
                    <a:pt x="120" y="0"/>
                  </a:cubicBezTo>
                  <a:cubicBezTo>
                    <a:pt x="133" y="13"/>
                    <a:pt x="133" y="13"/>
                    <a:pt x="133" y="13"/>
                  </a:cubicBezTo>
                  <a:cubicBezTo>
                    <a:pt x="134" y="15"/>
                    <a:pt x="134" y="17"/>
                    <a:pt x="133" y="19"/>
                  </a:cubicBezTo>
                  <a:cubicBezTo>
                    <a:pt x="93" y="59"/>
                    <a:pt x="93" y="59"/>
                    <a:pt x="93" y="59"/>
                  </a:cubicBezTo>
                  <a:cubicBezTo>
                    <a:pt x="91" y="60"/>
                    <a:pt x="89" y="60"/>
                    <a:pt x="87" y="59"/>
                  </a:cubicBezTo>
                  <a:cubicBezTo>
                    <a:pt x="59" y="31"/>
                    <a:pt x="59" y="31"/>
                    <a:pt x="59" y="31"/>
                  </a:cubicBezTo>
                  <a:cubicBezTo>
                    <a:pt x="58" y="30"/>
                    <a:pt x="58" y="30"/>
                    <a:pt x="57" y="31"/>
                  </a:cubicBezTo>
                  <a:cubicBezTo>
                    <a:pt x="57" y="31"/>
                    <a:pt x="57" y="31"/>
                    <a:pt x="57" y="31"/>
                  </a:cubicBezTo>
                  <a:cubicBezTo>
                    <a:pt x="1" y="87"/>
                    <a:pt x="1" y="87"/>
                    <a:pt x="1" y="87"/>
                  </a:cubicBezTo>
                  <a:cubicBezTo>
                    <a:pt x="0" y="87"/>
                    <a:pt x="0" y="89"/>
                    <a:pt x="1" y="89"/>
                  </a:cubicBezTo>
                  <a:cubicBezTo>
                    <a:pt x="25" y="113"/>
                    <a:pt x="25" y="113"/>
                    <a:pt x="25" y="113"/>
                  </a:cubicBezTo>
                  <a:cubicBezTo>
                    <a:pt x="26" y="114"/>
                    <a:pt x="26" y="114"/>
                    <a:pt x="27" y="113"/>
                  </a:cubicBezTo>
                  <a:cubicBezTo>
                    <a:pt x="55" y="85"/>
                    <a:pt x="55" y="85"/>
                    <a:pt x="55" y="85"/>
                  </a:cubicBezTo>
                  <a:cubicBezTo>
                    <a:pt x="56" y="84"/>
                    <a:pt x="57" y="84"/>
                    <a:pt x="58" y="84"/>
                  </a:cubicBezTo>
                  <a:cubicBezTo>
                    <a:pt x="59" y="84"/>
                    <a:pt x="60" y="84"/>
                    <a:pt x="61" y="85"/>
                  </a:cubicBezTo>
                  <a:cubicBezTo>
                    <a:pt x="89" y="113"/>
                    <a:pt x="89" y="113"/>
                    <a:pt x="89" y="113"/>
                  </a:cubicBezTo>
                  <a:cubicBezTo>
                    <a:pt x="90" y="114"/>
                    <a:pt x="90" y="114"/>
                    <a:pt x="91" y="113"/>
                  </a:cubicBezTo>
                  <a:lnTo>
                    <a:pt x="159"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en-US" kern="0">
                <a:solidFill>
                  <a:srgbClr val="000000"/>
                </a:solidFill>
                <a:latin typeface="Arial"/>
              </a:endParaRPr>
            </a:p>
          </p:txBody>
        </p:sp>
        <p:sp>
          <p:nvSpPr>
            <p:cNvPr id="48" name="Freeform 25"/>
            <p:cNvSpPr>
              <a:spLocks/>
            </p:cNvSpPr>
            <p:nvPr/>
          </p:nvSpPr>
          <p:spPr bwMode="ltGray">
            <a:xfrm>
              <a:off x="2668588" y="3614738"/>
              <a:ext cx="661988" cy="414338"/>
            </a:xfrm>
            <a:custGeom>
              <a:avLst/>
              <a:gdLst>
                <a:gd name="T0" fmla="*/ 164 w 176"/>
                <a:gd name="T1" fmla="*/ 0 h 110"/>
                <a:gd name="T2" fmla="*/ 99 w 176"/>
                <a:gd name="T3" fmla="*/ 65 h 110"/>
                <a:gd name="T4" fmla="*/ 92 w 176"/>
                <a:gd name="T5" fmla="*/ 68 h 110"/>
                <a:gd name="T6" fmla="*/ 85 w 176"/>
                <a:gd name="T7" fmla="*/ 65 h 110"/>
                <a:gd name="T8" fmla="*/ 60 w 176"/>
                <a:gd name="T9" fmla="*/ 40 h 110"/>
                <a:gd name="T10" fmla="*/ 35 w 176"/>
                <a:gd name="T11" fmla="*/ 65 h 110"/>
                <a:gd name="T12" fmla="*/ 21 w 176"/>
                <a:gd name="T13" fmla="*/ 65 h 110"/>
                <a:gd name="T14" fmla="*/ 0 w 176"/>
                <a:gd name="T15" fmla="*/ 44 h 110"/>
                <a:gd name="T16" fmla="*/ 0 w 176"/>
                <a:gd name="T17" fmla="*/ 102 h 110"/>
                <a:gd name="T18" fmla="*/ 8 w 176"/>
                <a:gd name="T19" fmla="*/ 110 h 110"/>
                <a:gd name="T20" fmla="*/ 168 w 176"/>
                <a:gd name="T21" fmla="*/ 110 h 110"/>
                <a:gd name="T22" fmla="*/ 176 w 176"/>
                <a:gd name="T23" fmla="*/ 102 h 110"/>
                <a:gd name="T24" fmla="*/ 176 w 176"/>
                <a:gd name="T25" fmla="*/ 12 h 110"/>
                <a:gd name="T26" fmla="*/ 164 w 176"/>
                <a:gd name="T27"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6" h="110">
                  <a:moveTo>
                    <a:pt x="164" y="0"/>
                  </a:moveTo>
                  <a:cubicBezTo>
                    <a:pt x="99" y="65"/>
                    <a:pt x="99" y="65"/>
                    <a:pt x="99" y="65"/>
                  </a:cubicBezTo>
                  <a:cubicBezTo>
                    <a:pt x="97" y="67"/>
                    <a:pt x="95" y="68"/>
                    <a:pt x="92" y="68"/>
                  </a:cubicBezTo>
                  <a:cubicBezTo>
                    <a:pt x="89" y="68"/>
                    <a:pt x="87" y="67"/>
                    <a:pt x="85" y="65"/>
                  </a:cubicBezTo>
                  <a:cubicBezTo>
                    <a:pt x="60" y="40"/>
                    <a:pt x="60" y="40"/>
                    <a:pt x="60" y="40"/>
                  </a:cubicBezTo>
                  <a:cubicBezTo>
                    <a:pt x="35" y="65"/>
                    <a:pt x="35" y="65"/>
                    <a:pt x="35" y="65"/>
                  </a:cubicBezTo>
                  <a:cubicBezTo>
                    <a:pt x="31" y="68"/>
                    <a:pt x="25" y="68"/>
                    <a:pt x="21" y="65"/>
                  </a:cubicBezTo>
                  <a:cubicBezTo>
                    <a:pt x="0" y="44"/>
                    <a:pt x="0" y="44"/>
                    <a:pt x="0" y="44"/>
                  </a:cubicBezTo>
                  <a:cubicBezTo>
                    <a:pt x="0" y="102"/>
                    <a:pt x="0" y="102"/>
                    <a:pt x="0" y="102"/>
                  </a:cubicBezTo>
                  <a:cubicBezTo>
                    <a:pt x="0" y="106"/>
                    <a:pt x="4" y="110"/>
                    <a:pt x="8" y="110"/>
                  </a:cubicBezTo>
                  <a:cubicBezTo>
                    <a:pt x="168" y="110"/>
                    <a:pt x="168" y="110"/>
                    <a:pt x="168" y="110"/>
                  </a:cubicBezTo>
                  <a:cubicBezTo>
                    <a:pt x="172" y="110"/>
                    <a:pt x="176" y="106"/>
                    <a:pt x="176" y="102"/>
                  </a:cubicBezTo>
                  <a:cubicBezTo>
                    <a:pt x="176" y="12"/>
                    <a:pt x="176" y="12"/>
                    <a:pt x="176" y="12"/>
                  </a:cubicBezTo>
                  <a:lnTo>
                    <a:pt x="16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en-US" kern="0">
                <a:solidFill>
                  <a:srgbClr val="000000"/>
                </a:solidFill>
                <a:latin typeface="Arial"/>
              </a:endParaRPr>
            </a:p>
          </p:txBody>
        </p:sp>
      </p:grpSp>
      <p:sp>
        <p:nvSpPr>
          <p:cNvPr id="49" name="Rounded Rectangle 48"/>
          <p:cNvSpPr/>
          <p:nvPr/>
        </p:nvSpPr>
        <p:spPr bwMode="ltGray">
          <a:xfrm>
            <a:off x="1422853" y="3793688"/>
            <a:ext cx="2411603" cy="770374"/>
          </a:xfrm>
          <a:prstGeom prst="roundRect">
            <a:avLst/>
          </a:prstGeom>
          <a:solidFill>
            <a:srgbClr val="006595"/>
          </a:solidFill>
        </p:spPr>
        <p:txBody>
          <a:bodyPr wrap="square" rIns="0" anchor="ctr" anchorCtr="0">
            <a:noAutofit/>
          </a:bodyPr>
          <a:lstStyle/>
          <a:p>
            <a:pPr algn="ctr" defTabSz="914400">
              <a:defRPr/>
            </a:pPr>
            <a:r>
              <a:rPr lang="en-US" kern="0" dirty="0" err="1" smtClean="0">
                <a:solidFill>
                  <a:srgbClr val="FFFFFF"/>
                </a:solidFill>
                <a:latin typeface="Arial" pitchFamily="34" charset="0"/>
                <a:cs typeface="Arial" pitchFamily="34" charset="0"/>
              </a:rPr>
              <a:t>Sophistiquées</a:t>
            </a:r>
            <a:endParaRPr lang="en-US" kern="0" dirty="0">
              <a:solidFill>
                <a:srgbClr val="FFFFFF"/>
              </a:solidFill>
              <a:latin typeface="Arial" pitchFamily="34" charset="0"/>
              <a:cs typeface="Arial" pitchFamily="34" charset="0"/>
            </a:endParaRPr>
          </a:p>
        </p:txBody>
      </p:sp>
      <p:sp>
        <p:nvSpPr>
          <p:cNvPr id="50" name="Oval 49"/>
          <p:cNvSpPr/>
          <p:nvPr/>
        </p:nvSpPr>
        <p:spPr bwMode="ltGray">
          <a:xfrm>
            <a:off x="630147" y="3749838"/>
            <a:ext cx="1018674" cy="848895"/>
          </a:xfrm>
          <a:prstGeom prst="ellipse">
            <a:avLst/>
          </a:prstGeom>
          <a:solidFill>
            <a:srgbClr val="006595"/>
          </a:solidFill>
          <a:ln w="28575" cap="flat" cmpd="sng" algn="ctr">
            <a:solidFill>
              <a:srgbClr val="FFFFFF"/>
            </a:solidFill>
            <a:prstDash val="solid"/>
          </a:ln>
          <a:effectLst>
            <a:outerShdw blurRad="25400" dist="12700" algn="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lang="en-US" kern="0" dirty="0" err="1">
              <a:solidFill>
                <a:srgbClr val="FFFFFF"/>
              </a:solidFill>
              <a:latin typeface="Arial" pitchFamily="34" charset="0"/>
              <a:cs typeface="Arial" pitchFamily="34" charset="0"/>
            </a:endParaRPr>
          </a:p>
        </p:txBody>
      </p:sp>
      <p:grpSp>
        <p:nvGrpSpPr>
          <p:cNvPr id="5" name="Group 50"/>
          <p:cNvGrpSpPr/>
          <p:nvPr/>
        </p:nvGrpSpPr>
        <p:grpSpPr bwMode="ltGray">
          <a:xfrm>
            <a:off x="856115" y="3881259"/>
            <a:ext cx="566738" cy="586053"/>
            <a:chOff x="3594100" y="3398838"/>
            <a:chExt cx="566738" cy="703263"/>
          </a:xfrm>
          <a:solidFill>
            <a:srgbClr val="FFFFFF"/>
          </a:solidFill>
        </p:grpSpPr>
        <p:sp>
          <p:nvSpPr>
            <p:cNvPr id="52" name="Freeform 26"/>
            <p:cNvSpPr>
              <a:spLocks/>
            </p:cNvSpPr>
            <p:nvPr/>
          </p:nvSpPr>
          <p:spPr bwMode="ltGray">
            <a:xfrm>
              <a:off x="3916363" y="3938588"/>
              <a:ext cx="131763" cy="163513"/>
            </a:xfrm>
            <a:custGeom>
              <a:avLst/>
              <a:gdLst>
                <a:gd name="T0" fmla="*/ 26 w 35"/>
                <a:gd name="T1" fmla="*/ 2 h 43"/>
                <a:gd name="T2" fmla="*/ 35 w 35"/>
                <a:gd name="T3" fmla="*/ 36 h 43"/>
                <a:gd name="T4" fmla="*/ 19 w 35"/>
                <a:gd name="T5" fmla="*/ 32 h 43"/>
                <a:gd name="T6" fmla="*/ 8 w 35"/>
                <a:gd name="T7" fmla="*/ 43 h 43"/>
                <a:gd name="T8" fmla="*/ 0 w 35"/>
                <a:gd name="T9" fmla="*/ 12 h 43"/>
                <a:gd name="T10" fmla="*/ 3 w 35"/>
                <a:gd name="T11" fmla="*/ 12 h 43"/>
                <a:gd name="T12" fmla="*/ 6 w 35"/>
                <a:gd name="T13" fmla="*/ 12 h 43"/>
                <a:gd name="T14" fmla="*/ 18 w 35"/>
                <a:gd name="T15" fmla="*/ 2 h 43"/>
                <a:gd name="T16" fmla="*/ 19 w 35"/>
                <a:gd name="T17" fmla="*/ 0 h 43"/>
                <a:gd name="T18" fmla="*/ 21 w 35"/>
                <a:gd name="T19" fmla="*/ 1 h 43"/>
                <a:gd name="T20" fmla="*/ 26 w 35"/>
                <a:gd name="T21" fmla="*/ 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43">
                  <a:moveTo>
                    <a:pt x="26" y="2"/>
                  </a:moveTo>
                  <a:cubicBezTo>
                    <a:pt x="35" y="36"/>
                    <a:pt x="35" y="36"/>
                    <a:pt x="35" y="36"/>
                  </a:cubicBezTo>
                  <a:cubicBezTo>
                    <a:pt x="19" y="32"/>
                    <a:pt x="19" y="32"/>
                    <a:pt x="19" y="32"/>
                  </a:cubicBezTo>
                  <a:cubicBezTo>
                    <a:pt x="8" y="43"/>
                    <a:pt x="8" y="43"/>
                    <a:pt x="8" y="43"/>
                  </a:cubicBezTo>
                  <a:cubicBezTo>
                    <a:pt x="0" y="12"/>
                    <a:pt x="0" y="12"/>
                    <a:pt x="0" y="12"/>
                  </a:cubicBezTo>
                  <a:cubicBezTo>
                    <a:pt x="1" y="12"/>
                    <a:pt x="2" y="12"/>
                    <a:pt x="3" y="12"/>
                  </a:cubicBezTo>
                  <a:cubicBezTo>
                    <a:pt x="4" y="12"/>
                    <a:pt x="5" y="12"/>
                    <a:pt x="6" y="12"/>
                  </a:cubicBezTo>
                  <a:cubicBezTo>
                    <a:pt x="12" y="11"/>
                    <a:pt x="15" y="7"/>
                    <a:pt x="18" y="2"/>
                  </a:cubicBezTo>
                  <a:cubicBezTo>
                    <a:pt x="19" y="2"/>
                    <a:pt x="19" y="1"/>
                    <a:pt x="19" y="0"/>
                  </a:cubicBezTo>
                  <a:cubicBezTo>
                    <a:pt x="20" y="1"/>
                    <a:pt x="21" y="1"/>
                    <a:pt x="21" y="1"/>
                  </a:cubicBezTo>
                  <a:cubicBezTo>
                    <a:pt x="23" y="1"/>
                    <a:pt x="24" y="2"/>
                    <a:pt x="2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en-US" kern="0">
                <a:solidFill>
                  <a:srgbClr val="000000"/>
                </a:solidFill>
                <a:latin typeface="Arial"/>
              </a:endParaRPr>
            </a:p>
          </p:txBody>
        </p:sp>
        <p:sp>
          <p:nvSpPr>
            <p:cNvPr id="53" name="Freeform 27"/>
            <p:cNvSpPr>
              <a:spLocks/>
            </p:cNvSpPr>
            <p:nvPr/>
          </p:nvSpPr>
          <p:spPr bwMode="ltGray">
            <a:xfrm>
              <a:off x="3713163" y="3938588"/>
              <a:ext cx="128588" cy="158750"/>
            </a:xfrm>
            <a:custGeom>
              <a:avLst/>
              <a:gdLst>
                <a:gd name="T0" fmla="*/ 34 w 34"/>
                <a:gd name="T1" fmla="*/ 12 h 42"/>
                <a:gd name="T2" fmla="*/ 28 w 34"/>
                <a:gd name="T3" fmla="*/ 42 h 42"/>
                <a:gd name="T4" fmla="*/ 16 w 34"/>
                <a:gd name="T5" fmla="*/ 31 h 42"/>
                <a:gd name="T6" fmla="*/ 0 w 34"/>
                <a:gd name="T7" fmla="*/ 35 h 42"/>
                <a:gd name="T8" fmla="*/ 7 w 34"/>
                <a:gd name="T9" fmla="*/ 2 h 42"/>
                <a:gd name="T10" fmla="*/ 12 w 34"/>
                <a:gd name="T11" fmla="*/ 1 h 42"/>
                <a:gd name="T12" fmla="*/ 14 w 34"/>
                <a:gd name="T13" fmla="*/ 0 h 42"/>
                <a:gd name="T14" fmla="*/ 15 w 34"/>
                <a:gd name="T15" fmla="*/ 2 h 42"/>
                <a:gd name="T16" fmla="*/ 24 w 34"/>
                <a:gd name="T17" fmla="*/ 11 h 42"/>
                <a:gd name="T18" fmla="*/ 27 w 34"/>
                <a:gd name="T19" fmla="*/ 12 h 42"/>
                <a:gd name="T20" fmla="*/ 34 w 34"/>
                <a:gd name="T21"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42">
                  <a:moveTo>
                    <a:pt x="34" y="12"/>
                  </a:moveTo>
                  <a:cubicBezTo>
                    <a:pt x="28" y="42"/>
                    <a:pt x="28" y="42"/>
                    <a:pt x="28" y="42"/>
                  </a:cubicBezTo>
                  <a:cubicBezTo>
                    <a:pt x="16" y="31"/>
                    <a:pt x="16" y="31"/>
                    <a:pt x="16" y="31"/>
                  </a:cubicBezTo>
                  <a:cubicBezTo>
                    <a:pt x="0" y="35"/>
                    <a:pt x="0" y="35"/>
                    <a:pt x="0" y="35"/>
                  </a:cubicBezTo>
                  <a:cubicBezTo>
                    <a:pt x="7" y="2"/>
                    <a:pt x="7" y="2"/>
                    <a:pt x="7" y="2"/>
                  </a:cubicBezTo>
                  <a:cubicBezTo>
                    <a:pt x="9" y="2"/>
                    <a:pt x="10" y="1"/>
                    <a:pt x="12" y="1"/>
                  </a:cubicBezTo>
                  <a:cubicBezTo>
                    <a:pt x="12" y="1"/>
                    <a:pt x="13" y="1"/>
                    <a:pt x="14" y="0"/>
                  </a:cubicBezTo>
                  <a:cubicBezTo>
                    <a:pt x="14" y="1"/>
                    <a:pt x="15" y="2"/>
                    <a:pt x="15" y="2"/>
                  </a:cubicBezTo>
                  <a:cubicBezTo>
                    <a:pt x="18" y="6"/>
                    <a:pt x="20" y="9"/>
                    <a:pt x="24" y="11"/>
                  </a:cubicBezTo>
                  <a:cubicBezTo>
                    <a:pt x="25" y="12"/>
                    <a:pt x="26" y="12"/>
                    <a:pt x="27" y="12"/>
                  </a:cubicBezTo>
                  <a:cubicBezTo>
                    <a:pt x="30" y="13"/>
                    <a:pt x="32" y="12"/>
                    <a:pt x="3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en-US" kern="0">
                <a:solidFill>
                  <a:srgbClr val="000000"/>
                </a:solidFill>
                <a:latin typeface="Arial"/>
              </a:endParaRPr>
            </a:p>
          </p:txBody>
        </p:sp>
        <p:sp>
          <p:nvSpPr>
            <p:cNvPr id="54" name="Freeform 28"/>
            <p:cNvSpPr>
              <a:spLocks noEditPoints="1"/>
            </p:cNvSpPr>
            <p:nvPr/>
          </p:nvSpPr>
          <p:spPr bwMode="ltGray">
            <a:xfrm>
              <a:off x="3594100" y="3398838"/>
              <a:ext cx="566738" cy="566738"/>
            </a:xfrm>
            <a:custGeom>
              <a:avLst/>
              <a:gdLst>
                <a:gd name="T0" fmla="*/ 90 w 151"/>
                <a:gd name="T1" fmla="*/ 1 h 150"/>
                <a:gd name="T2" fmla="*/ 118 w 151"/>
                <a:gd name="T3" fmla="*/ 12 h 150"/>
                <a:gd name="T4" fmla="*/ 139 w 151"/>
                <a:gd name="T5" fmla="*/ 33 h 150"/>
                <a:gd name="T6" fmla="*/ 150 w 151"/>
                <a:gd name="T7" fmla="*/ 60 h 150"/>
                <a:gd name="T8" fmla="*/ 150 w 151"/>
                <a:gd name="T9" fmla="*/ 90 h 150"/>
                <a:gd name="T10" fmla="*/ 139 w 151"/>
                <a:gd name="T11" fmla="*/ 117 h 150"/>
                <a:gd name="T12" fmla="*/ 118 w 151"/>
                <a:gd name="T13" fmla="*/ 138 h 150"/>
                <a:gd name="T14" fmla="*/ 90 w 151"/>
                <a:gd name="T15" fmla="*/ 149 h 150"/>
                <a:gd name="T16" fmla="*/ 61 w 151"/>
                <a:gd name="T17" fmla="*/ 149 h 150"/>
                <a:gd name="T18" fmla="*/ 34 w 151"/>
                <a:gd name="T19" fmla="*/ 138 h 150"/>
                <a:gd name="T20" fmla="*/ 13 w 151"/>
                <a:gd name="T21" fmla="*/ 117 h 150"/>
                <a:gd name="T22" fmla="*/ 1 w 151"/>
                <a:gd name="T23" fmla="*/ 90 h 150"/>
                <a:gd name="T24" fmla="*/ 1 w 151"/>
                <a:gd name="T25" fmla="*/ 60 h 150"/>
                <a:gd name="T26" fmla="*/ 13 w 151"/>
                <a:gd name="T27" fmla="*/ 33 h 150"/>
                <a:gd name="T28" fmla="*/ 34 w 151"/>
                <a:gd name="T29" fmla="*/ 12 h 150"/>
                <a:gd name="T30" fmla="*/ 61 w 151"/>
                <a:gd name="T31" fmla="*/ 1 h 150"/>
                <a:gd name="T32" fmla="*/ 96 w 151"/>
                <a:gd name="T33" fmla="*/ 26 h 150"/>
                <a:gd name="T34" fmla="*/ 96 w 151"/>
                <a:gd name="T35" fmla="*/ 124 h 150"/>
                <a:gd name="T36" fmla="*/ 96 w 151"/>
                <a:gd name="T37" fmla="*/ 26 h 150"/>
                <a:gd name="T38" fmla="*/ 119 w 151"/>
                <a:gd name="T39" fmla="*/ 75 h 150"/>
                <a:gd name="T40" fmla="*/ 32 w 151"/>
                <a:gd name="T41" fmla="*/ 75 h 150"/>
                <a:gd name="T42" fmla="*/ 76 w 151"/>
                <a:gd name="T43" fmla="*/ 47 h 150"/>
                <a:gd name="T44" fmla="*/ 62 w 151"/>
                <a:gd name="T45" fmla="*/ 89 h 150"/>
                <a:gd name="T46" fmla="*/ 63 w 151"/>
                <a:gd name="T47" fmla="*/ 98 h 150"/>
                <a:gd name="T48" fmla="*/ 63 w 151"/>
                <a:gd name="T49" fmla="*/ 101 h 150"/>
                <a:gd name="T50" fmla="*/ 66 w 151"/>
                <a:gd name="T51" fmla="*/ 103 h 150"/>
                <a:gd name="T52" fmla="*/ 67 w 151"/>
                <a:gd name="T53" fmla="*/ 100 h 150"/>
                <a:gd name="T54" fmla="*/ 68 w 151"/>
                <a:gd name="T55" fmla="*/ 101 h 150"/>
                <a:gd name="T56" fmla="*/ 71 w 151"/>
                <a:gd name="T57" fmla="*/ 103 h 150"/>
                <a:gd name="T58" fmla="*/ 73 w 151"/>
                <a:gd name="T59" fmla="*/ 100 h 150"/>
                <a:gd name="T60" fmla="*/ 73 w 151"/>
                <a:gd name="T61" fmla="*/ 101 h 150"/>
                <a:gd name="T62" fmla="*/ 76 w 151"/>
                <a:gd name="T63" fmla="*/ 103 h 150"/>
                <a:gd name="T64" fmla="*/ 78 w 151"/>
                <a:gd name="T65" fmla="*/ 100 h 150"/>
                <a:gd name="T66" fmla="*/ 79 w 151"/>
                <a:gd name="T67" fmla="*/ 101 h 150"/>
                <a:gd name="T68" fmla="*/ 81 w 151"/>
                <a:gd name="T69" fmla="*/ 103 h 150"/>
                <a:gd name="T70" fmla="*/ 83 w 151"/>
                <a:gd name="T71" fmla="*/ 100 h 150"/>
                <a:gd name="T72" fmla="*/ 84 w 151"/>
                <a:gd name="T73" fmla="*/ 101 h 150"/>
                <a:gd name="T74" fmla="*/ 86 w 151"/>
                <a:gd name="T75" fmla="*/ 103 h 150"/>
                <a:gd name="T76" fmla="*/ 88 w 151"/>
                <a:gd name="T77" fmla="*/ 99 h 150"/>
                <a:gd name="T78" fmla="*/ 89 w 151"/>
                <a:gd name="T79" fmla="*/ 95 h 150"/>
                <a:gd name="T80" fmla="*/ 103 w 151"/>
                <a:gd name="T81" fmla="*/ 75 h 150"/>
                <a:gd name="T82" fmla="*/ 69 w 151"/>
                <a:gd name="T83" fmla="*/ 79 h 150"/>
                <a:gd name="T84" fmla="*/ 56 w 151"/>
                <a:gd name="T85" fmla="*/ 76 h 150"/>
                <a:gd name="T86" fmla="*/ 68 w 151"/>
                <a:gd name="T87" fmla="*/ 68 h 150"/>
                <a:gd name="T88" fmla="*/ 69 w 151"/>
                <a:gd name="T89" fmla="*/ 79 h 150"/>
                <a:gd name="T90" fmla="*/ 72 w 151"/>
                <a:gd name="T91" fmla="*/ 86 h 150"/>
                <a:gd name="T92" fmla="*/ 79 w 151"/>
                <a:gd name="T93" fmla="*/ 86 h 150"/>
                <a:gd name="T94" fmla="*/ 93 w 151"/>
                <a:gd name="T95" fmla="*/ 79 h 150"/>
                <a:gd name="T96" fmla="*/ 79 w 151"/>
                <a:gd name="T97" fmla="*/ 76 h 150"/>
                <a:gd name="T98" fmla="*/ 90 w 151"/>
                <a:gd name="T99" fmla="*/ 64 h 150"/>
                <a:gd name="T100" fmla="*/ 93 w 151"/>
                <a:gd name="T101" fmla="*/ 7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150">
                  <a:moveTo>
                    <a:pt x="76" y="7"/>
                  </a:moveTo>
                  <a:cubicBezTo>
                    <a:pt x="81" y="7"/>
                    <a:pt x="85" y="0"/>
                    <a:pt x="90" y="1"/>
                  </a:cubicBezTo>
                  <a:cubicBezTo>
                    <a:pt x="95" y="2"/>
                    <a:pt x="97" y="10"/>
                    <a:pt x="102" y="12"/>
                  </a:cubicBezTo>
                  <a:cubicBezTo>
                    <a:pt x="106" y="14"/>
                    <a:pt x="113" y="9"/>
                    <a:pt x="118" y="12"/>
                  </a:cubicBezTo>
                  <a:cubicBezTo>
                    <a:pt x="122" y="15"/>
                    <a:pt x="120" y="24"/>
                    <a:pt x="124" y="27"/>
                  </a:cubicBezTo>
                  <a:cubicBezTo>
                    <a:pt x="127" y="31"/>
                    <a:pt x="136" y="29"/>
                    <a:pt x="139" y="33"/>
                  </a:cubicBezTo>
                  <a:cubicBezTo>
                    <a:pt x="141" y="37"/>
                    <a:pt x="136" y="44"/>
                    <a:pt x="138" y="49"/>
                  </a:cubicBezTo>
                  <a:cubicBezTo>
                    <a:pt x="140" y="54"/>
                    <a:pt x="149" y="55"/>
                    <a:pt x="150" y="60"/>
                  </a:cubicBezTo>
                  <a:cubicBezTo>
                    <a:pt x="151" y="65"/>
                    <a:pt x="143" y="70"/>
                    <a:pt x="144" y="75"/>
                  </a:cubicBezTo>
                  <a:cubicBezTo>
                    <a:pt x="143" y="80"/>
                    <a:pt x="151" y="85"/>
                    <a:pt x="150" y="90"/>
                  </a:cubicBezTo>
                  <a:cubicBezTo>
                    <a:pt x="149" y="95"/>
                    <a:pt x="140" y="96"/>
                    <a:pt x="138" y="101"/>
                  </a:cubicBezTo>
                  <a:cubicBezTo>
                    <a:pt x="136" y="106"/>
                    <a:pt x="141" y="113"/>
                    <a:pt x="139" y="117"/>
                  </a:cubicBezTo>
                  <a:cubicBezTo>
                    <a:pt x="136" y="121"/>
                    <a:pt x="127" y="119"/>
                    <a:pt x="124" y="123"/>
                  </a:cubicBezTo>
                  <a:cubicBezTo>
                    <a:pt x="120" y="126"/>
                    <a:pt x="122" y="135"/>
                    <a:pt x="118" y="138"/>
                  </a:cubicBezTo>
                  <a:cubicBezTo>
                    <a:pt x="113" y="141"/>
                    <a:pt x="106" y="136"/>
                    <a:pt x="102" y="138"/>
                  </a:cubicBezTo>
                  <a:cubicBezTo>
                    <a:pt x="97" y="139"/>
                    <a:pt x="95" y="148"/>
                    <a:pt x="90" y="149"/>
                  </a:cubicBezTo>
                  <a:cubicBezTo>
                    <a:pt x="85" y="150"/>
                    <a:pt x="81" y="143"/>
                    <a:pt x="76" y="143"/>
                  </a:cubicBezTo>
                  <a:cubicBezTo>
                    <a:pt x="71" y="143"/>
                    <a:pt x="66" y="150"/>
                    <a:pt x="61" y="149"/>
                  </a:cubicBezTo>
                  <a:cubicBezTo>
                    <a:pt x="56" y="148"/>
                    <a:pt x="54" y="140"/>
                    <a:pt x="50" y="138"/>
                  </a:cubicBezTo>
                  <a:cubicBezTo>
                    <a:pt x="45" y="136"/>
                    <a:pt x="38" y="141"/>
                    <a:pt x="34" y="138"/>
                  </a:cubicBezTo>
                  <a:cubicBezTo>
                    <a:pt x="29" y="135"/>
                    <a:pt x="31" y="126"/>
                    <a:pt x="27" y="123"/>
                  </a:cubicBezTo>
                  <a:cubicBezTo>
                    <a:pt x="24" y="119"/>
                    <a:pt x="15" y="121"/>
                    <a:pt x="13" y="117"/>
                  </a:cubicBezTo>
                  <a:cubicBezTo>
                    <a:pt x="10" y="113"/>
                    <a:pt x="15" y="106"/>
                    <a:pt x="13" y="101"/>
                  </a:cubicBezTo>
                  <a:cubicBezTo>
                    <a:pt x="11" y="96"/>
                    <a:pt x="2" y="95"/>
                    <a:pt x="1" y="90"/>
                  </a:cubicBezTo>
                  <a:cubicBezTo>
                    <a:pt x="0" y="85"/>
                    <a:pt x="8" y="80"/>
                    <a:pt x="7" y="75"/>
                  </a:cubicBezTo>
                  <a:cubicBezTo>
                    <a:pt x="8" y="70"/>
                    <a:pt x="0" y="65"/>
                    <a:pt x="1" y="60"/>
                  </a:cubicBezTo>
                  <a:cubicBezTo>
                    <a:pt x="2" y="55"/>
                    <a:pt x="11" y="54"/>
                    <a:pt x="13" y="49"/>
                  </a:cubicBezTo>
                  <a:cubicBezTo>
                    <a:pt x="15" y="44"/>
                    <a:pt x="10" y="37"/>
                    <a:pt x="13" y="33"/>
                  </a:cubicBezTo>
                  <a:cubicBezTo>
                    <a:pt x="15" y="29"/>
                    <a:pt x="24" y="31"/>
                    <a:pt x="27" y="27"/>
                  </a:cubicBezTo>
                  <a:cubicBezTo>
                    <a:pt x="31" y="24"/>
                    <a:pt x="29" y="15"/>
                    <a:pt x="34" y="12"/>
                  </a:cubicBezTo>
                  <a:cubicBezTo>
                    <a:pt x="38" y="9"/>
                    <a:pt x="45" y="14"/>
                    <a:pt x="50" y="12"/>
                  </a:cubicBezTo>
                  <a:cubicBezTo>
                    <a:pt x="54" y="11"/>
                    <a:pt x="56" y="2"/>
                    <a:pt x="61" y="1"/>
                  </a:cubicBezTo>
                  <a:cubicBezTo>
                    <a:pt x="66" y="0"/>
                    <a:pt x="71" y="7"/>
                    <a:pt x="76" y="7"/>
                  </a:cubicBezTo>
                  <a:close/>
                  <a:moveTo>
                    <a:pt x="96" y="26"/>
                  </a:moveTo>
                  <a:cubicBezTo>
                    <a:pt x="61" y="12"/>
                    <a:pt x="23" y="37"/>
                    <a:pt x="23" y="75"/>
                  </a:cubicBezTo>
                  <a:cubicBezTo>
                    <a:pt x="23" y="112"/>
                    <a:pt x="61" y="138"/>
                    <a:pt x="96" y="124"/>
                  </a:cubicBezTo>
                  <a:cubicBezTo>
                    <a:pt x="130" y="109"/>
                    <a:pt x="139" y="64"/>
                    <a:pt x="112" y="38"/>
                  </a:cubicBezTo>
                  <a:cubicBezTo>
                    <a:pt x="108" y="33"/>
                    <a:pt x="102" y="29"/>
                    <a:pt x="96" y="26"/>
                  </a:cubicBezTo>
                  <a:close/>
                  <a:moveTo>
                    <a:pt x="76" y="32"/>
                  </a:moveTo>
                  <a:cubicBezTo>
                    <a:pt x="99" y="32"/>
                    <a:pt x="119" y="51"/>
                    <a:pt x="119" y="75"/>
                  </a:cubicBezTo>
                  <a:cubicBezTo>
                    <a:pt x="119" y="99"/>
                    <a:pt x="99" y="118"/>
                    <a:pt x="76" y="118"/>
                  </a:cubicBezTo>
                  <a:cubicBezTo>
                    <a:pt x="52" y="118"/>
                    <a:pt x="32" y="99"/>
                    <a:pt x="32" y="75"/>
                  </a:cubicBezTo>
                  <a:cubicBezTo>
                    <a:pt x="32" y="51"/>
                    <a:pt x="52" y="32"/>
                    <a:pt x="76" y="32"/>
                  </a:cubicBezTo>
                  <a:close/>
                  <a:moveTo>
                    <a:pt x="76" y="47"/>
                  </a:moveTo>
                  <a:cubicBezTo>
                    <a:pt x="60" y="47"/>
                    <a:pt x="48" y="60"/>
                    <a:pt x="48" y="75"/>
                  </a:cubicBezTo>
                  <a:cubicBezTo>
                    <a:pt x="48" y="86"/>
                    <a:pt x="54" y="88"/>
                    <a:pt x="62" y="89"/>
                  </a:cubicBezTo>
                  <a:cubicBezTo>
                    <a:pt x="62" y="95"/>
                    <a:pt x="62" y="95"/>
                    <a:pt x="62" y="95"/>
                  </a:cubicBezTo>
                  <a:cubicBezTo>
                    <a:pt x="62" y="96"/>
                    <a:pt x="63" y="97"/>
                    <a:pt x="63" y="98"/>
                  </a:cubicBezTo>
                  <a:cubicBezTo>
                    <a:pt x="63" y="99"/>
                    <a:pt x="63" y="99"/>
                    <a:pt x="63" y="99"/>
                  </a:cubicBezTo>
                  <a:cubicBezTo>
                    <a:pt x="63" y="101"/>
                    <a:pt x="63" y="101"/>
                    <a:pt x="63" y="101"/>
                  </a:cubicBezTo>
                  <a:cubicBezTo>
                    <a:pt x="63" y="102"/>
                    <a:pt x="64" y="103"/>
                    <a:pt x="65" y="103"/>
                  </a:cubicBezTo>
                  <a:cubicBezTo>
                    <a:pt x="66" y="103"/>
                    <a:pt x="66" y="103"/>
                    <a:pt x="66" y="103"/>
                  </a:cubicBezTo>
                  <a:cubicBezTo>
                    <a:pt x="67" y="103"/>
                    <a:pt x="67" y="102"/>
                    <a:pt x="67" y="101"/>
                  </a:cubicBezTo>
                  <a:cubicBezTo>
                    <a:pt x="67" y="100"/>
                    <a:pt x="67" y="100"/>
                    <a:pt x="67" y="100"/>
                  </a:cubicBezTo>
                  <a:cubicBezTo>
                    <a:pt x="68" y="100"/>
                    <a:pt x="68" y="100"/>
                    <a:pt x="68" y="100"/>
                  </a:cubicBezTo>
                  <a:cubicBezTo>
                    <a:pt x="68" y="101"/>
                    <a:pt x="68" y="101"/>
                    <a:pt x="68" y="101"/>
                  </a:cubicBezTo>
                  <a:cubicBezTo>
                    <a:pt x="68" y="102"/>
                    <a:pt x="69" y="103"/>
                    <a:pt x="70" y="103"/>
                  </a:cubicBezTo>
                  <a:cubicBezTo>
                    <a:pt x="71" y="103"/>
                    <a:pt x="71" y="103"/>
                    <a:pt x="71" y="103"/>
                  </a:cubicBezTo>
                  <a:cubicBezTo>
                    <a:pt x="72" y="103"/>
                    <a:pt x="73" y="102"/>
                    <a:pt x="73" y="101"/>
                  </a:cubicBezTo>
                  <a:cubicBezTo>
                    <a:pt x="73" y="100"/>
                    <a:pt x="73" y="100"/>
                    <a:pt x="73" y="100"/>
                  </a:cubicBezTo>
                  <a:cubicBezTo>
                    <a:pt x="73" y="100"/>
                    <a:pt x="73" y="100"/>
                    <a:pt x="73" y="100"/>
                  </a:cubicBezTo>
                  <a:cubicBezTo>
                    <a:pt x="73" y="101"/>
                    <a:pt x="73" y="101"/>
                    <a:pt x="73" y="101"/>
                  </a:cubicBezTo>
                  <a:cubicBezTo>
                    <a:pt x="73" y="102"/>
                    <a:pt x="74" y="103"/>
                    <a:pt x="75" y="103"/>
                  </a:cubicBezTo>
                  <a:cubicBezTo>
                    <a:pt x="76" y="103"/>
                    <a:pt x="76" y="103"/>
                    <a:pt x="76" y="103"/>
                  </a:cubicBezTo>
                  <a:cubicBezTo>
                    <a:pt x="77" y="103"/>
                    <a:pt x="78" y="102"/>
                    <a:pt x="78" y="101"/>
                  </a:cubicBezTo>
                  <a:cubicBezTo>
                    <a:pt x="78" y="100"/>
                    <a:pt x="78" y="100"/>
                    <a:pt x="78" y="100"/>
                  </a:cubicBezTo>
                  <a:cubicBezTo>
                    <a:pt x="79" y="100"/>
                    <a:pt x="79" y="100"/>
                    <a:pt x="79" y="100"/>
                  </a:cubicBezTo>
                  <a:cubicBezTo>
                    <a:pt x="79" y="101"/>
                    <a:pt x="79" y="101"/>
                    <a:pt x="79" y="101"/>
                  </a:cubicBezTo>
                  <a:cubicBezTo>
                    <a:pt x="79" y="102"/>
                    <a:pt x="79" y="103"/>
                    <a:pt x="80" y="103"/>
                  </a:cubicBezTo>
                  <a:cubicBezTo>
                    <a:pt x="81" y="103"/>
                    <a:pt x="81" y="103"/>
                    <a:pt x="81" y="103"/>
                  </a:cubicBezTo>
                  <a:cubicBezTo>
                    <a:pt x="82" y="103"/>
                    <a:pt x="83" y="102"/>
                    <a:pt x="83" y="101"/>
                  </a:cubicBezTo>
                  <a:cubicBezTo>
                    <a:pt x="83" y="100"/>
                    <a:pt x="83" y="100"/>
                    <a:pt x="83" y="100"/>
                  </a:cubicBezTo>
                  <a:cubicBezTo>
                    <a:pt x="84" y="100"/>
                    <a:pt x="84" y="100"/>
                    <a:pt x="84" y="100"/>
                  </a:cubicBezTo>
                  <a:cubicBezTo>
                    <a:pt x="84" y="101"/>
                    <a:pt x="84" y="101"/>
                    <a:pt x="84" y="101"/>
                  </a:cubicBezTo>
                  <a:cubicBezTo>
                    <a:pt x="84" y="102"/>
                    <a:pt x="85" y="103"/>
                    <a:pt x="86" y="103"/>
                  </a:cubicBezTo>
                  <a:cubicBezTo>
                    <a:pt x="86" y="103"/>
                    <a:pt x="86" y="103"/>
                    <a:pt x="86" y="103"/>
                  </a:cubicBezTo>
                  <a:cubicBezTo>
                    <a:pt x="87" y="103"/>
                    <a:pt x="88" y="102"/>
                    <a:pt x="88" y="101"/>
                  </a:cubicBezTo>
                  <a:cubicBezTo>
                    <a:pt x="88" y="99"/>
                    <a:pt x="88" y="99"/>
                    <a:pt x="88" y="99"/>
                  </a:cubicBezTo>
                  <a:cubicBezTo>
                    <a:pt x="88" y="99"/>
                    <a:pt x="88" y="99"/>
                    <a:pt x="88" y="98"/>
                  </a:cubicBezTo>
                  <a:cubicBezTo>
                    <a:pt x="88" y="97"/>
                    <a:pt x="89" y="96"/>
                    <a:pt x="89" y="95"/>
                  </a:cubicBezTo>
                  <a:cubicBezTo>
                    <a:pt x="89" y="89"/>
                    <a:pt x="89" y="89"/>
                    <a:pt x="89" y="89"/>
                  </a:cubicBezTo>
                  <a:cubicBezTo>
                    <a:pt x="98" y="88"/>
                    <a:pt x="103" y="86"/>
                    <a:pt x="103" y="75"/>
                  </a:cubicBezTo>
                  <a:cubicBezTo>
                    <a:pt x="103" y="60"/>
                    <a:pt x="91" y="47"/>
                    <a:pt x="76" y="47"/>
                  </a:cubicBezTo>
                  <a:close/>
                  <a:moveTo>
                    <a:pt x="69" y="79"/>
                  </a:moveTo>
                  <a:cubicBezTo>
                    <a:pt x="58" y="79"/>
                    <a:pt x="58" y="79"/>
                    <a:pt x="58" y="79"/>
                  </a:cubicBezTo>
                  <a:cubicBezTo>
                    <a:pt x="57" y="79"/>
                    <a:pt x="56" y="77"/>
                    <a:pt x="56" y="76"/>
                  </a:cubicBezTo>
                  <a:cubicBezTo>
                    <a:pt x="56" y="76"/>
                    <a:pt x="57" y="65"/>
                    <a:pt x="61" y="64"/>
                  </a:cubicBezTo>
                  <a:cubicBezTo>
                    <a:pt x="66" y="63"/>
                    <a:pt x="67" y="67"/>
                    <a:pt x="68" y="68"/>
                  </a:cubicBezTo>
                  <a:cubicBezTo>
                    <a:pt x="69" y="70"/>
                    <a:pt x="71" y="74"/>
                    <a:pt x="72" y="76"/>
                  </a:cubicBezTo>
                  <a:cubicBezTo>
                    <a:pt x="72" y="77"/>
                    <a:pt x="71" y="79"/>
                    <a:pt x="69" y="79"/>
                  </a:cubicBezTo>
                  <a:close/>
                  <a:moveTo>
                    <a:pt x="75" y="89"/>
                  </a:moveTo>
                  <a:cubicBezTo>
                    <a:pt x="72" y="89"/>
                    <a:pt x="72" y="86"/>
                    <a:pt x="72" y="86"/>
                  </a:cubicBezTo>
                  <a:cubicBezTo>
                    <a:pt x="76" y="78"/>
                    <a:pt x="76" y="78"/>
                    <a:pt x="76" y="78"/>
                  </a:cubicBezTo>
                  <a:cubicBezTo>
                    <a:pt x="79" y="86"/>
                    <a:pt x="79" y="86"/>
                    <a:pt x="79" y="86"/>
                  </a:cubicBezTo>
                  <a:cubicBezTo>
                    <a:pt x="79" y="86"/>
                    <a:pt x="78" y="89"/>
                    <a:pt x="75" y="89"/>
                  </a:cubicBezTo>
                  <a:close/>
                  <a:moveTo>
                    <a:pt x="93" y="79"/>
                  </a:moveTo>
                  <a:cubicBezTo>
                    <a:pt x="82" y="79"/>
                    <a:pt x="82" y="79"/>
                    <a:pt x="82" y="79"/>
                  </a:cubicBezTo>
                  <a:cubicBezTo>
                    <a:pt x="80" y="79"/>
                    <a:pt x="79" y="77"/>
                    <a:pt x="79" y="76"/>
                  </a:cubicBezTo>
                  <a:cubicBezTo>
                    <a:pt x="80" y="74"/>
                    <a:pt x="82" y="70"/>
                    <a:pt x="83" y="68"/>
                  </a:cubicBezTo>
                  <a:cubicBezTo>
                    <a:pt x="84" y="67"/>
                    <a:pt x="86" y="63"/>
                    <a:pt x="90" y="64"/>
                  </a:cubicBezTo>
                  <a:cubicBezTo>
                    <a:pt x="94" y="65"/>
                    <a:pt x="95" y="76"/>
                    <a:pt x="95" y="76"/>
                  </a:cubicBezTo>
                  <a:cubicBezTo>
                    <a:pt x="95" y="77"/>
                    <a:pt x="94" y="79"/>
                    <a:pt x="93"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400">
                <a:defRPr/>
              </a:pPr>
              <a:endParaRPr lang="en-US" kern="0">
                <a:solidFill>
                  <a:srgbClr val="000000"/>
                </a:solidFill>
                <a:latin typeface="Arial"/>
              </a:endParaRPr>
            </a:p>
          </p:txBody>
        </p:sp>
      </p:grpSp>
      <p:sp>
        <p:nvSpPr>
          <p:cNvPr id="55" name="Rounded Rectangle 54"/>
          <p:cNvSpPr/>
          <p:nvPr/>
        </p:nvSpPr>
        <p:spPr bwMode="ltGray">
          <a:xfrm>
            <a:off x="4162930" y="1255449"/>
            <a:ext cx="2059047" cy="1578728"/>
          </a:xfrm>
          <a:prstGeom prst="roundRect">
            <a:avLst>
              <a:gd name="adj" fmla="val 8723"/>
            </a:avLst>
          </a:prstGeom>
          <a:solidFill>
            <a:srgbClr val="00659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r>
              <a:rPr lang="en-US" sz="1600" kern="0" dirty="0" smtClean="0">
                <a:solidFill>
                  <a:srgbClr val="FFFFFF"/>
                </a:solidFill>
                <a:latin typeface="Arial"/>
              </a:rPr>
              <a:t>La </a:t>
            </a:r>
            <a:r>
              <a:rPr lang="en-US" sz="1600" kern="0" dirty="0" err="1" smtClean="0">
                <a:solidFill>
                  <a:srgbClr val="FFFFFF"/>
                </a:solidFill>
                <a:latin typeface="Arial"/>
              </a:rPr>
              <a:t>Remédiation</a:t>
            </a:r>
            <a:r>
              <a:rPr lang="en-US" sz="1600" kern="0" dirty="0" smtClean="0">
                <a:solidFill>
                  <a:srgbClr val="FFFFFF"/>
                </a:solidFill>
                <a:latin typeface="Arial"/>
              </a:rPr>
              <a:t> </a:t>
            </a:r>
            <a:r>
              <a:rPr lang="en-US" sz="1600" kern="0" dirty="0" err="1" smtClean="0">
                <a:solidFill>
                  <a:srgbClr val="FFFFFF"/>
                </a:solidFill>
                <a:latin typeface="Arial"/>
              </a:rPr>
              <a:t>est</a:t>
            </a:r>
            <a:r>
              <a:rPr lang="en-US" sz="1600" kern="0" dirty="0" smtClean="0">
                <a:solidFill>
                  <a:srgbClr val="FFFFFF"/>
                </a:solidFill>
                <a:latin typeface="Arial"/>
              </a:rPr>
              <a:t> </a:t>
            </a:r>
            <a:r>
              <a:rPr lang="en-US" sz="1600" kern="0" dirty="0" err="1" smtClean="0">
                <a:solidFill>
                  <a:srgbClr val="FFFFFF"/>
                </a:solidFill>
                <a:latin typeface="Arial"/>
              </a:rPr>
              <a:t>insuffisante</a:t>
            </a:r>
            <a:endParaRPr lang="en-US" sz="1500" kern="0" dirty="0">
              <a:solidFill>
                <a:srgbClr val="FFFFFF"/>
              </a:solidFill>
              <a:latin typeface="Arial"/>
            </a:endParaRPr>
          </a:p>
        </p:txBody>
      </p:sp>
      <p:sp>
        <p:nvSpPr>
          <p:cNvPr id="56" name="Rounded Rectangle 55"/>
          <p:cNvSpPr/>
          <p:nvPr/>
        </p:nvSpPr>
        <p:spPr bwMode="ltGray">
          <a:xfrm>
            <a:off x="6430911" y="1255449"/>
            <a:ext cx="2059047" cy="1578728"/>
          </a:xfrm>
          <a:prstGeom prst="roundRect">
            <a:avLst>
              <a:gd name="adj" fmla="val 8723"/>
            </a:avLst>
          </a:prstGeom>
          <a:solidFill>
            <a:srgbClr val="00659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r>
              <a:rPr lang="en-US" sz="1600" kern="0" dirty="0" smtClean="0">
                <a:solidFill>
                  <a:srgbClr val="FFFFFF"/>
                </a:solidFill>
                <a:latin typeface="Arial"/>
              </a:rPr>
              <a:t>Les </a:t>
            </a:r>
            <a:r>
              <a:rPr lang="en-US" sz="1600" kern="0" dirty="0" err="1" smtClean="0">
                <a:solidFill>
                  <a:srgbClr val="FFFFFF"/>
                </a:solidFill>
                <a:latin typeface="Arial"/>
              </a:rPr>
              <a:t>attaques</a:t>
            </a:r>
            <a:r>
              <a:rPr lang="en-US" sz="1600" kern="0" dirty="0" smtClean="0">
                <a:solidFill>
                  <a:srgbClr val="FFFFFF"/>
                </a:solidFill>
                <a:latin typeface="Arial"/>
              </a:rPr>
              <a:t> </a:t>
            </a:r>
            <a:r>
              <a:rPr lang="en-US" sz="1600" kern="0" dirty="0" err="1" smtClean="0">
                <a:solidFill>
                  <a:srgbClr val="FFFFFF"/>
                </a:solidFill>
                <a:latin typeface="Arial"/>
              </a:rPr>
              <a:t>doivent</a:t>
            </a:r>
            <a:r>
              <a:rPr lang="en-US" sz="1600" kern="0" dirty="0" smtClean="0">
                <a:solidFill>
                  <a:srgbClr val="FFFFFF"/>
                </a:solidFill>
                <a:latin typeface="Arial"/>
              </a:rPr>
              <a:t> </a:t>
            </a:r>
            <a:r>
              <a:rPr lang="en-US" sz="1600" kern="0" dirty="0" err="1" smtClean="0">
                <a:solidFill>
                  <a:srgbClr val="FFFFFF"/>
                </a:solidFill>
                <a:latin typeface="Arial"/>
              </a:rPr>
              <a:t>être</a:t>
            </a:r>
            <a:r>
              <a:rPr lang="en-US" sz="1600" kern="0" dirty="0" smtClean="0">
                <a:solidFill>
                  <a:srgbClr val="FFFFFF"/>
                </a:solidFill>
                <a:latin typeface="Arial"/>
              </a:rPr>
              <a:t> </a:t>
            </a:r>
            <a:r>
              <a:rPr lang="en-US" sz="1600" kern="0" dirty="0" err="1" smtClean="0">
                <a:solidFill>
                  <a:srgbClr val="FFFFFF"/>
                </a:solidFill>
                <a:latin typeface="Arial"/>
              </a:rPr>
              <a:t>bloquées</a:t>
            </a:r>
            <a:r>
              <a:rPr lang="en-US" sz="1600" kern="0" dirty="0" smtClean="0">
                <a:solidFill>
                  <a:srgbClr val="FFFFFF"/>
                </a:solidFill>
                <a:latin typeface="Arial"/>
              </a:rPr>
              <a:t> sur le </a:t>
            </a:r>
            <a:r>
              <a:rPr lang="en-US" sz="1600" kern="0" dirty="0" err="1" smtClean="0">
                <a:solidFill>
                  <a:srgbClr val="FFFFFF"/>
                </a:solidFill>
                <a:latin typeface="Arial"/>
              </a:rPr>
              <a:t>périmètre</a:t>
            </a:r>
            <a:r>
              <a:rPr lang="en-US" sz="1600" kern="0" dirty="0" smtClean="0">
                <a:solidFill>
                  <a:srgbClr val="FFFFFF"/>
                </a:solidFill>
                <a:latin typeface="Arial"/>
              </a:rPr>
              <a:t> , le cloud et le poste client</a:t>
            </a:r>
            <a:endParaRPr lang="en-US" sz="1500" kern="0" dirty="0">
              <a:solidFill>
                <a:srgbClr val="FFFFFF"/>
              </a:solidFill>
              <a:latin typeface="Arial"/>
            </a:endParaRPr>
          </a:p>
        </p:txBody>
      </p:sp>
      <p:sp>
        <p:nvSpPr>
          <p:cNvPr id="57" name="Rounded Rectangle 56"/>
          <p:cNvSpPr/>
          <p:nvPr/>
        </p:nvSpPr>
        <p:spPr bwMode="ltGray">
          <a:xfrm>
            <a:off x="4162930" y="2985334"/>
            <a:ext cx="2059047" cy="1578728"/>
          </a:xfrm>
          <a:prstGeom prst="roundRect">
            <a:avLst>
              <a:gd name="adj" fmla="val 8723"/>
            </a:avLst>
          </a:prstGeom>
          <a:solidFill>
            <a:srgbClr val="00659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r>
              <a:rPr lang="en-US" sz="1600" kern="0" dirty="0" err="1" smtClean="0">
                <a:solidFill>
                  <a:srgbClr val="FFFFFF"/>
                </a:solidFill>
                <a:latin typeface="Arial"/>
              </a:rPr>
              <a:t>Corrélation</a:t>
            </a:r>
            <a:r>
              <a:rPr lang="en-US" sz="1600" kern="0" dirty="0" smtClean="0">
                <a:solidFill>
                  <a:srgbClr val="FFFFFF"/>
                </a:solidFill>
                <a:latin typeface="Arial"/>
              </a:rPr>
              <a:t> </a:t>
            </a:r>
            <a:r>
              <a:rPr lang="en-US" sz="1600" kern="0" dirty="0" err="1" smtClean="0">
                <a:solidFill>
                  <a:srgbClr val="FFFFFF"/>
                </a:solidFill>
                <a:latin typeface="Arial"/>
              </a:rPr>
              <a:t>limitée</a:t>
            </a:r>
            <a:r>
              <a:rPr lang="en-US" sz="1600" kern="0" dirty="0" smtClean="0">
                <a:solidFill>
                  <a:srgbClr val="FFFFFF"/>
                </a:solidFill>
                <a:latin typeface="Arial"/>
              </a:rPr>
              <a:t> entre des technologies de </a:t>
            </a:r>
            <a:r>
              <a:rPr lang="en-US" sz="1600" kern="0" dirty="0" err="1" smtClean="0">
                <a:solidFill>
                  <a:srgbClr val="FFFFFF"/>
                </a:solidFill>
                <a:latin typeface="Arial"/>
              </a:rPr>
              <a:t>sécurité</a:t>
            </a:r>
            <a:r>
              <a:rPr lang="en-US" sz="1600" kern="0" dirty="0" smtClean="0">
                <a:solidFill>
                  <a:srgbClr val="FFFFFF"/>
                </a:solidFill>
                <a:latin typeface="Arial"/>
              </a:rPr>
              <a:t> </a:t>
            </a:r>
            <a:r>
              <a:rPr lang="en-US" sz="1600" kern="0" dirty="0" err="1" smtClean="0">
                <a:solidFill>
                  <a:srgbClr val="FFFFFF"/>
                </a:solidFill>
                <a:latin typeface="Arial"/>
              </a:rPr>
              <a:t>disjointes</a:t>
            </a:r>
            <a:endParaRPr lang="en-US" sz="1500" kern="0" dirty="0">
              <a:solidFill>
                <a:srgbClr val="FFFFFF"/>
              </a:solidFill>
              <a:latin typeface="Arial"/>
            </a:endParaRPr>
          </a:p>
        </p:txBody>
      </p:sp>
      <p:sp>
        <p:nvSpPr>
          <p:cNvPr id="58" name="Rounded Rectangle 57"/>
          <p:cNvSpPr/>
          <p:nvPr/>
        </p:nvSpPr>
        <p:spPr bwMode="ltGray">
          <a:xfrm>
            <a:off x="6430911" y="2985334"/>
            <a:ext cx="2059047" cy="1578728"/>
          </a:xfrm>
          <a:prstGeom prst="roundRect">
            <a:avLst>
              <a:gd name="adj" fmla="val 8723"/>
            </a:avLst>
          </a:prstGeom>
          <a:solidFill>
            <a:srgbClr val="00659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r>
              <a:rPr lang="en-US" sz="1600" kern="0" dirty="0" smtClean="0">
                <a:solidFill>
                  <a:srgbClr val="FFFFFF"/>
                </a:solidFill>
                <a:latin typeface="Arial"/>
              </a:rPr>
              <a:t>Expertise </a:t>
            </a:r>
            <a:r>
              <a:rPr lang="en-US" sz="1600" kern="0" dirty="0" err="1" smtClean="0">
                <a:solidFill>
                  <a:srgbClr val="FFFFFF"/>
                </a:solidFill>
                <a:latin typeface="Arial"/>
              </a:rPr>
              <a:t>sécurité</a:t>
            </a:r>
            <a:r>
              <a:rPr lang="en-US" sz="1600" kern="0" dirty="0" smtClean="0">
                <a:solidFill>
                  <a:srgbClr val="FFFFFF"/>
                </a:solidFill>
                <a:latin typeface="Arial"/>
              </a:rPr>
              <a:t> </a:t>
            </a:r>
            <a:r>
              <a:rPr lang="en-US" sz="1600" kern="0" dirty="0" err="1" smtClean="0">
                <a:solidFill>
                  <a:srgbClr val="FFFFFF"/>
                </a:solidFill>
                <a:latin typeface="Arial"/>
              </a:rPr>
              <a:t>limitée</a:t>
            </a:r>
            <a:endParaRPr lang="en-US" sz="1500" kern="0" dirty="0">
              <a:solidFill>
                <a:srgbClr val="FFFFFF"/>
              </a:solidFill>
              <a:latin typeface="Arial"/>
            </a:endParaRPr>
          </a:p>
        </p:txBody>
      </p:sp>
      <p:sp>
        <p:nvSpPr>
          <p:cNvPr id="59" name="Right Brace 58"/>
          <p:cNvSpPr/>
          <p:nvPr/>
        </p:nvSpPr>
        <p:spPr bwMode="ltGray">
          <a:xfrm>
            <a:off x="3777917" y="1255451"/>
            <a:ext cx="264694" cy="3308614"/>
          </a:xfrm>
          <a:prstGeom prst="rightBrace">
            <a:avLst>
              <a:gd name="adj1" fmla="val 46111"/>
              <a:gd name="adj2" fmla="val 50000"/>
            </a:avLst>
          </a:prstGeom>
          <a:noFill/>
          <a:ln w="25400" cap="flat" cmpd="sng" algn="ctr">
            <a:solidFill>
              <a:srgbClr val="C1CD23"/>
            </a:solidFill>
            <a:prstDash val="sysDot"/>
            <a:tailEnd type="none"/>
          </a:ln>
          <a:effectLst/>
        </p:spPr>
        <p:txBody>
          <a:bodyPr rtlCol="0" anchor="ctr"/>
          <a:lstStyle/>
          <a:p>
            <a:pPr algn="ctr" defTabSz="914400">
              <a:defRPr/>
            </a:pPr>
            <a:endParaRPr lang="en-US" kern="0">
              <a:solidFill>
                <a:srgbClr val="000000"/>
              </a:solidFill>
              <a:latin typeface="Arial"/>
            </a:endParaRPr>
          </a:p>
        </p:txBody>
      </p:sp>
      <p:sp>
        <p:nvSpPr>
          <p:cNvPr id="60" name="TextBox 59"/>
          <p:cNvSpPr txBox="1"/>
          <p:nvPr/>
        </p:nvSpPr>
        <p:spPr>
          <a:xfrm>
            <a:off x="5399990" y="4702972"/>
            <a:ext cx="2903359" cy="369332"/>
          </a:xfrm>
          <a:prstGeom prst="rect">
            <a:avLst/>
          </a:prstGeom>
          <a:noFill/>
        </p:spPr>
        <p:txBody>
          <a:bodyPr wrap="none" rtlCol="0">
            <a:spAutoFit/>
          </a:bodyPr>
          <a:lstStyle/>
          <a:p>
            <a:r>
              <a:rPr lang="en-US" b="1" dirty="0" smtClean="0">
                <a:solidFill>
                  <a:srgbClr val="000000">
                    <a:lumMod val="65000"/>
                    <a:lumOff val="35000"/>
                  </a:srgbClr>
                </a:solidFill>
                <a:latin typeface="Arial" pitchFamily="34" charset="0"/>
                <a:cs typeface="Arial" pitchFamily="34" charset="0"/>
              </a:rPr>
              <a:t>Les challenges des RSSI</a:t>
            </a:r>
            <a:endParaRPr lang="en-US" b="1" dirty="0">
              <a:solidFill>
                <a:srgbClr val="000000">
                  <a:lumMod val="65000"/>
                  <a:lumOff val="35000"/>
                </a:srgbClr>
              </a:solidFill>
              <a:latin typeface="Arial" pitchFamily="34" charset="0"/>
              <a:cs typeface="Arial" pitchFamily="34" charset="0"/>
            </a:endParaRPr>
          </a:p>
        </p:txBody>
      </p:sp>
    </p:spTree>
    <p:extLst>
      <p:ext uri="{BB962C8B-B14F-4D97-AF65-F5344CB8AC3E}">
        <p14:creationId xmlns:p14="http://schemas.microsoft.com/office/powerpoint/2010/main" val="3844630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4" name="Straight Arrow Connector 163"/>
          <p:cNvCxnSpPr>
            <a:stCxn id="63" idx="0"/>
          </p:cNvCxnSpPr>
          <p:nvPr/>
        </p:nvCxnSpPr>
        <p:spPr>
          <a:xfrm>
            <a:off x="270986" y="937047"/>
            <a:ext cx="8421105" cy="0"/>
          </a:xfrm>
          <a:prstGeom prst="straightConnector1">
            <a:avLst/>
          </a:prstGeom>
          <a:ln w="28575">
            <a:solidFill>
              <a:schemeClr val="accent5"/>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8952" y="-174214"/>
            <a:ext cx="8536132" cy="709335"/>
          </a:xfrm>
        </p:spPr>
        <p:txBody>
          <a:bodyPr>
            <a:noAutofit/>
          </a:bodyPr>
          <a:lstStyle/>
          <a:p>
            <a:r>
              <a:rPr lang="fr-FR" sz="2400" dirty="0" smtClean="0"/>
              <a:t>Les phases de la « Kill Chain »</a:t>
            </a:r>
            <a:endParaRPr lang="fr-FR" sz="2400" dirty="0"/>
          </a:p>
        </p:txBody>
      </p:sp>
      <p:grpSp>
        <p:nvGrpSpPr>
          <p:cNvPr id="5" name="Group 4"/>
          <p:cNvGrpSpPr/>
          <p:nvPr/>
        </p:nvGrpSpPr>
        <p:grpSpPr>
          <a:xfrm>
            <a:off x="4639261" y="3446060"/>
            <a:ext cx="2831387" cy="1816820"/>
            <a:chOff x="4745813" y="1541633"/>
            <a:chExt cx="2985019" cy="2376240"/>
          </a:xfrm>
          <a:solidFill>
            <a:schemeClr val="bg1">
              <a:lumMod val="85000"/>
            </a:schemeClr>
          </a:solidFill>
        </p:grpSpPr>
        <p:sp>
          <p:nvSpPr>
            <p:cNvPr id="6" name="Oval 5"/>
            <p:cNvSpPr/>
            <p:nvPr/>
          </p:nvSpPr>
          <p:spPr>
            <a:xfrm rot="16200000">
              <a:off x="5093433" y="1280475"/>
              <a:ext cx="2289779" cy="2985018"/>
            </a:xfrm>
            <a:prstGeom prst="ellipse">
              <a:avLst/>
            </a:prstGeom>
            <a:solidFill>
              <a:schemeClr val="bg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endParaRPr lang="fr-FR" sz="1500">
                <a:solidFill>
                  <a:srgbClr val="FFFFFF"/>
                </a:solidFill>
                <a:latin typeface="Arial" pitchFamily="34" charset="0"/>
                <a:cs typeface="Arial" pitchFamily="34" charset="0"/>
              </a:endParaRPr>
            </a:p>
          </p:txBody>
        </p:sp>
        <p:sp>
          <p:nvSpPr>
            <p:cNvPr id="7" name="Oval 6"/>
            <p:cNvSpPr/>
            <p:nvPr/>
          </p:nvSpPr>
          <p:spPr>
            <a:xfrm rot="16200000">
              <a:off x="5093432" y="1194014"/>
              <a:ext cx="2289779" cy="2985018"/>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endParaRPr lang="fr-FR" sz="1500">
                <a:solidFill>
                  <a:srgbClr val="FFFFFF"/>
                </a:solidFill>
                <a:latin typeface="Arial" pitchFamily="34" charset="0"/>
                <a:cs typeface="Arial" pitchFamily="34" charset="0"/>
              </a:endParaRPr>
            </a:p>
          </p:txBody>
        </p:sp>
      </p:grpSp>
      <p:grpSp>
        <p:nvGrpSpPr>
          <p:cNvPr id="8" name="Group 7"/>
          <p:cNvGrpSpPr/>
          <p:nvPr/>
        </p:nvGrpSpPr>
        <p:grpSpPr>
          <a:xfrm>
            <a:off x="5118563" y="3754287"/>
            <a:ext cx="320409" cy="271232"/>
            <a:chOff x="3111502" y="2863720"/>
            <a:chExt cx="3841750" cy="3168650"/>
          </a:xfrm>
        </p:grpSpPr>
        <p:sp>
          <p:nvSpPr>
            <p:cNvPr id="9" name="Freeform 32"/>
            <p:cNvSpPr>
              <a:spLocks/>
            </p:cNvSpPr>
            <p:nvPr/>
          </p:nvSpPr>
          <p:spPr bwMode="auto">
            <a:xfrm>
              <a:off x="4114804" y="5527546"/>
              <a:ext cx="1838325" cy="504824"/>
            </a:xfrm>
            <a:custGeom>
              <a:avLst/>
              <a:gdLst>
                <a:gd name="T0" fmla="*/ 0 w 1158"/>
                <a:gd name="T1" fmla="*/ 318 h 318"/>
                <a:gd name="T2" fmla="*/ 0 w 1158"/>
                <a:gd name="T3" fmla="*/ 318 h 318"/>
                <a:gd name="T4" fmla="*/ 1158 w 1158"/>
                <a:gd name="T5" fmla="*/ 318 h 318"/>
                <a:gd name="T6" fmla="*/ 1158 w 1158"/>
                <a:gd name="T7" fmla="*/ 186 h 318"/>
                <a:gd name="T8" fmla="*/ 948 w 1158"/>
                <a:gd name="T9" fmla="*/ 186 h 318"/>
                <a:gd name="T10" fmla="*/ 948 w 1158"/>
                <a:gd name="T11" fmla="*/ 186 h 318"/>
                <a:gd name="T12" fmla="*/ 936 w 1158"/>
                <a:gd name="T13" fmla="*/ 132 h 318"/>
                <a:gd name="T14" fmla="*/ 926 w 1158"/>
                <a:gd name="T15" fmla="*/ 106 h 318"/>
                <a:gd name="T16" fmla="*/ 918 w 1158"/>
                <a:gd name="T17" fmla="*/ 80 h 318"/>
                <a:gd name="T18" fmla="*/ 908 w 1158"/>
                <a:gd name="T19" fmla="*/ 56 h 318"/>
                <a:gd name="T20" fmla="*/ 896 w 1158"/>
                <a:gd name="T21" fmla="*/ 34 h 318"/>
                <a:gd name="T22" fmla="*/ 884 w 1158"/>
                <a:gd name="T23" fmla="*/ 16 h 318"/>
                <a:gd name="T24" fmla="*/ 870 w 1158"/>
                <a:gd name="T25" fmla="*/ 0 h 318"/>
                <a:gd name="T26" fmla="*/ 286 w 1158"/>
                <a:gd name="T27" fmla="*/ 0 h 318"/>
                <a:gd name="T28" fmla="*/ 286 w 1158"/>
                <a:gd name="T29" fmla="*/ 0 h 318"/>
                <a:gd name="T30" fmla="*/ 274 w 1158"/>
                <a:gd name="T31" fmla="*/ 16 h 318"/>
                <a:gd name="T32" fmla="*/ 262 w 1158"/>
                <a:gd name="T33" fmla="*/ 34 h 318"/>
                <a:gd name="T34" fmla="*/ 250 w 1158"/>
                <a:gd name="T35" fmla="*/ 56 h 318"/>
                <a:gd name="T36" fmla="*/ 240 w 1158"/>
                <a:gd name="T37" fmla="*/ 80 h 318"/>
                <a:gd name="T38" fmla="*/ 230 w 1158"/>
                <a:gd name="T39" fmla="*/ 106 h 318"/>
                <a:gd name="T40" fmla="*/ 222 w 1158"/>
                <a:gd name="T41" fmla="*/ 132 h 318"/>
                <a:gd name="T42" fmla="*/ 210 w 1158"/>
                <a:gd name="T43" fmla="*/ 186 h 318"/>
                <a:gd name="T44" fmla="*/ 0 w 1158"/>
                <a:gd name="T45" fmla="*/ 186 h 318"/>
                <a:gd name="T46" fmla="*/ 0 w 1158"/>
                <a:gd name="T47" fmla="*/ 318 h 318"/>
                <a:gd name="T48" fmla="*/ 0 w 1158"/>
                <a:gd name="T49" fmla="*/ 31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8" h="318">
                  <a:moveTo>
                    <a:pt x="0" y="318"/>
                  </a:moveTo>
                  <a:lnTo>
                    <a:pt x="0" y="318"/>
                  </a:lnTo>
                  <a:lnTo>
                    <a:pt x="1158" y="318"/>
                  </a:lnTo>
                  <a:lnTo>
                    <a:pt x="1158" y="186"/>
                  </a:lnTo>
                  <a:lnTo>
                    <a:pt x="948" y="186"/>
                  </a:lnTo>
                  <a:lnTo>
                    <a:pt x="948" y="186"/>
                  </a:lnTo>
                  <a:lnTo>
                    <a:pt x="936" y="132"/>
                  </a:lnTo>
                  <a:lnTo>
                    <a:pt x="926" y="106"/>
                  </a:lnTo>
                  <a:lnTo>
                    <a:pt x="918" y="80"/>
                  </a:lnTo>
                  <a:lnTo>
                    <a:pt x="908" y="56"/>
                  </a:lnTo>
                  <a:lnTo>
                    <a:pt x="896" y="34"/>
                  </a:lnTo>
                  <a:lnTo>
                    <a:pt x="884" y="16"/>
                  </a:lnTo>
                  <a:lnTo>
                    <a:pt x="870" y="0"/>
                  </a:lnTo>
                  <a:lnTo>
                    <a:pt x="286" y="0"/>
                  </a:lnTo>
                  <a:lnTo>
                    <a:pt x="286" y="0"/>
                  </a:lnTo>
                  <a:lnTo>
                    <a:pt x="274" y="16"/>
                  </a:lnTo>
                  <a:lnTo>
                    <a:pt x="262" y="34"/>
                  </a:lnTo>
                  <a:lnTo>
                    <a:pt x="250" y="56"/>
                  </a:lnTo>
                  <a:lnTo>
                    <a:pt x="240" y="80"/>
                  </a:lnTo>
                  <a:lnTo>
                    <a:pt x="230" y="106"/>
                  </a:lnTo>
                  <a:lnTo>
                    <a:pt x="222" y="132"/>
                  </a:lnTo>
                  <a:lnTo>
                    <a:pt x="210" y="186"/>
                  </a:lnTo>
                  <a:lnTo>
                    <a:pt x="0" y="186"/>
                  </a:lnTo>
                  <a:lnTo>
                    <a:pt x="0" y="318"/>
                  </a:lnTo>
                  <a:lnTo>
                    <a:pt x="0" y="318"/>
                  </a:lnTo>
                  <a:close/>
                </a:path>
              </a:pathLst>
            </a:custGeom>
            <a:solidFill>
              <a:srgbClr val="9892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10" name="Freeform 33"/>
            <p:cNvSpPr>
              <a:spLocks/>
            </p:cNvSpPr>
            <p:nvPr/>
          </p:nvSpPr>
          <p:spPr bwMode="auto">
            <a:xfrm>
              <a:off x="3111502" y="2863720"/>
              <a:ext cx="3841750" cy="2590800"/>
            </a:xfrm>
            <a:custGeom>
              <a:avLst/>
              <a:gdLst>
                <a:gd name="T0" fmla="*/ 110 w 2420"/>
                <a:gd name="T1" fmla="*/ 0 h 1632"/>
                <a:gd name="T2" fmla="*/ 2312 w 2420"/>
                <a:gd name="T3" fmla="*/ 0 h 1632"/>
                <a:gd name="T4" fmla="*/ 2312 w 2420"/>
                <a:gd name="T5" fmla="*/ 0 h 1632"/>
                <a:gd name="T6" fmla="*/ 2334 w 2420"/>
                <a:gd name="T7" fmla="*/ 2 h 1632"/>
                <a:gd name="T8" fmla="*/ 2354 w 2420"/>
                <a:gd name="T9" fmla="*/ 8 h 1632"/>
                <a:gd name="T10" fmla="*/ 2372 w 2420"/>
                <a:gd name="T11" fmla="*/ 18 h 1632"/>
                <a:gd name="T12" fmla="*/ 2388 w 2420"/>
                <a:gd name="T13" fmla="*/ 30 h 1632"/>
                <a:gd name="T14" fmla="*/ 2402 w 2420"/>
                <a:gd name="T15" fmla="*/ 46 h 1632"/>
                <a:gd name="T16" fmla="*/ 2412 w 2420"/>
                <a:gd name="T17" fmla="*/ 62 h 1632"/>
                <a:gd name="T18" fmla="*/ 2418 w 2420"/>
                <a:gd name="T19" fmla="*/ 82 h 1632"/>
                <a:gd name="T20" fmla="*/ 2420 w 2420"/>
                <a:gd name="T21" fmla="*/ 102 h 1632"/>
                <a:gd name="T22" fmla="*/ 2420 w 2420"/>
                <a:gd name="T23" fmla="*/ 1530 h 1632"/>
                <a:gd name="T24" fmla="*/ 2420 w 2420"/>
                <a:gd name="T25" fmla="*/ 1530 h 1632"/>
                <a:gd name="T26" fmla="*/ 2418 w 2420"/>
                <a:gd name="T27" fmla="*/ 1550 h 1632"/>
                <a:gd name="T28" fmla="*/ 2412 w 2420"/>
                <a:gd name="T29" fmla="*/ 1570 h 1632"/>
                <a:gd name="T30" fmla="*/ 2402 w 2420"/>
                <a:gd name="T31" fmla="*/ 1586 h 1632"/>
                <a:gd name="T32" fmla="*/ 2388 w 2420"/>
                <a:gd name="T33" fmla="*/ 1602 h 1632"/>
                <a:gd name="T34" fmla="*/ 2372 w 2420"/>
                <a:gd name="T35" fmla="*/ 1614 h 1632"/>
                <a:gd name="T36" fmla="*/ 2354 w 2420"/>
                <a:gd name="T37" fmla="*/ 1624 h 1632"/>
                <a:gd name="T38" fmla="*/ 2334 w 2420"/>
                <a:gd name="T39" fmla="*/ 1628 h 1632"/>
                <a:gd name="T40" fmla="*/ 2312 w 2420"/>
                <a:gd name="T41" fmla="*/ 1632 h 1632"/>
                <a:gd name="T42" fmla="*/ 2312 w 2420"/>
                <a:gd name="T43" fmla="*/ 1632 h 1632"/>
                <a:gd name="T44" fmla="*/ 110 w 2420"/>
                <a:gd name="T45" fmla="*/ 1632 h 1632"/>
                <a:gd name="T46" fmla="*/ 110 w 2420"/>
                <a:gd name="T47" fmla="*/ 1632 h 1632"/>
                <a:gd name="T48" fmla="*/ 88 w 2420"/>
                <a:gd name="T49" fmla="*/ 1628 h 1632"/>
                <a:gd name="T50" fmla="*/ 68 w 2420"/>
                <a:gd name="T51" fmla="*/ 1624 h 1632"/>
                <a:gd name="T52" fmla="*/ 48 w 2420"/>
                <a:gd name="T53" fmla="*/ 1614 h 1632"/>
                <a:gd name="T54" fmla="*/ 32 w 2420"/>
                <a:gd name="T55" fmla="*/ 1602 h 1632"/>
                <a:gd name="T56" fmla="*/ 20 w 2420"/>
                <a:gd name="T57" fmla="*/ 1586 h 1632"/>
                <a:gd name="T58" fmla="*/ 10 w 2420"/>
                <a:gd name="T59" fmla="*/ 1570 h 1632"/>
                <a:gd name="T60" fmla="*/ 4 w 2420"/>
                <a:gd name="T61" fmla="*/ 1550 h 1632"/>
                <a:gd name="T62" fmla="*/ 0 w 2420"/>
                <a:gd name="T63" fmla="*/ 1530 h 1632"/>
                <a:gd name="T64" fmla="*/ 0 w 2420"/>
                <a:gd name="T65" fmla="*/ 102 h 1632"/>
                <a:gd name="T66" fmla="*/ 0 w 2420"/>
                <a:gd name="T67" fmla="*/ 102 h 1632"/>
                <a:gd name="T68" fmla="*/ 4 w 2420"/>
                <a:gd name="T69" fmla="*/ 82 h 1632"/>
                <a:gd name="T70" fmla="*/ 10 w 2420"/>
                <a:gd name="T71" fmla="*/ 62 h 1632"/>
                <a:gd name="T72" fmla="*/ 20 w 2420"/>
                <a:gd name="T73" fmla="*/ 46 h 1632"/>
                <a:gd name="T74" fmla="*/ 32 w 2420"/>
                <a:gd name="T75" fmla="*/ 30 h 1632"/>
                <a:gd name="T76" fmla="*/ 48 w 2420"/>
                <a:gd name="T77" fmla="*/ 18 h 1632"/>
                <a:gd name="T78" fmla="*/ 68 w 2420"/>
                <a:gd name="T79" fmla="*/ 8 h 1632"/>
                <a:gd name="T80" fmla="*/ 88 w 2420"/>
                <a:gd name="T81" fmla="*/ 2 h 1632"/>
                <a:gd name="T82" fmla="*/ 110 w 2420"/>
                <a:gd name="T83" fmla="*/ 0 h 1632"/>
                <a:gd name="T84" fmla="*/ 110 w 2420"/>
                <a:gd name="T85" fmla="*/ 0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20" h="1632">
                  <a:moveTo>
                    <a:pt x="110" y="0"/>
                  </a:moveTo>
                  <a:lnTo>
                    <a:pt x="2312" y="0"/>
                  </a:lnTo>
                  <a:lnTo>
                    <a:pt x="2312" y="0"/>
                  </a:lnTo>
                  <a:lnTo>
                    <a:pt x="2334" y="2"/>
                  </a:lnTo>
                  <a:lnTo>
                    <a:pt x="2354" y="8"/>
                  </a:lnTo>
                  <a:lnTo>
                    <a:pt x="2372" y="18"/>
                  </a:lnTo>
                  <a:lnTo>
                    <a:pt x="2388" y="30"/>
                  </a:lnTo>
                  <a:lnTo>
                    <a:pt x="2402" y="46"/>
                  </a:lnTo>
                  <a:lnTo>
                    <a:pt x="2412" y="62"/>
                  </a:lnTo>
                  <a:lnTo>
                    <a:pt x="2418" y="82"/>
                  </a:lnTo>
                  <a:lnTo>
                    <a:pt x="2420" y="102"/>
                  </a:lnTo>
                  <a:lnTo>
                    <a:pt x="2420" y="1530"/>
                  </a:lnTo>
                  <a:lnTo>
                    <a:pt x="2420" y="1530"/>
                  </a:lnTo>
                  <a:lnTo>
                    <a:pt x="2418" y="1550"/>
                  </a:lnTo>
                  <a:lnTo>
                    <a:pt x="2412" y="1570"/>
                  </a:lnTo>
                  <a:lnTo>
                    <a:pt x="2402" y="1586"/>
                  </a:lnTo>
                  <a:lnTo>
                    <a:pt x="2388" y="1602"/>
                  </a:lnTo>
                  <a:lnTo>
                    <a:pt x="2372" y="1614"/>
                  </a:lnTo>
                  <a:lnTo>
                    <a:pt x="2354" y="1624"/>
                  </a:lnTo>
                  <a:lnTo>
                    <a:pt x="2334" y="1628"/>
                  </a:lnTo>
                  <a:lnTo>
                    <a:pt x="2312" y="1632"/>
                  </a:lnTo>
                  <a:lnTo>
                    <a:pt x="2312" y="1632"/>
                  </a:lnTo>
                  <a:lnTo>
                    <a:pt x="110" y="1632"/>
                  </a:lnTo>
                  <a:lnTo>
                    <a:pt x="110" y="1632"/>
                  </a:lnTo>
                  <a:lnTo>
                    <a:pt x="88" y="1628"/>
                  </a:lnTo>
                  <a:lnTo>
                    <a:pt x="68" y="1624"/>
                  </a:lnTo>
                  <a:lnTo>
                    <a:pt x="48" y="1614"/>
                  </a:lnTo>
                  <a:lnTo>
                    <a:pt x="32" y="1602"/>
                  </a:lnTo>
                  <a:lnTo>
                    <a:pt x="20" y="1586"/>
                  </a:lnTo>
                  <a:lnTo>
                    <a:pt x="10" y="1570"/>
                  </a:lnTo>
                  <a:lnTo>
                    <a:pt x="4" y="1550"/>
                  </a:lnTo>
                  <a:lnTo>
                    <a:pt x="0" y="1530"/>
                  </a:lnTo>
                  <a:lnTo>
                    <a:pt x="0" y="102"/>
                  </a:lnTo>
                  <a:lnTo>
                    <a:pt x="0" y="102"/>
                  </a:lnTo>
                  <a:lnTo>
                    <a:pt x="4" y="82"/>
                  </a:lnTo>
                  <a:lnTo>
                    <a:pt x="10" y="62"/>
                  </a:lnTo>
                  <a:lnTo>
                    <a:pt x="20" y="46"/>
                  </a:lnTo>
                  <a:lnTo>
                    <a:pt x="32" y="30"/>
                  </a:lnTo>
                  <a:lnTo>
                    <a:pt x="48" y="18"/>
                  </a:lnTo>
                  <a:lnTo>
                    <a:pt x="68" y="8"/>
                  </a:lnTo>
                  <a:lnTo>
                    <a:pt x="88" y="2"/>
                  </a:lnTo>
                  <a:lnTo>
                    <a:pt x="110" y="0"/>
                  </a:lnTo>
                  <a:lnTo>
                    <a:pt x="110" y="0"/>
                  </a:lnTo>
                  <a:close/>
                </a:path>
              </a:pathLst>
            </a:custGeom>
            <a:solidFill>
              <a:srgbClr val="9892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11" name="Freeform 34"/>
            <p:cNvSpPr>
              <a:spLocks/>
            </p:cNvSpPr>
            <p:nvPr/>
          </p:nvSpPr>
          <p:spPr bwMode="auto">
            <a:xfrm>
              <a:off x="3375027" y="3092321"/>
              <a:ext cx="3314700" cy="2133597"/>
            </a:xfrm>
            <a:custGeom>
              <a:avLst/>
              <a:gdLst>
                <a:gd name="T0" fmla="*/ 2088 w 2088"/>
                <a:gd name="T1" fmla="*/ 1264 h 1344"/>
                <a:gd name="T2" fmla="*/ 2088 w 2088"/>
                <a:gd name="T3" fmla="*/ 1264 h 1344"/>
                <a:gd name="T4" fmla="*/ 2088 w 2088"/>
                <a:gd name="T5" fmla="*/ 1280 h 1344"/>
                <a:gd name="T6" fmla="*/ 2082 w 2088"/>
                <a:gd name="T7" fmla="*/ 1294 h 1344"/>
                <a:gd name="T8" fmla="*/ 2076 w 2088"/>
                <a:gd name="T9" fmla="*/ 1308 h 1344"/>
                <a:gd name="T10" fmla="*/ 2066 w 2088"/>
                <a:gd name="T11" fmla="*/ 1320 h 1344"/>
                <a:gd name="T12" fmla="*/ 2056 w 2088"/>
                <a:gd name="T13" fmla="*/ 1330 h 1344"/>
                <a:gd name="T14" fmla="*/ 2042 w 2088"/>
                <a:gd name="T15" fmla="*/ 1338 h 1344"/>
                <a:gd name="T16" fmla="*/ 2028 w 2088"/>
                <a:gd name="T17" fmla="*/ 1342 h 1344"/>
                <a:gd name="T18" fmla="*/ 2012 w 2088"/>
                <a:gd name="T19" fmla="*/ 1344 h 1344"/>
                <a:gd name="T20" fmla="*/ 78 w 2088"/>
                <a:gd name="T21" fmla="*/ 1344 h 1344"/>
                <a:gd name="T22" fmla="*/ 78 w 2088"/>
                <a:gd name="T23" fmla="*/ 1344 h 1344"/>
                <a:gd name="T24" fmla="*/ 62 w 2088"/>
                <a:gd name="T25" fmla="*/ 1342 h 1344"/>
                <a:gd name="T26" fmla="*/ 48 w 2088"/>
                <a:gd name="T27" fmla="*/ 1338 h 1344"/>
                <a:gd name="T28" fmla="*/ 34 w 2088"/>
                <a:gd name="T29" fmla="*/ 1330 h 1344"/>
                <a:gd name="T30" fmla="*/ 24 w 2088"/>
                <a:gd name="T31" fmla="*/ 1320 h 1344"/>
                <a:gd name="T32" fmla="*/ 14 w 2088"/>
                <a:gd name="T33" fmla="*/ 1308 h 1344"/>
                <a:gd name="T34" fmla="*/ 6 w 2088"/>
                <a:gd name="T35" fmla="*/ 1294 h 1344"/>
                <a:gd name="T36" fmla="*/ 2 w 2088"/>
                <a:gd name="T37" fmla="*/ 1280 h 1344"/>
                <a:gd name="T38" fmla="*/ 0 w 2088"/>
                <a:gd name="T39" fmla="*/ 1264 h 1344"/>
                <a:gd name="T40" fmla="*/ 0 w 2088"/>
                <a:gd name="T41" fmla="*/ 80 h 1344"/>
                <a:gd name="T42" fmla="*/ 0 w 2088"/>
                <a:gd name="T43" fmla="*/ 80 h 1344"/>
                <a:gd name="T44" fmla="*/ 2 w 2088"/>
                <a:gd name="T45" fmla="*/ 64 h 1344"/>
                <a:gd name="T46" fmla="*/ 6 w 2088"/>
                <a:gd name="T47" fmla="*/ 50 h 1344"/>
                <a:gd name="T48" fmla="*/ 14 w 2088"/>
                <a:gd name="T49" fmla="*/ 36 h 1344"/>
                <a:gd name="T50" fmla="*/ 24 w 2088"/>
                <a:gd name="T51" fmla="*/ 24 h 1344"/>
                <a:gd name="T52" fmla="*/ 34 w 2088"/>
                <a:gd name="T53" fmla="*/ 14 h 1344"/>
                <a:gd name="T54" fmla="*/ 48 w 2088"/>
                <a:gd name="T55" fmla="*/ 6 h 1344"/>
                <a:gd name="T56" fmla="*/ 62 w 2088"/>
                <a:gd name="T57" fmla="*/ 2 h 1344"/>
                <a:gd name="T58" fmla="*/ 78 w 2088"/>
                <a:gd name="T59" fmla="*/ 0 h 1344"/>
                <a:gd name="T60" fmla="*/ 2012 w 2088"/>
                <a:gd name="T61" fmla="*/ 0 h 1344"/>
                <a:gd name="T62" fmla="*/ 2012 w 2088"/>
                <a:gd name="T63" fmla="*/ 0 h 1344"/>
                <a:gd name="T64" fmla="*/ 2028 w 2088"/>
                <a:gd name="T65" fmla="*/ 2 h 1344"/>
                <a:gd name="T66" fmla="*/ 2042 w 2088"/>
                <a:gd name="T67" fmla="*/ 6 h 1344"/>
                <a:gd name="T68" fmla="*/ 2056 w 2088"/>
                <a:gd name="T69" fmla="*/ 14 h 1344"/>
                <a:gd name="T70" fmla="*/ 2066 w 2088"/>
                <a:gd name="T71" fmla="*/ 24 h 1344"/>
                <a:gd name="T72" fmla="*/ 2076 w 2088"/>
                <a:gd name="T73" fmla="*/ 36 h 1344"/>
                <a:gd name="T74" fmla="*/ 2082 w 2088"/>
                <a:gd name="T75" fmla="*/ 50 h 1344"/>
                <a:gd name="T76" fmla="*/ 2088 w 2088"/>
                <a:gd name="T77" fmla="*/ 64 h 1344"/>
                <a:gd name="T78" fmla="*/ 2088 w 2088"/>
                <a:gd name="T79" fmla="*/ 80 h 1344"/>
                <a:gd name="T80" fmla="*/ 2088 w 2088"/>
                <a:gd name="T81" fmla="*/ 1264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88" h="1344">
                  <a:moveTo>
                    <a:pt x="2088" y="1264"/>
                  </a:moveTo>
                  <a:lnTo>
                    <a:pt x="2088" y="1264"/>
                  </a:lnTo>
                  <a:lnTo>
                    <a:pt x="2088" y="1280"/>
                  </a:lnTo>
                  <a:lnTo>
                    <a:pt x="2082" y="1294"/>
                  </a:lnTo>
                  <a:lnTo>
                    <a:pt x="2076" y="1308"/>
                  </a:lnTo>
                  <a:lnTo>
                    <a:pt x="2066" y="1320"/>
                  </a:lnTo>
                  <a:lnTo>
                    <a:pt x="2056" y="1330"/>
                  </a:lnTo>
                  <a:lnTo>
                    <a:pt x="2042" y="1338"/>
                  </a:lnTo>
                  <a:lnTo>
                    <a:pt x="2028" y="1342"/>
                  </a:lnTo>
                  <a:lnTo>
                    <a:pt x="2012" y="1344"/>
                  </a:lnTo>
                  <a:lnTo>
                    <a:pt x="78" y="1344"/>
                  </a:lnTo>
                  <a:lnTo>
                    <a:pt x="78" y="1344"/>
                  </a:lnTo>
                  <a:lnTo>
                    <a:pt x="62" y="1342"/>
                  </a:lnTo>
                  <a:lnTo>
                    <a:pt x="48" y="1338"/>
                  </a:lnTo>
                  <a:lnTo>
                    <a:pt x="34" y="1330"/>
                  </a:lnTo>
                  <a:lnTo>
                    <a:pt x="24" y="1320"/>
                  </a:lnTo>
                  <a:lnTo>
                    <a:pt x="14" y="1308"/>
                  </a:lnTo>
                  <a:lnTo>
                    <a:pt x="6" y="1294"/>
                  </a:lnTo>
                  <a:lnTo>
                    <a:pt x="2" y="1280"/>
                  </a:lnTo>
                  <a:lnTo>
                    <a:pt x="0" y="1264"/>
                  </a:lnTo>
                  <a:lnTo>
                    <a:pt x="0" y="80"/>
                  </a:lnTo>
                  <a:lnTo>
                    <a:pt x="0" y="80"/>
                  </a:lnTo>
                  <a:lnTo>
                    <a:pt x="2" y="64"/>
                  </a:lnTo>
                  <a:lnTo>
                    <a:pt x="6" y="50"/>
                  </a:lnTo>
                  <a:lnTo>
                    <a:pt x="14" y="36"/>
                  </a:lnTo>
                  <a:lnTo>
                    <a:pt x="24" y="24"/>
                  </a:lnTo>
                  <a:lnTo>
                    <a:pt x="34" y="14"/>
                  </a:lnTo>
                  <a:lnTo>
                    <a:pt x="48" y="6"/>
                  </a:lnTo>
                  <a:lnTo>
                    <a:pt x="62" y="2"/>
                  </a:lnTo>
                  <a:lnTo>
                    <a:pt x="78" y="0"/>
                  </a:lnTo>
                  <a:lnTo>
                    <a:pt x="2012" y="0"/>
                  </a:lnTo>
                  <a:lnTo>
                    <a:pt x="2012" y="0"/>
                  </a:lnTo>
                  <a:lnTo>
                    <a:pt x="2028" y="2"/>
                  </a:lnTo>
                  <a:lnTo>
                    <a:pt x="2042" y="6"/>
                  </a:lnTo>
                  <a:lnTo>
                    <a:pt x="2056" y="14"/>
                  </a:lnTo>
                  <a:lnTo>
                    <a:pt x="2066" y="24"/>
                  </a:lnTo>
                  <a:lnTo>
                    <a:pt x="2076" y="36"/>
                  </a:lnTo>
                  <a:lnTo>
                    <a:pt x="2082" y="50"/>
                  </a:lnTo>
                  <a:lnTo>
                    <a:pt x="2088" y="64"/>
                  </a:lnTo>
                  <a:lnTo>
                    <a:pt x="2088" y="80"/>
                  </a:lnTo>
                  <a:lnTo>
                    <a:pt x="2088" y="12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grpSp>
      <p:grpSp>
        <p:nvGrpSpPr>
          <p:cNvPr id="12" name="Group 11"/>
          <p:cNvGrpSpPr/>
          <p:nvPr/>
        </p:nvGrpSpPr>
        <p:grpSpPr>
          <a:xfrm>
            <a:off x="5202205" y="3783138"/>
            <a:ext cx="153124" cy="133229"/>
            <a:chOff x="7615238" y="688975"/>
            <a:chExt cx="4441825" cy="3765550"/>
          </a:xfrm>
          <a:solidFill>
            <a:schemeClr val="accent5"/>
          </a:solidFill>
        </p:grpSpPr>
        <p:sp>
          <p:nvSpPr>
            <p:cNvPr id="13" name="Freeform 38"/>
            <p:cNvSpPr>
              <a:spLocks noEditPoints="1"/>
            </p:cNvSpPr>
            <p:nvPr/>
          </p:nvSpPr>
          <p:spPr bwMode="auto">
            <a:xfrm>
              <a:off x="8418513" y="1358900"/>
              <a:ext cx="2857500" cy="2851150"/>
            </a:xfrm>
            <a:custGeom>
              <a:avLst/>
              <a:gdLst>
                <a:gd name="T0" fmla="*/ 674 w 1800"/>
                <a:gd name="T1" fmla="*/ 30 h 1796"/>
                <a:gd name="T2" fmla="*/ 396 w 1800"/>
                <a:gd name="T3" fmla="*/ 154 h 1796"/>
                <a:gd name="T4" fmla="*/ 178 w 1800"/>
                <a:gd name="T5" fmla="*/ 362 h 1796"/>
                <a:gd name="T6" fmla="*/ 40 w 1800"/>
                <a:gd name="T7" fmla="*/ 634 h 1796"/>
                <a:gd name="T8" fmla="*/ 0 w 1800"/>
                <a:gd name="T9" fmla="*/ 902 h 1796"/>
                <a:gd name="T10" fmla="*/ 34 w 1800"/>
                <a:gd name="T11" fmla="*/ 1112 h 1796"/>
                <a:gd name="T12" fmla="*/ 114 w 1800"/>
                <a:gd name="T13" fmla="*/ 1232 h 1796"/>
                <a:gd name="T14" fmla="*/ 322 w 1800"/>
                <a:gd name="T15" fmla="*/ 1330 h 1796"/>
                <a:gd name="T16" fmla="*/ 474 w 1800"/>
                <a:gd name="T17" fmla="*/ 1572 h 1796"/>
                <a:gd name="T18" fmla="*/ 498 w 1800"/>
                <a:gd name="T19" fmla="*/ 1674 h 1796"/>
                <a:gd name="T20" fmla="*/ 514 w 1800"/>
                <a:gd name="T21" fmla="*/ 1778 h 1796"/>
                <a:gd name="T22" fmla="*/ 590 w 1800"/>
                <a:gd name="T23" fmla="*/ 1794 h 1796"/>
                <a:gd name="T24" fmla="*/ 636 w 1800"/>
                <a:gd name="T25" fmla="*/ 1736 h 1796"/>
                <a:gd name="T26" fmla="*/ 674 w 1800"/>
                <a:gd name="T27" fmla="*/ 1770 h 1796"/>
                <a:gd name="T28" fmla="*/ 744 w 1800"/>
                <a:gd name="T29" fmla="*/ 1796 h 1796"/>
                <a:gd name="T30" fmla="*/ 802 w 1800"/>
                <a:gd name="T31" fmla="*/ 1748 h 1796"/>
                <a:gd name="T32" fmla="*/ 834 w 1800"/>
                <a:gd name="T33" fmla="*/ 1760 h 1796"/>
                <a:gd name="T34" fmla="*/ 910 w 1800"/>
                <a:gd name="T35" fmla="*/ 1796 h 1796"/>
                <a:gd name="T36" fmla="*/ 964 w 1800"/>
                <a:gd name="T37" fmla="*/ 1760 h 1796"/>
                <a:gd name="T38" fmla="*/ 998 w 1800"/>
                <a:gd name="T39" fmla="*/ 1748 h 1796"/>
                <a:gd name="T40" fmla="*/ 1056 w 1800"/>
                <a:gd name="T41" fmla="*/ 1796 h 1796"/>
                <a:gd name="T42" fmla="*/ 1126 w 1800"/>
                <a:gd name="T43" fmla="*/ 1770 h 1796"/>
                <a:gd name="T44" fmla="*/ 1162 w 1800"/>
                <a:gd name="T45" fmla="*/ 1736 h 1796"/>
                <a:gd name="T46" fmla="*/ 1210 w 1800"/>
                <a:gd name="T47" fmla="*/ 1794 h 1796"/>
                <a:gd name="T48" fmla="*/ 1284 w 1800"/>
                <a:gd name="T49" fmla="*/ 1778 h 1796"/>
                <a:gd name="T50" fmla="*/ 1302 w 1800"/>
                <a:gd name="T51" fmla="*/ 1674 h 1796"/>
                <a:gd name="T52" fmla="*/ 1328 w 1800"/>
                <a:gd name="T53" fmla="*/ 1558 h 1796"/>
                <a:gd name="T54" fmla="*/ 1520 w 1800"/>
                <a:gd name="T55" fmla="*/ 1320 h 1796"/>
                <a:gd name="T56" fmla="*/ 1698 w 1800"/>
                <a:gd name="T57" fmla="*/ 1218 h 1796"/>
                <a:gd name="T58" fmla="*/ 1774 w 1800"/>
                <a:gd name="T59" fmla="*/ 1090 h 1796"/>
                <a:gd name="T60" fmla="*/ 1800 w 1800"/>
                <a:gd name="T61" fmla="*/ 902 h 1796"/>
                <a:gd name="T62" fmla="*/ 1744 w 1800"/>
                <a:gd name="T63" fmla="*/ 592 h 1796"/>
                <a:gd name="T64" fmla="*/ 1594 w 1800"/>
                <a:gd name="T65" fmla="*/ 328 h 1796"/>
                <a:gd name="T66" fmla="*/ 1366 w 1800"/>
                <a:gd name="T67" fmla="*/ 132 h 1796"/>
                <a:gd name="T68" fmla="*/ 1080 w 1800"/>
                <a:gd name="T69" fmla="*/ 20 h 1796"/>
                <a:gd name="T70" fmla="*/ 346 w 1800"/>
                <a:gd name="T71" fmla="*/ 1020 h 1796"/>
                <a:gd name="T72" fmla="*/ 272 w 1800"/>
                <a:gd name="T73" fmla="*/ 956 h 1796"/>
                <a:gd name="T74" fmla="*/ 316 w 1800"/>
                <a:gd name="T75" fmla="*/ 702 h 1796"/>
                <a:gd name="T76" fmla="*/ 406 w 1800"/>
                <a:gd name="T77" fmla="*/ 556 h 1796"/>
                <a:gd name="T78" fmla="*/ 508 w 1800"/>
                <a:gd name="T79" fmla="*/ 546 h 1796"/>
                <a:gd name="T80" fmla="*/ 634 w 1800"/>
                <a:gd name="T81" fmla="*/ 638 h 1796"/>
                <a:gd name="T82" fmla="*/ 762 w 1800"/>
                <a:gd name="T83" fmla="*/ 868 h 1796"/>
                <a:gd name="T84" fmla="*/ 772 w 1800"/>
                <a:gd name="T85" fmla="*/ 970 h 1796"/>
                <a:gd name="T86" fmla="*/ 700 w 1800"/>
                <a:gd name="T87" fmla="*/ 1020 h 1796"/>
                <a:gd name="T88" fmla="*/ 826 w 1800"/>
                <a:gd name="T89" fmla="*/ 1338 h 1796"/>
                <a:gd name="T90" fmla="*/ 900 w 1800"/>
                <a:gd name="T91" fmla="*/ 1000 h 1796"/>
                <a:gd name="T92" fmla="*/ 976 w 1800"/>
                <a:gd name="T93" fmla="*/ 1330 h 1796"/>
                <a:gd name="T94" fmla="*/ 896 w 1800"/>
                <a:gd name="T95" fmla="*/ 1362 h 1796"/>
                <a:gd name="T96" fmla="*/ 1050 w 1800"/>
                <a:gd name="T97" fmla="*/ 998 h 1796"/>
                <a:gd name="T98" fmla="*/ 1020 w 1800"/>
                <a:gd name="T99" fmla="*/ 918 h 1796"/>
                <a:gd name="T100" fmla="*/ 1134 w 1800"/>
                <a:gd name="T101" fmla="*/ 680 h 1796"/>
                <a:gd name="T102" fmla="*/ 1254 w 1800"/>
                <a:gd name="T103" fmla="*/ 558 h 1796"/>
                <a:gd name="T104" fmla="*/ 1372 w 1800"/>
                <a:gd name="T105" fmla="*/ 546 h 1796"/>
                <a:gd name="T106" fmla="*/ 1456 w 1800"/>
                <a:gd name="T107" fmla="*/ 638 h 1796"/>
                <a:gd name="T108" fmla="*/ 1532 w 1800"/>
                <a:gd name="T109" fmla="*/ 918 h 1796"/>
                <a:gd name="T110" fmla="*/ 1470 w 1800"/>
                <a:gd name="T111" fmla="*/ 1016 h 1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00" h="1796">
                  <a:moveTo>
                    <a:pt x="900" y="0"/>
                  </a:moveTo>
                  <a:lnTo>
                    <a:pt x="900" y="0"/>
                  </a:lnTo>
                  <a:lnTo>
                    <a:pt x="854" y="2"/>
                  </a:lnTo>
                  <a:lnTo>
                    <a:pt x="808" y="6"/>
                  </a:lnTo>
                  <a:lnTo>
                    <a:pt x="762" y="12"/>
                  </a:lnTo>
                  <a:lnTo>
                    <a:pt x="718" y="20"/>
                  </a:lnTo>
                  <a:lnTo>
                    <a:pt x="674" y="30"/>
                  </a:lnTo>
                  <a:lnTo>
                    <a:pt x="632" y="42"/>
                  </a:lnTo>
                  <a:lnTo>
                    <a:pt x="590" y="56"/>
                  </a:lnTo>
                  <a:lnTo>
                    <a:pt x="550" y="72"/>
                  </a:lnTo>
                  <a:lnTo>
                    <a:pt x="510" y="90"/>
                  </a:lnTo>
                  <a:lnTo>
                    <a:pt x="470" y="110"/>
                  </a:lnTo>
                  <a:lnTo>
                    <a:pt x="432" y="132"/>
                  </a:lnTo>
                  <a:lnTo>
                    <a:pt x="396" y="154"/>
                  </a:lnTo>
                  <a:lnTo>
                    <a:pt x="360" y="180"/>
                  </a:lnTo>
                  <a:lnTo>
                    <a:pt x="326" y="206"/>
                  </a:lnTo>
                  <a:lnTo>
                    <a:pt x="294" y="234"/>
                  </a:lnTo>
                  <a:lnTo>
                    <a:pt x="262" y="264"/>
                  </a:lnTo>
                  <a:lnTo>
                    <a:pt x="234" y="296"/>
                  </a:lnTo>
                  <a:lnTo>
                    <a:pt x="204" y="328"/>
                  </a:lnTo>
                  <a:lnTo>
                    <a:pt x="178" y="362"/>
                  </a:lnTo>
                  <a:lnTo>
                    <a:pt x="154" y="398"/>
                  </a:lnTo>
                  <a:lnTo>
                    <a:pt x="130" y="434"/>
                  </a:lnTo>
                  <a:lnTo>
                    <a:pt x="108" y="472"/>
                  </a:lnTo>
                  <a:lnTo>
                    <a:pt x="88" y="510"/>
                  </a:lnTo>
                  <a:lnTo>
                    <a:pt x="70" y="550"/>
                  </a:lnTo>
                  <a:lnTo>
                    <a:pt x="54" y="592"/>
                  </a:lnTo>
                  <a:lnTo>
                    <a:pt x="40" y="634"/>
                  </a:lnTo>
                  <a:lnTo>
                    <a:pt x="28" y="676"/>
                  </a:lnTo>
                  <a:lnTo>
                    <a:pt x="18" y="720"/>
                  </a:lnTo>
                  <a:lnTo>
                    <a:pt x="10" y="764"/>
                  </a:lnTo>
                  <a:lnTo>
                    <a:pt x="4" y="808"/>
                  </a:lnTo>
                  <a:lnTo>
                    <a:pt x="0" y="854"/>
                  </a:lnTo>
                  <a:lnTo>
                    <a:pt x="0" y="902"/>
                  </a:lnTo>
                  <a:lnTo>
                    <a:pt x="0" y="902"/>
                  </a:lnTo>
                  <a:lnTo>
                    <a:pt x="2" y="962"/>
                  </a:lnTo>
                  <a:lnTo>
                    <a:pt x="4" y="990"/>
                  </a:lnTo>
                  <a:lnTo>
                    <a:pt x="8" y="1018"/>
                  </a:lnTo>
                  <a:lnTo>
                    <a:pt x="12" y="1044"/>
                  </a:lnTo>
                  <a:lnTo>
                    <a:pt x="18" y="1068"/>
                  </a:lnTo>
                  <a:lnTo>
                    <a:pt x="26" y="1090"/>
                  </a:lnTo>
                  <a:lnTo>
                    <a:pt x="34" y="1112"/>
                  </a:lnTo>
                  <a:lnTo>
                    <a:pt x="42" y="1134"/>
                  </a:lnTo>
                  <a:lnTo>
                    <a:pt x="52" y="1152"/>
                  </a:lnTo>
                  <a:lnTo>
                    <a:pt x="62" y="1170"/>
                  </a:lnTo>
                  <a:lnTo>
                    <a:pt x="74" y="1188"/>
                  </a:lnTo>
                  <a:lnTo>
                    <a:pt x="86" y="1204"/>
                  </a:lnTo>
                  <a:lnTo>
                    <a:pt x="100" y="1218"/>
                  </a:lnTo>
                  <a:lnTo>
                    <a:pt x="114" y="1232"/>
                  </a:lnTo>
                  <a:lnTo>
                    <a:pt x="130" y="1246"/>
                  </a:lnTo>
                  <a:lnTo>
                    <a:pt x="146" y="1258"/>
                  </a:lnTo>
                  <a:lnTo>
                    <a:pt x="162" y="1270"/>
                  </a:lnTo>
                  <a:lnTo>
                    <a:pt x="198" y="1290"/>
                  </a:lnTo>
                  <a:lnTo>
                    <a:pt x="236" y="1306"/>
                  </a:lnTo>
                  <a:lnTo>
                    <a:pt x="278" y="1320"/>
                  </a:lnTo>
                  <a:lnTo>
                    <a:pt x="322" y="1330"/>
                  </a:lnTo>
                  <a:lnTo>
                    <a:pt x="370" y="1338"/>
                  </a:lnTo>
                  <a:lnTo>
                    <a:pt x="420" y="1346"/>
                  </a:lnTo>
                  <a:lnTo>
                    <a:pt x="470" y="1350"/>
                  </a:lnTo>
                  <a:lnTo>
                    <a:pt x="470" y="1542"/>
                  </a:lnTo>
                  <a:lnTo>
                    <a:pt x="470" y="1542"/>
                  </a:lnTo>
                  <a:lnTo>
                    <a:pt x="472" y="1558"/>
                  </a:lnTo>
                  <a:lnTo>
                    <a:pt x="474" y="1572"/>
                  </a:lnTo>
                  <a:lnTo>
                    <a:pt x="476" y="1588"/>
                  </a:lnTo>
                  <a:lnTo>
                    <a:pt x="480" y="1602"/>
                  </a:lnTo>
                  <a:lnTo>
                    <a:pt x="492" y="1628"/>
                  </a:lnTo>
                  <a:lnTo>
                    <a:pt x="506" y="1652"/>
                  </a:lnTo>
                  <a:lnTo>
                    <a:pt x="506" y="1652"/>
                  </a:lnTo>
                  <a:lnTo>
                    <a:pt x="500" y="1666"/>
                  </a:lnTo>
                  <a:lnTo>
                    <a:pt x="498" y="1674"/>
                  </a:lnTo>
                  <a:lnTo>
                    <a:pt x="496" y="1684"/>
                  </a:lnTo>
                  <a:lnTo>
                    <a:pt x="496" y="1736"/>
                  </a:lnTo>
                  <a:lnTo>
                    <a:pt x="496" y="1736"/>
                  </a:lnTo>
                  <a:lnTo>
                    <a:pt x="498" y="1748"/>
                  </a:lnTo>
                  <a:lnTo>
                    <a:pt x="502" y="1760"/>
                  </a:lnTo>
                  <a:lnTo>
                    <a:pt x="508" y="1770"/>
                  </a:lnTo>
                  <a:lnTo>
                    <a:pt x="514" y="1778"/>
                  </a:lnTo>
                  <a:lnTo>
                    <a:pt x="524" y="1786"/>
                  </a:lnTo>
                  <a:lnTo>
                    <a:pt x="534" y="1792"/>
                  </a:lnTo>
                  <a:lnTo>
                    <a:pt x="544" y="1794"/>
                  </a:lnTo>
                  <a:lnTo>
                    <a:pt x="556" y="1796"/>
                  </a:lnTo>
                  <a:lnTo>
                    <a:pt x="578" y="1796"/>
                  </a:lnTo>
                  <a:lnTo>
                    <a:pt x="578" y="1796"/>
                  </a:lnTo>
                  <a:lnTo>
                    <a:pt x="590" y="1794"/>
                  </a:lnTo>
                  <a:lnTo>
                    <a:pt x="600" y="1792"/>
                  </a:lnTo>
                  <a:lnTo>
                    <a:pt x="610" y="1786"/>
                  </a:lnTo>
                  <a:lnTo>
                    <a:pt x="620" y="1778"/>
                  </a:lnTo>
                  <a:lnTo>
                    <a:pt x="626" y="1770"/>
                  </a:lnTo>
                  <a:lnTo>
                    <a:pt x="632" y="1760"/>
                  </a:lnTo>
                  <a:lnTo>
                    <a:pt x="636" y="1748"/>
                  </a:lnTo>
                  <a:lnTo>
                    <a:pt x="636" y="1736"/>
                  </a:lnTo>
                  <a:lnTo>
                    <a:pt x="636" y="1710"/>
                  </a:lnTo>
                  <a:lnTo>
                    <a:pt x="664" y="1710"/>
                  </a:lnTo>
                  <a:lnTo>
                    <a:pt x="664" y="1736"/>
                  </a:lnTo>
                  <a:lnTo>
                    <a:pt x="664" y="1736"/>
                  </a:lnTo>
                  <a:lnTo>
                    <a:pt x="664" y="1748"/>
                  </a:lnTo>
                  <a:lnTo>
                    <a:pt x="668" y="1760"/>
                  </a:lnTo>
                  <a:lnTo>
                    <a:pt x="674" y="1770"/>
                  </a:lnTo>
                  <a:lnTo>
                    <a:pt x="680" y="1778"/>
                  </a:lnTo>
                  <a:lnTo>
                    <a:pt x="690" y="1786"/>
                  </a:lnTo>
                  <a:lnTo>
                    <a:pt x="700" y="1792"/>
                  </a:lnTo>
                  <a:lnTo>
                    <a:pt x="710" y="1794"/>
                  </a:lnTo>
                  <a:lnTo>
                    <a:pt x="722" y="1796"/>
                  </a:lnTo>
                  <a:lnTo>
                    <a:pt x="744" y="1796"/>
                  </a:lnTo>
                  <a:lnTo>
                    <a:pt x="744" y="1796"/>
                  </a:lnTo>
                  <a:lnTo>
                    <a:pt x="756" y="1794"/>
                  </a:lnTo>
                  <a:lnTo>
                    <a:pt x="766" y="1792"/>
                  </a:lnTo>
                  <a:lnTo>
                    <a:pt x="776" y="1786"/>
                  </a:lnTo>
                  <a:lnTo>
                    <a:pt x="786" y="1778"/>
                  </a:lnTo>
                  <a:lnTo>
                    <a:pt x="792" y="1770"/>
                  </a:lnTo>
                  <a:lnTo>
                    <a:pt x="798" y="1760"/>
                  </a:lnTo>
                  <a:lnTo>
                    <a:pt x="802" y="1748"/>
                  </a:lnTo>
                  <a:lnTo>
                    <a:pt x="802" y="1736"/>
                  </a:lnTo>
                  <a:lnTo>
                    <a:pt x="802" y="1710"/>
                  </a:lnTo>
                  <a:lnTo>
                    <a:pt x="830" y="1710"/>
                  </a:lnTo>
                  <a:lnTo>
                    <a:pt x="830" y="1736"/>
                  </a:lnTo>
                  <a:lnTo>
                    <a:pt x="830" y="1736"/>
                  </a:lnTo>
                  <a:lnTo>
                    <a:pt x="830" y="1748"/>
                  </a:lnTo>
                  <a:lnTo>
                    <a:pt x="834" y="1760"/>
                  </a:lnTo>
                  <a:lnTo>
                    <a:pt x="840" y="1770"/>
                  </a:lnTo>
                  <a:lnTo>
                    <a:pt x="848" y="1778"/>
                  </a:lnTo>
                  <a:lnTo>
                    <a:pt x="856" y="1786"/>
                  </a:lnTo>
                  <a:lnTo>
                    <a:pt x="866" y="1792"/>
                  </a:lnTo>
                  <a:lnTo>
                    <a:pt x="878" y="1794"/>
                  </a:lnTo>
                  <a:lnTo>
                    <a:pt x="890" y="1796"/>
                  </a:lnTo>
                  <a:lnTo>
                    <a:pt x="910" y="1796"/>
                  </a:lnTo>
                  <a:lnTo>
                    <a:pt x="910" y="1796"/>
                  </a:lnTo>
                  <a:lnTo>
                    <a:pt x="922" y="1794"/>
                  </a:lnTo>
                  <a:lnTo>
                    <a:pt x="932" y="1792"/>
                  </a:lnTo>
                  <a:lnTo>
                    <a:pt x="944" y="1786"/>
                  </a:lnTo>
                  <a:lnTo>
                    <a:pt x="952" y="1778"/>
                  </a:lnTo>
                  <a:lnTo>
                    <a:pt x="960" y="1770"/>
                  </a:lnTo>
                  <a:lnTo>
                    <a:pt x="964" y="1760"/>
                  </a:lnTo>
                  <a:lnTo>
                    <a:pt x="968" y="1748"/>
                  </a:lnTo>
                  <a:lnTo>
                    <a:pt x="970" y="1736"/>
                  </a:lnTo>
                  <a:lnTo>
                    <a:pt x="970" y="1710"/>
                  </a:lnTo>
                  <a:lnTo>
                    <a:pt x="996" y="1710"/>
                  </a:lnTo>
                  <a:lnTo>
                    <a:pt x="996" y="1736"/>
                  </a:lnTo>
                  <a:lnTo>
                    <a:pt x="996" y="1736"/>
                  </a:lnTo>
                  <a:lnTo>
                    <a:pt x="998" y="1748"/>
                  </a:lnTo>
                  <a:lnTo>
                    <a:pt x="1000" y="1760"/>
                  </a:lnTo>
                  <a:lnTo>
                    <a:pt x="1006" y="1770"/>
                  </a:lnTo>
                  <a:lnTo>
                    <a:pt x="1014" y="1778"/>
                  </a:lnTo>
                  <a:lnTo>
                    <a:pt x="1022" y="1786"/>
                  </a:lnTo>
                  <a:lnTo>
                    <a:pt x="1032" y="1792"/>
                  </a:lnTo>
                  <a:lnTo>
                    <a:pt x="1044" y="1794"/>
                  </a:lnTo>
                  <a:lnTo>
                    <a:pt x="1056" y="1796"/>
                  </a:lnTo>
                  <a:lnTo>
                    <a:pt x="1076" y="1796"/>
                  </a:lnTo>
                  <a:lnTo>
                    <a:pt x="1076" y="1796"/>
                  </a:lnTo>
                  <a:lnTo>
                    <a:pt x="1088" y="1794"/>
                  </a:lnTo>
                  <a:lnTo>
                    <a:pt x="1100" y="1792"/>
                  </a:lnTo>
                  <a:lnTo>
                    <a:pt x="1110" y="1786"/>
                  </a:lnTo>
                  <a:lnTo>
                    <a:pt x="1118" y="1778"/>
                  </a:lnTo>
                  <a:lnTo>
                    <a:pt x="1126" y="1770"/>
                  </a:lnTo>
                  <a:lnTo>
                    <a:pt x="1130" y="1760"/>
                  </a:lnTo>
                  <a:lnTo>
                    <a:pt x="1134" y="1748"/>
                  </a:lnTo>
                  <a:lnTo>
                    <a:pt x="1136" y="1736"/>
                  </a:lnTo>
                  <a:lnTo>
                    <a:pt x="1136" y="1710"/>
                  </a:lnTo>
                  <a:lnTo>
                    <a:pt x="1162" y="1710"/>
                  </a:lnTo>
                  <a:lnTo>
                    <a:pt x="1162" y="1736"/>
                  </a:lnTo>
                  <a:lnTo>
                    <a:pt x="1162" y="1736"/>
                  </a:lnTo>
                  <a:lnTo>
                    <a:pt x="1164" y="1748"/>
                  </a:lnTo>
                  <a:lnTo>
                    <a:pt x="1166" y="1760"/>
                  </a:lnTo>
                  <a:lnTo>
                    <a:pt x="1172" y="1770"/>
                  </a:lnTo>
                  <a:lnTo>
                    <a:pt x="1180" y="1778"/>
                  </a:lnTo>
                  <a:lnTo>
                    <a:pt x="1188" y="1786"/>
                  </a:lnTo>
                  <a:lnTo>
                    <a:pt x="1198" y="1792"/>
                  </a:lnTo>
                  <a:lnTo>
                    <a:pt x="1210" y="1794"/>
                  </a:lnTo>
                  <a:lnTo>
                    <a:pt x="1222" y="1796"/>
                  </a:lnTo>
                  <a:lnTo>
                    <a:pt x="1242" y="1796"/>
                  </a:lnTo>
                  <a:lnTo>
                    <a:pt x="1242" y="1796"/>
                  </a:lnTo>
                  <a:lnTo>
                    <a:pt x="1254" y="1794"/>
                  </a:lnTo>
                  <a:lnTo>
                    <a:pt x="1266" y="1792"/>
                  </a:lnTo>
                  <a:lnTo>
                    <a:pt x="1276" y="1786"/>
                  </a:lnTo>
                  <a:lnTo>
                    <a:pt x="1284" y="1778"/>
                  </a:lnTo>
                  <a:lnTo>
                    <a:pt x="1292" y="1770"/>
                  </a:lnTo>
                  <a:lnTo>
                    <a:pt x="1298" y="1760"/>
                  </a:lnTo>
                  <a:lnTo>
                    <a:pt x="1300" y="1748"/>
                  </a:lnTo>
                  <a:lnTo>
                    <a:pt x="1302" y="1736"/>
                  </a:lnTo>
                  <a:lnTo>
                    <a:pt x="1302" y="1684"/>
                  </a:lnTo>
                  <a:lnTo>
                    <a:pt x="1302" y="1684"/>
                  </a:lnTo>
                  <a:lnTo>
                    <a:pt x="1302" y="1674"/>
                  </a:lnTo>
                  <a:lnTo>
                    <a:pt x="1300" y="1666"/>
                  </a:lnTo>
                  <a:lnTo>
                    <a:pt x="1292" y="1652"/>
                  </a:lnTo>
                  <a:lnTo>
                    <a:pt x="1292" y="1652"/>
                  </a:lnTo>
                  <a:lnTo>
                    <a:pt x="1308" y="1628"/>
                  </a:lnTo>
                  <a:lnTo>
                    <a:pt x="1318" y="1602"/>
                  </a:lnTo>
                  <a:lnTo>
                    <a:pt x="1326" y="1572"/>
                  </a:lnTo>
                  <a:lnTo>
                    <a:pt x="1328" y="1558"/>
                  </a:lnTo>
                  <a:lnTo>
                    <a:pt x="1328" y="1542"/>
                  </a:lnTo>
                  <a:lnTo>
                    <a:pt x="1328" y="1350"/>
                  </a:lnTo>
                  <a:lnTo>
                    <a:pt x="1328" y="1350"/>
                  </a:lnTo>
                  <a:lnTo>
                    <a:pt x="1380" y="1346"/>
                  </a:lnTo>
                  <a:lnTo>
                    <a:pt x="1430" y="1338"/>
                  </a:lnTo>
                  <a:lnTo>
                    <a:pt x="1476" y="1330"/>
                  </a:lnTo>
                  <a:lnTo>
                    <a:pt x="1520" y="1320"/>
                  </a:lnTo>
                  <a:lnTo>
                    <a:pt x="1562" y="1306"/>
                  </a:lnTo>
                  <a:lnTo>
                    <a:pt x="1600" y="1290"/>
                  </a:lnTo>
                  <a:lnTo>
                    <a:pt x="1636" y="1270"/>
                  </a:lnTo>
                  <a:lnTo>
                    <a:pt x="1654" y="1258"/>
                  </a:lnTo>
                  <a:lnTo>
                    <a:pt x="1670" y="1246"/>
                  </a:lnTo>
                  <a:lnTo>
                    <a:pt x="1684" y="1232"/>
                  </a:lnTo>
                  <a:lnTo>
                    <a:pt x="1698" y="1218"/>
                  </a:lnTo>
                  <a:lnTo>
                    <a:pt x="1712" y="1204"/>
                  </a:lnTo>
                  <a:lnTo>
                    <a:pt x="1724" y="1188"/>
                  </a:lnTo>
                  <a:lnTo>
                    <a:pt x="1736" y="1170"/>
                  </a:lnTo>
                  <a:lnTo>
                    <a:pt x="1746" y="1152"/>
                  </a:lnTo>
                  <a:lnTo>
                    <a:pt x="1756" y="1134"/>
                  </a:lnTo>
                  <a:lnTo>
                    <a:pt x="1766" y="1112"/>
                  </a:lnTo>
                  <a:lnTo>
                    <a:pt x="1774" y="1090"/>
                  </a:lnTo>
                  <a:lnTo>
                    <a:pt x="1780" y="1068"/>
                  </a:lnTo>
                  <a:lnTo>
                    <a:pt x="1786" y="1044"/>
                  </a:lnTo>
                  <a:lnTo>
                    <a:pt x="1790" y="1018"/>
                  </a:lnTo>
                  <a:lnTo>
                    <a:pt x="1794" y="990"/>
                  </a:lnTo>
                  <a:lnTo>
                    <a:pt x="1798" y="962"/>
                  </a:lnTo>
                  <a:lnTo>
                    <a:pt x="1800" y="902"/>
                  </a:lnTo>
                  <a:lnTo>
                    <a:pt x="1800" y="902"/>
                  </a:lnTo>
                  <a:lnTo>
                    <a:pt x="1798" y="854"/>
                  </a:lnTo>
                  <a:lnTo>
                    <a:pt x="1794" y="808"/>
                  </a:lnTo>
                  <a:lnTo>
                    <a:pt x="1790" y="764"/>
                  </a:lnTo>
                  <a:lnTo>
                    <a:pt x="1782" y="720"/>
                  </a:lnTo>
                  <a:lnTo>
                    <a:pt x="1772" y="676"/>
                  </a:lnTo>
                  <a:lnTo>
                    <a:pt x="1760" y="634"/>
                  </a:lnTo>
                  <a:lnTo>
                    <a:pt x="1744" y="592"/>
                  </a:lnTo>
                  <a:lnTo>
                    <a:pt x="1728" y="550"/>
                  </a:lnTo>
                  <a:lnTo>
                    <a:pt x="1710" y="510"/>
                  </a:lnTo>
                  <a:lnTo>
                    <a:pt x="1690" y="472"/>
                  </a:lnTo>
                  <a:lnTo>
                    <a:pt x="1670" y="434"/>
                  </a:lnTo>
                  <a:lnTo>
                    <a:pt x="1646" y="398"/>
                  </a:lnTo>
                  <a:lnTo>
                    <a:pt x="1620" y="362"/>
                  </a:lnTo>
                  <a:lnTo>
                    <a:pt x="1594" y="328"/>
                  </a:lnTo>
                  <a:lnTo>
                    <a:pt x="1566" y="296"/>
                  </a:lnTo>
                  <a:lnTo>
                    <a:pt x="1536" y="264"/>
                  </a:lnTo>
                  <a:lnTo>
                    <a:pt x="1504" y="234"/>
                  </a:lnTo>
                  <a:lnTo>
                    <a:pt x="1472" y="206"/>
                  </a:lnTo>
                  <a:lnTo>
                    <a:pt x="1438" y="180"/>
                  </a:lnTo>
                  <a:lnTo>
                    <a:pt x="1402" y="154"/>
                  </a:lnTo>
                  <a:lnTo>
                    <a:pt x="1366" y="132"/>
                  </a:lnTo>
                  <a:lnTo>
                    <a:pt x="1328" y="110"/>
                  </a:lnTo>
                  <a:lnTo>
                    <a:pt x="1290" y="90"/>
                  </a:lnTo>
                  <a:lnTo>
                    <a:pt x="1250" y="72"/>
                  </a:lnTo>
                  <a:lnTo>
                    <a:pt x="1208" y="56"/>
                  </a:lnTo>
                  <a:lnTo>
                    <a:pt x="1168" y="42"/>
                  </a:lnTo>
                  <a:lnTo>
                    <a:pt x="1124" y="30"/>
                  </a:lnTo>
                  <a:lnTo>
                    <a:pt x="1080" y="20"/>
                  </a:lnTo>
                  <a:lnTo>
                    <a:pt x="1036" y="12"/>
                  </a:lnTo>
                  <a:lnTo>
                    <a:pt x="992" y="6"/>
                  </a:lnTo>
                  <a:lnTo>
                    <a:pt x="946" y="2"/>
                  </a:lnTo>
                  <a:lnTo>
                    <a:pt x="900" y="0"/>
                  </a:lnTo>
                  <a:lnTo>
                    <a:pt x="900" y="0"/>
                  </a:lnTo>
                  <a:close/>
                  <a:moveTo>
                    <a:pt x="700" y="1020"/>
                  </a:moveTo>
                  <a:lnTo>
                    <a:pt x="346" y="1020"/>
                  </a:lnTo>
                  <a:lnTo>
                    <a:pt x="346" y="1020"/>
                  </a:lnTo>
                  <a:lnTo>
                    <a:pt x="330" y="1016"/>
                  </a:lnTo>
                  <a:lnTo>
                    <a:pt x="314" y="1012"/>
                  </a:lnTo>
                  <a:lnTo>
                    <a:pt x="300" y="1002"/>
                  </a:lnTo>
                  <a:lnTo>
                    <a:pt x="290" y="990"/>
                  </a:lnTo>
                  <a:lnTo>
                    <a:pt x="280" y="974"/>
                  </a:lnTo>
                  <a:lnTo>
                    <a:pt x="272" y="956"/>
                  </a:lnTo>
                  <a:lnTo>
                    <a:pt x="268" y="938"/>
                  </a:lnTo>
                  <a:lnTo>
                    <a:pt x="266" y="918"/>
                  </a:lnTo>
                  <a:lnTo>
                    <a:pt x="266" y="918"/>
                  </a:lnTo>
                  <a:lnTo>
                    <a:pt x="276" y="862"/>
                  </a:lnTo>
                  <a:lnTo>
                    <a:pt x="288" y="804"/>
                  </a:lnTo>
                  <a:lnTo>
                    <a:pt x="306" y="736"/>
                  </a:lnTo>
                  <a:lnTo>
                    <a:pt x="316" y="702"/>
                  </a:lnTo>
                  <a:lnTo>
                    <a:pt x="328" y="668"/>
                  </a:lnTo>
                  <a:lnTo>
                    <a:pt x="344" y="638"/>
                  </a:lnTo>
                  <a:lnTo>
                    <a:pt x="358" y="608"/>
                  </a:lnTo>
                  <a:lnTo>
                    <a:pt x="376" y="584"/>
                  </a:lnTo>
                  <a:lnTo>
                    <a:pt x="386" y="574"/>
                  </a:lnTo>
                  <a:lnTo>
                    <a:pt x="396" y="564"/>
                  </a:lnTo>
                  <a:lnTo>
                    <a:pt x="406" y="556"/>
                  </a:lnTo>
                  <a:lnTo>
                    <a:pt x="416" y="550"/>
                  </a:lnTo>
                  <a:lnTo>
                    <a:pt x="426" y="546"/>
                  </a:lnTo>
                  <a:lnTo>
                    <a:pt x="438" y="544"/>
                  </a:lnTo>
                  <a:lnTo>
                    <a:pt x="438" y="544"/>
                  </a:lnTo>
                  <a:lnTo>
                    <a:pt x="464" y="542"/>
                  </a:lnTo>
                  <a:lnTo>
                    <a:pt x="486" y="542"/>
                  </a:lnTo>
                  <a:lnTo>
                    <a:pt x="508" y="546"/>
                  </a:lnTo>
                  <a:lnTo>
                    <a:pt x="528" y="552"/>
                  </a:lnTo>
                  <a:lnTo>
                    <a:pt x="546" y="558"/>
                  </a:lnTo>
                  <a:lnTo>
                    <a:pt x="562" y="568"/>
                  </a:lnTo>
                  <a:lnTo>
                    <a:pt x="576" y="578"/>
                  </a:lnTo>
                  <a:lnTo>
                    <a:pt x="590" y="588"/>
                  </a:lnTo>
                  <a:lnTo>
                    <a:pt x="614" y="612"/>
                  </a:lnTo>
                  <a:lnTo>
                    <a:pt x="634" y="638"/>
                  </a:lnTo>
                  <a:lnTo>
                    <a:pt x="664" y="680"/>
                  </a:lnTo>
                  <a:lnTo>
                    <a:pt x="664" y="680"/>
                  </a:lnTo>
                  <a:lnTo>
                    <a:pt x="678" y="702"/>
                  </a:lnTo>
                  <a:lnTo>
                    <a:pt x="696" y="730"/>
                  </a:lnTo>
                  <a:lnTo>
                    <a:pt x="714" y="762"/>
                  </a:lnTo>
                  <a:lnTo>
                    <a:pt x="730" y="798"/>
                  </a:lnTo>
                  <a:lnTo>
                    <a:pt x="762" y="868"/>
                  </a:lnTo>
                  <a:lnTo>
                    <a:pt x="772" y="896"/>
                  </a:lnTo>
                  <a:lnTo>
                    <a:pt x="780" y="918"/>
                  </a:lnTo>
                  <a:lnTo>
                    <a:pt x="780" y="918"/>
                  </a:lnTo>
                  <a:lnTo>
                    <a:pt x="782" y="926"/>
                  </a:lnTo>
                  <a:lnTo>
                    <a:pt x="782" y="934"/>
                  </a:lnTo>
                  <a:lnTo>
                    <a:pt x="778" y="952"/>
                  </a:lnTo>
                  <a:lnTo>
                    <a:pt x="772" y="970"/>
                  </a:lnTo>
                  <a:lnTo>
                    <a:pt x="762" y="986"/>
                  </a:lnTo>
                  <a:lnTo>
                    <a:pt x="748" y="998"/>
                  </a:lnTo>
                  <a:lnTo>
                    <a:pt x="734" y="1010"/>
                  </a:lnTo>
                  <a:lnTo>
                    <a:pt x="718" y="1016"/>
                  </a:lnTo>
                  <a:lnTo>
                    <a:pt x="708" y="1018"/>
                  </a:lnTo>
                  <a:lnTo>
                    <a:pt x="700" y="1020"/>
                  </a:lnTo>
                  <a:lnTo>
                    <a:pt x="700" y="1020"/>
                  </a:lnTo>
                  <a:close/>
                  <a:moveTo>
                    <a:pt x="896" y="1362"/>
                  </a:moveTo>
                  <a:lnTo>
                    <a:pt x="896" y="1362"/>
                  </a:lnTo>
                  <a:lnTo>
                    <a:pt x="878" y="1360"/>
                  </a:lnTo>
                  <a:lnTo>
                    <a:pt x="862" y="1358"/>
                  </a:lnTo>
                  <a:lnTo>
                    <a:pt x="848" y="1352"/>
                  </a:lnTo>
                  <a:lnTo>
                    <a:pt x="836" y="1346"/>
                  </a:lnTo>
                  <a:lnTo>
                    <a:pt x="826" y="1338"/>
                  </a:lnTo>
                  <a:lnTo>
                    <a:pt x="816" y="1330"/>
                  </a:lnTo>
                  <a:lnTo>
                    <a:pt x="808" y="1320"/>
                  </a:lnTo>
                  <a:lnTo>
                    <a:pt x="802" y="1312"/>
                  </a:lnTo>
                  <a:lnTo>
                    <a:pt x="794" y="1294"/>
                  </a:lnTo>
                  <a:lnTo>
                    <a:pt x="788" y="1278"/>
                  </a:lnTo>
                  <a:lnTo>
                    <a:pt x="784" y="1262"/>
                  </a:lnTo>
                  <a:lnTo>
                    <a:pt x="900" y="1000"/>
                  </a:lnTo>
                  <a:lnTo>
                    <a:pt x="1014" y="1262"/>
                  </a:lnTo>
                  <a:lnTo>
                    <a:pt x="1014" y="1262"/>
                  </a:lnTo>
                  <a:lnTo>
                    <a:pt x="1010" y="1278"/>
                  </a:lnTo>
                  <a:lnTo>
                    <a:pt x="1004" y="1294"/>
                  </a:lnTo>
                  <a:lnTo>
                    <a:pt x="992" y="1312"/>
                  </a:lnTo>
                  <a:lnTo>
                    <a:pt x="984" y="1320"/>
                  </a:lnTo>
                  <a:lnTo>
                    <a:pt x="976" y="1330"/>
                  </a:lnTo>
                  <a:lnTo>
                    <a:pt x="966" y="1338"/>
                  </a:lnTo>
                  <a:lnTo>
                    <a:pt x="956" y="1346"/>
                  </a:lnTo>
                  <a:lnTo>
                    <a:pt x="944" y="1352"/>
                  </a:lnTo>
                  <a:lnTo>
                    <a:pt x="928" y="1358"/>
                  </a:lnTo>
                  <a:lnTo>
                    <a:pt x="912" y="1360"/>
                  </a:lnTo>
                  <a:lnTo>
                    <a:pt x="896" y="1362"/>
                  </a:lnTo>
                  <a:lnTo>
                    <a:pt x="896" y="1362"/>
                  </a:lnTo>
                  <a:close/>
                  <a:moveTo>
                    <a:pt x="1454" y="1020"/>
                  </a:moveTo>
                  <a:lnTo>
                    <a:pt x="1098" y="1020"/>
                  </a:lnTo>
                  <a:lnTo>
                    <a:pt x="1098" y="1020"/>
                  </a:lnTo>
                  <a:lnTo>
                    <a:pt x="1090" y="1018"/>
                  </a:lnTo>
                  <a:lnTo>
                    <a:pt x="1082" y="1016"/>
                  </a:lnTo>
                  <a:lnTo>
                    <a:pt x="1066" y="1010"/>
                  </a:lnTo>
                  <a:lnTo>
                    <a:pt x="1050" y="998"/>
                  </a:lnTo>
                  <a:lnTo>
                    <a:pt x="1038" y="986"/>
                  </a:lnTo>
                  <a:lnTo>
                    <a:pt x="1028" y="970"/>
                  </a:lnTo>
                  <a:lnTo>
                    <a:pt x="1020" y="952"/>
                  </a:lnTo>
                  <a:lnTo>
                    <a:pt x="1018" y="934"/>
                  </a:lnTo>
                  <a:lnTo>
                    <a:pt x="1018" y="926"/>
                  </a:lnTo>
                  <a:lnTo>
                    <a:pt x="1020" y="918"/>
                  </a:lnTo>
                  <a:lnTo>
                    <a:pt x="1020" y="918"/>
                  </a:lnTo>
                  <a:lnTo>
                    <a:pt x="1026" y="896"/>
                  </a:lnTo>
                  <a:lnTo>
                    <a:pt x="1038" y="868"/>
                  </a:lnTo>
                  <a:lnTo>
                    <a:pt x="1068" y="798"/>
                  </a:lnTo>
                  <a:lnTo>
                    <a:pt x="1086" y="762"/>
                  </a:lnTo>
                  <a:lnTo>
                    <a:pt x="1104" y="730"/>
                  </a:lnTo>
                  <a:lnTo>
                    <a:pt x="1120" y="702"/>
                  </a:lnTo>
                  <a:lnTo>
                    <a:pt x="1134" y="680"/>
                  </a:lnTo>
                  <a:lnTo>
                    <a:pt x="1134" y="680"/>
                  </a:lnTo>
                  <a:lnTo>
                    <a:pt x="1166" y="638"/>
                  </a:lnTo>
                  <a:lnTo>
                    <a:pt x="1186" y="612"/>
                  </a:lnTo>
                  <a:lnTo>
                    <a:pt x="1208" y="588"/>
                  </a:lnTo>
                  <a:lnTo>
                    <a:pt x="1222" y="578"/>
                  </a:lnTo>
                  <a:lnTo>
                    <a:pt x="1238" y="568"/>
                  </a:lnTo>
                  <a:lnTo>
                    <a:pt x="1254" y="558"/>
                  </a:lnTo>
                  <a:lnTo>
                    <a:pt x="1272" y="552"/>
                  </a:lnTo>
                  <a:lnTo>
                    <a:pt x="1290" y="546"/>
                  </a:lnTo>
                  <a:lnTo>
                    <a:pt x="1312" y="542"/>
                  </a:lnTo>
                  <a:lnTo>
                    <a:pt x="1336" y="542"/>
                  </a:lnTo>
                  <a:lnTo>
                    <a:pt x="1360" y="544"/>
                  </a:lnTo>
                  <a:lnTo>
                    <a:pt x="1360" y="544"/>
                  </a:lnTo>
                  <a:lnTo>
                    <a:pt x="1372" y="546"/>
                  </a:lnTo>
                  <a:lnTo>
                    <a:pt x="1384" y="550"/>
                  </a:lnTo>
                  <a:lnTo>
                    <a:pt x="1394" y="556"/>
                  </a:lnTo>
                  <a:lnTo>
                    <a:pt x="1404" y="564"/>
                  </a:lnTo>
                  <a:lnTo>
                    <a:pt x="1414" y="574"/>
                  </a:lnTo>
                  <a:lnTo>
                    <a:pt x="1422" y="584"/>
                  </a:lnTo>
                  <a:lnTo>
                    <a:pt x="1440" y="608"/>
                  </a:lnTo>
                  <a:lnTo>
                    <a:pt x="1456" y="638"/>
                  </a:lnTo>
                  <a:lnTo>
                    <a:pt x="1470" y="668"/>
                  </a:lnTo>
                  <a:lnTo>
                    <a:pt x="1482" y="702"/>
                  </a:lnTo>
                  <a:lnTo>
                    <a:pt x="1494" y="736"/>
                  </a:lnTo>
                  <a:lnTo>
                    <a:pt x="1512" y="804"/>
                  </a:lnTo>
                  <a:lnTo>
                    <a:pt x="1524" y="862"/>
                  </a:lnTo>
                  <a:lnTo>
                    <a:pt x="1532" y="918"/>
                  </a:lnTo>
                  <a:lnTo>
                    <a:pt x="1532" y="918"/>
                  </a:lnTo>
                  <a:lnTo>
                    <a:pt x="1532" y="938"/>
                  </a:lnTo>
                  <a:lnTo>
                    <a:pt x="1526" y="956"/>
                  </a:lnTo>
                  <a:lnTo>
                    <a:pt x="1520" y="974"/>
                  </a:lnTo>
                  <a:lnTo>
                    <a:pt x="1510" y="990"/>
                  </a:lnTo>
                  <a:lnTo>
                    <a:pt x="1498" y="1002"/>
                  </a:lnTo>
                  <a:lnTo>
                    <a:pt x="1484" y="1012"/>
                  </a:lnTo>
                  <a:lnTo>
                    <a:pt x="1470" y="1016"/>
                  </a:lnTo>
                  <a:lnTo>
                    <a:pt x="1454" y="1020"/>
                  </a:lnTo>
                  <a:lnTo>
                    <a:pt x="1454" y="10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14" name="Freeform 39"/>
            <p:cNvSpPr>
              <a:spLocks/>
            </p:cNvSpPr>
            <p:nvPr/>
          </p:nvSpPr>
          <p:spPr bwMode="auto">
            <a:xfrm>
              <a:off x="7808913" y="962025"/>
              <a:ext cx="514350" cy="514350"/>
            </a:xfrm>
            <a:custGeom>
              <a:avLst/>
              <a:gdLst>
                <a:gd name="T0" fmla="*/ 324 w 324"/>
                <a:gd name="T1" fmla="*/ 162 h 324"/>
                <a:gd name="T2" fmla="*/ 322 w 324"/>
                <a:gd name="T3" fmla="*/ 194 h 324"/>
                <a:gd name="T4" fmla="*/ 312 w 324"/>
                <a:gd name="T5" fmla="*/ 224 h 324"/>
                <a:gd name="T6" fmla="*/ 296 w 324"/>
                <a:gd name="T7" fmla="*/ 252 h 324"/>
                <a:gd name="T8" fmla="*/ 276 w 324"/>
                <a:gd name="T9" fmla="*/ 276 h 324"/>
                <a:gd name="T10" fmla="*/ 252 w 324"/>
                <a:gd name="T11" fmla="*/ 296 h 324"/>
                <a:gd name="T12" fmla="*/ 226 w 324"/>
                <a:gd name="T13" fmla="*/ 312 h 324"/>
                <a:gd name="T14" fmla="*/ 194 w 324"/>
                <a:gd name="T15" fmla="*/ 320 h 324"/>
                <a:gd name="T16" fmla="*/ 162 w 324"/>
                <a:gd name="T17" fmla="*/ 324 h 324"/>
                <a:gd name="T18" fmla="*/ 146 w 324"/>
                <a:gd name="T19" fmla="*/ 324 h 324"/>
                <a:gd name="T20" fmla="*/ 114 w 324"/>
                <a:gd name="T21" fmla="*/ 316 h 324"/>
                <a:gd name="T22" fmla="*/ 84 w 324"/>
                <a:gd name="T23" fmla="*/ 304 h 324"/>
                <a:gd name="T24" fmla="*/ 58 w 324"/>
                <a:gd name="T25" fmla="*/ 286 h 324"/>
                <a:gd name="T26" fmla="*/ 36 w 324"/>
                <a:gd name="T27" fmla="*/ 264 h 324"/>
                <a:gd name="T28" fmla="*/ 20 w 324"/>
                <a:gd name="T29" fmla="*/ 238 h 324"/>
                <a:gd name="T30" fmla="*/ 6 w 324"/>
                <a:gd name="T31" fmla="*/ 210 h 324"/>
                <a:gd name="T32" fmla="*/ 0 w 324"/>
                <a:gd name="T33" fmla="*/ 178 h 324"/>
                <a:gd name="T34" fmla="*/ 0 w 324"/>
                <a:gd name="T35" fmla="*/ 162 h 324"/>
                <a:gd name="T36" fmla="*/ 2 w 324"/>
                <a:gd name="T37" fmla="*/ 128 h 324"/>
                <a:gd name="T38" fmla="*/ 12 w 324"/>
                <a:gd name="T39" fmla="*/ 98 h 324"/>
                <a:gd name="T40" fmla="*/ 28 w 324"/>
                <a:gd name="T41" fmla="*/ 70 h 324"/>
                <a:gd name="T42" fmla="*/ 48 w 324"/>
                <a:gd name="T43" fmla="*/ 46 h 324"/>
                <a:gd name="T44" fmla="*/ 72 w 324"/>
                <a:gd name="T45" fmla="*/ 26 h 324"/>
                <a:gd name="T46" fmla="*/ 98 w 324"/>
                <a:gd name="T47" fmla="*/ 12 h 324"/>
                <a:gd name="T48" fmla="*/ 130 w 324"/>
                <a:gd name="T49" fmla="*/ 2 h 324"/>
                <a:gd name="T50" fmla="*/ 162 w 324"/>
                <a:gd name="T51" fmla="*/ 0 h 324"/>
                <a:gd name="T52" fmla="*/ 178 w 324"/>
                <a:gd name="T53" fmla="*/ 0 h 324"/>
                <a:gd name="T54" fmla="*/ 210 w 324"/>
                <a:gd name="T55" fmla="*/ 6 h 324"/>
                <a:gd name="T56" fmla="*/ 240 w 324"/>
                <a:gd name="T57" fmla="*/ 18 h 324"/>
                <a:gd name="T58" fmla="*/ 266 w 324"/>
                <a:gd name="T59" fmla="*/ 36 h 324"/>
                <a:gd name="T60" fmla="*/ 288 w 324"/>
                <a:gd name="T61" fmla="*/ 58 h 324"/>
                <a:gd name="T62" fmla="*/ 304 w 324"/>
                <a:gd name="T63" fmla="*/ 84 h 324"/>
                <a:gd name="T64" fmla="*/ 318 w 324"/>
                <a:gd name="T65" fmla="*/ 114 h 324"/>
                <a:gd name="T66" fmla="*/ 324 w 324"/>
                <a:gd name="T67" fmla="*/ 144 h 324"/>
                <a:gd name="T68" fmla="*/ 324 w 324"/>
                <a:gd name="T69" fmla="*/ 16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4">
                  <a:moveTo>
                    <a:pt x="324" y="162"/>
                  </a:moveTo>
                  <a:lnTo>
                    <a:pt x="324" y="162"/>
                  </a:lnTo>
                  <a:lnTo>
                    <a:pt x="324" y="178"/>
                  </a:lnTo>
                  <a:lnTo>
                    <a:pt x="322" y="194"/>
                  </a:lnTo>
                  <a:lnTo>
                    <a:pt x="318" y="210"/>
                  </a:lnTo>
                  <a:lnTo>
                    <a:pt x="312" y="224"/>
                  </a:lnTo>
                  <a:lnTo>
                    <a:pt x="304" y="238"/>
                  </a:lnTo>
                  <a:lnTo>
                    <a:pt x="296" y="252"/>
                  </a:lnTo>
                  <a:lnTo>
                    <a:pt x="288" y="264"/>
                  </a:lnTo>
                  <a:lnTo>
                    <a:pt x="276" y="276"/>
                  </a:lnTo>
                  <a:lnTo>
                    <a:pt x="266" y="286"/>
                  </a:lnTo>
                  <a:lnTo>
                    <a:pt x="252" y="296"/>
                  </a:lnTo>
                  <a:lnTo>
                    <a:pt x="240" y="304"/>
                  </a:lnTo>
                  <a:lnTo>
                    <a:pt x="226" y="312"/>
                  </a:lnTo>
                  <a:lnTo>
                    <a:pt x="210" y="316"/>
                  </a:lnTo>
                  <a:lnTo>
                    <a:pt x="194" y="320"/>
                  </a:lnTo>
                  <a:lnTo>
                    <a:pt x="178" y="324"/>
                  </a:lnTo>
                  <a:lnTo>
                    <a:pt x="162" y="324"/>
                  </a:lnTo>
                  <a:lnTo>
                    <a:pt x="162" y="324"/>
                  </a:lnTo>
                  <a:lnTo>
                    <a:pt x="146" y="324"/>
                  </a:lnTo>
                  <a:lnTo>
                    <a:pt x="130" y="320"/>
                  </a:lnTo>
                  <a:lnTo>
                    <a:pt x="114" y="316"/>
                  </a:lnTo>
                  <a:lnTo>
                    <a:pt x="98" y="312"/>
                  </a:lnTo>
                  <a:lnTo>
                    <a:pt x="84" y="304"/>
                  </a:lnTo>
                  <a:lnTo>
                    <a:pt x="72" y="296"/>
                  </a:lnTo>
                  <a:lnTo>
                    <a:pt x="58" y="286"/>
                  </a:lnTo>
                  <a:lnTo>
                    <a:pt x="48" y="276"/>
                  </a:lnTo>
                  <a:lnTo>
                    <a:pt x="36" y="264"/>
                  </a:lnTo>
                  <a:lnTo>
                    <a:pt x="28" y="252"/>
                  </a:lnTo>
                  <a:lnTo>
                    <a:pt x="20" y="238"/>
                  </a:lnTo>
                  <a:lnTo>
                    <a:pt x="12" y="224"/>
                  </a:lnTo>
                  <a:lnTo>
                    <a:pt x="6" y="210"/>
                  </a:lnTo>
                  <a:lnTo>
                    <a:pt x="2" y="194"/>
                  </a:lnTo>
                  <a:lnTo>
                    <a:pt x="0" y="178"/>
                  </a:lnTo>
                  <a:lnTo>
                    <a:pt x="0" y="162"/>
                  </a:lnTo>
                  <a:lnTo>
                    <a:pt x="0" y="162"/>
                  </a:lnTo>
                  <a:lnTo>
                    <a:pt x="0" y="144"/>
                  </a:lnTo>
                  <a:lnTo>
                    <a:pt x="2" y="128"/>
                  </a:lnTo>
                  <a:lnTo>
                    <a:pt x="6" y="114"/>
                  </a:lnTo>
                  <a:lnTo>
                    <a:pt x="12" y="98"/>
                  </a:lnTo>
                  <a:lnTo>
                    <a:pt x="20" y="84"/>
                  </a:lnTo>
                  <a:lnTo>
                    <a:pt x="28" y="70"/>
                  </a:lnTo>
                  <a:lnTo>
                    <a:pt x="36" y="58"/>
                  </a:lnTo>
                  <a:lnTo>
                    <a:pt x="48" y="46"/>
                  </a:lnTo>
                  <a:lnTo>
                    <a:pt x="58" y="36"/>
                  </a:lnTo>
                  <a:lnTo>
                    <a:pt x="72" y="26"/>
                  </a:lnTo>
                  <a:lnTo>
                    <a:pt x="84" y="18"/>
                  </a:lnTo>
                  <a:lnTo>
                    <a:pt x="98" y="12"/>
                  </a:lnTo>
                  <a:lnTo>
                    <a:pt x="114" y="6"/>
                  </a:lnTo>
                  <a:lnTo>
                    <a:pt x="130" y="2"/>
                  </a:lnTo>
                  <a:lnTo>
                    <a:pt x="146" y="0"/>
                  </a:lnTo>
                  <a:lnTo>
                    <a:pt x="162" y="0"/>
                  </a:lnTo>
                  <a:lnTo>
                    <a:pt x="162" y="0"/>
                  </a:lnTo>
                  <a:lnTo>
                    <a:pt x="178" y="0"/>
                  </a:lnTo>
                  <a:lnTo>
                    <a:pt x="194" y="2"/>
                  </a:lnTo>
                  <a:lnTo>
                    <a:pt x="210" y="6"/>
                  </a:lnTo>
                  <a:lnTo>
                    <a:pt x="226" y="12"/>
                  </a:lnTo>
                  <a:lnTo>
                    <a:pt x="240" y="18"/>
                  </a:lnTo>
                  <a:lnTo>
                    <a:pt x="252" y="26"/>
                  </a:lnTo>
                  <a:lnTo>
                    <a:pt x="266" y="36"/>
                  </a:lnTo>
                  <a:lnTo>
                    <a:pt x="276" y="46"/>
                  </a:lnTo>
                  <a:lnTo>
                    <a:pt x="288" y="58"/>
                  </a:lnTo>
                  <a:lnTo>
                    <a:pt x="296" y="70"/>
                  </a:lnTo>
                  <a:lnTo>
                    <a:pt x="304" y="84"/>
                  </a:lnTo>
                  <a:lnTo>
                    <a:pt x="312" y="98"/>
                  </a:lnTo>
                  <a:lnTo>
                    <a:pt x="318" y="114"/>
                  </a:lnTo>
                  <a:lnTo>
                    <a:pt x="322" y="128"/>
                  </a:lnTo>
                  <a:lnTo>
                    <a:pt x="324" y="144"/>
                  </a:lnTo>
                  <a:lnTo>
                    <a:pt x="324" y="162"/>
                  </a:lnTo>
                  <a:lnTo>
                    <a:pt x="324"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15" name="Freeform 40"/>
            <p:cNvSpPr>
              <a:spLocks/>
            </p:cNvSpPr>
            <p:nvPr/>
          </p:nvSpPr>
          <p:spPr bwMode="auto">
            <a:xfrm>
              <a:off x="8104188" y="688975"/>
              <a:ext cx="514350" cy="517525"/>
            </a:xfrm>
            <a:custGeom>
              <a:avLst/>
              <a:gdLst>
                <a:gd name="T0" fmla="*/ 324 w 324"/>
                <a:gd name="T1" fmla="*/ 164 h 326"/>
                <a:gd name="T2" fmla="*/ 322 w 324"/>
                <a:gd name="T3" fmla="*/ 196 h 326"/>
                <a:gd name="T4" fmla="*/ 312 w 324"/>
                <a:gd name="T5" fmla="*/ 226 h 326"/>
                <a:gd name="T6" fmla="*/ 296 w 324"/>
                <a:gd name="T7" fmla="*/ 254 h 326"/>
                <a:gd name="T8" fmla="*/ 276 w 324"/>
                <a:gd name="T9" fmla="*/ 278 h 326"/>
                <a:gd name="T10" fmla="*/ 252 w 324"/>
                <a:gd name="T11" fmla="*/ 298 h 326"/>
                <a:gd name="T12" fmla="*/ 226 w 324"/>
                <a:gd name="T13" fmla="*/ 312 h 326"/>
                <a:gd name="T14" fmla="*/ 194 w 324"/>
                <a:gd name="T15" fmla="*/ 322 h 326"/>
                <a:gd name="T16" fmla="*/ 162 w 324"/>
                <a:gd name="T17" fmla="*/ 326 h 326"/>
                <a:gd name="T18" fmla="*/ 146 w 324"/>
                <a:gd name="T19" fmla="*/ 324 h 326"/>
                <a:gd name="T20" fmla="*/ 114 w 324"/>
                <a:gd name="T21" fmla="*/ 318 h 326"/>
                <a:gd name="T22" fmla="*/ 84 w 324"/>
                <a:gd name="T23" fmla="*/ 306 h 326"/>
                <a:gd name="T24" fmla="*/ 58 w 324"/>
                <a:gd name="T25" fmla="*/ 288 h 326"/>
                <a:gd name="T26" fmla="*/ 36 w 324"/>
                <a:gd name="T27" fmla="*/ 266 h 326"/>
                <a:gd name="T28" fmla="*/ 20 w 324"/>
                <a:gd name="T29" fmla="*/ 240 h 326"/>
                <a:gd name="T30" fmla="*/ 6 w 324"/>
                <a:gd name="T31" fmla="*/ 212 h 326"/>
                <a:gd name="T32" fmla="*/ 0 w 324"/>
                <a:gd name="T33" fmla="*/ 180 h 326"/>
                <a:gd name="T34" fmla="*/ 0 w 324"/>
                <a:gd name="T35" fmla="*/ 164 h 326"/>
                <a:gd name="T36" fmla="*/ 2 w 324"/>
                <a:gd name="T37" fmla="*/ 130 h 326"/>
                <a:gd name="T38" fmla="*/ 12 w 324"/>
                <a:gd name="T39" fmla="*/ 100 h 326"/>
                <a:gd name="T40" fmla="*/ 28 w 324"/>
                <a:gd name="T41" fmla="*/ 72 h 326"/>
                <a:gd name="T42" fmla="*/ 48 w 324"/>
                <a:gd name="T43" fmla="*/ 48 h 326"/>
                <a:gd name="T44" fmla="*/ 72 w 324"/>
                <a:gd name="T45" fmla="*/ 28 h 326"/>
                <a:gd name="T46" fmla="*/ 98 w 324"/>
                <a:gd name="T47" fmla="*/ 14 h 326"/>
                <a:gd name="T48" fmla="*/ 130 w 324"/>
                <a:gd name="T49" fmla="*/ 4 h 326"/>
                <a:gd name="T50" fmla="*/ 162 w 324"/>
                <a:gd name="T51" fmla="*/ 0 h 326"/>
                <a:gd name="T52" fmla="*/ 178 w 324"/>
                <a:gd name="T53" fmla="*/ 2 h 326"/>
                <a:gd name="T54" fmla="*/ 210 w 324"/>
                <a:gd name="T55" fmla="*/ 8 h 326"/>
                <a:gd name="T56" fmla="*/ 240 w 324"/>
                <a:gd name="T57" fmla="*/ 20 h 326"/>
                <a:gd name="T58" fmla="*/ 266 w 324"/>
                <a:gd name="T59" fmla="*/ 38 h 326"/>
                <a:gd name="T60" fmla="*/ 288 w 324"/>
                <a:gd name="T61" fmla="*/ 60 h 326"/>
                <a:gd name="T62" fmla="*/ 304 w 324"/>
                <a:gd name="T63" fmla="*/ 86 h 326"/>
                <a:gd name="T64" fmla="*/ 318 w 324"/>
                <a:gd name="T65" fmla="*/ 114 h 326"/>
                <a:gd name="T66" fmla="*/ 324 w 324"/>
                <a:gd name="T67" fmla="*/ 146 h 326"/>
                <a:gd name="T68" fmla="*/ 324 w 324"/>
                <a:gd name="T69" fmla="*/ 164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324" y="164"/>
                  </a:moveTo>
                  <a:lnTo>
                    <a:pt x="324" y="164"/>
                  </a:lnTo>
                  <a:lnTo>
                    <a:pt x="324" y="180"/>
                  </a:lnTo>
                  <a:lnTo>
                    <a:pt x="322" y="196"/>
                  </a:lnTo>
                  <a:lnTo>
                    <a:pt x="318"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4"/>
                  </a:lnTo>
                  <a:lnTo>
                    <a:pt x="0" y="164"/>
                  </a:lnTo>
                  <a:lnTo>
                    <a:pt x="0" y="146"/>
                  </a:lnTo>
                  <a:lnTo>
                    <a:pt x="2" y="130"/>
                  </a:lnTo>
                  <a:lnTo>
                    <a:pt x="6" y="114"/>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8" y="114"/>
                  </a:lnTo>
                  <a:lnTo>
                    <a:pt x="322" y="130"/>
                  </a:lnTo>
                  <a:lnTo>
                    <a:pt x="324" y="146"/>
                  </a:lnTo>
                  <a:lnTo>
                    <a:pt x="324" y="164"/>
                  </a:lnTo>
                  <a:lnTo>
                    <a:pt x="324"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16" name="Freeform 41"/>
            <p:cNvSpPr>
              <a:spLocks/>
            </p:cNvSpPr>
            <p:nvPr/>
          </p:nvSpPr>
          <p:spPr bwMode="auto">
            <a:xfrm>
              <a:off x="8107363" y="971550"/>
              <a:ext cx="812800" cy="822325"/>
            </a:xfrm>
            <a:custGeom>
              <a:avLst/>
              <a:gdLst>
                <a:gd name="T0" fmla="*/ 310 w 512"/>
                <a:gd name="T1" fmla="*/ 518 h 518"/>
                <a:gd name="T2" fmla="*/ 0 w 512"/>
                <a:gd name="T3" fmla="*/ 190 h 518"/>
                <a:gd name="T4" fmla="*/ 200 w 512"/>
                <a:gd name="T5" fmla="*/ 0 h 518"/>
                <a:gd name="T6" fmla="*/ 512 w 512"/>
                <a:gd name="T7" fmla="*/ 326 h 518"/>
                <a:gd name="T8" fmla="*/ 310 w 512"/>
                <a:gd name="T9" fmla="*/ 518 h 518"/>
              </a:gdLst>
              <a:ahLst/>
              <a:cxnLst>
                <a:cxn ang="0">
                  <a:pos x="T0" y="T1"/>
                </a:cxn>
                <a:cxn ang="0">
                  <a:pos x="T2" y="T3"/>
                </a:cxn>
                <a:cxn ang="0">
                  <a:pos x="T4" y="T5"/>
                </a:cxn>
                <a:cxn ang="0">
                  <a:pos x="T6" y="T7"/>
                </a:cxn>
                <a:cxn ang="0">
                  <a:pos x="T8" y="T9"/>
                </a:cxn>
              </a:cxnLst>
              <a:rect l="0" t="0" r="r" b="b"/>
              <a:pathLst>
                <a:path w="512" h="518">
                  <a:moveTo>
                    <a:pt x="310" y="518"/>
                  </a:moveTo>
                  <a:lnTo>
                    <a:pt x="0" y="190"/>
                  </a:lnTo>
                  <a:lnTo>
                    <a:pt x="200" y="0"/>
                  </a:lnTo>
                  <a:lnTo>
                    <a:pt x="512" y="326"/>
                  </a:lnTo>
                  <a:lnTo>
                    <a:pt x="310" y="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17" name="Freeform 42"/>
            <p:cNvSpPr>
              <a:spLocks/>
            </p:cNvSpPr>
            <p:nvPr/>
          </p:nvSpPr>
          <p:spPr bwMode="auto">
            <a:xfrm>
              <a:off x="11110913" y="688975"/>
              <a:ext cx="514350" cy="517525"/>
            </a:xfrm>
            <a:custGeom>
              <a:avLst/>
              <a:gdLst>
                <a:gd name="T0" fmla="*/ 162 w 324"/>
                <a:gd name="T1" fmla="*/ 326 h 326"/>
                <a:gd name="T2" fmla="*/ 128 w 324"/>
                <a:gd name="T3" fmla="*/ 322 h 326"/>
                <a:gd name="T4" fmla="*/ 98 w 324"/>
                <a:gd name="T5" fmla="*/ 312 h 326"/>
                <a:gd name="T6" fmla="*/ 70 w 324"/>
                <a:gd name="T7" fmla="*/ 298 h 326"/>
                <a:gd name="T8" fmla="*/ 46 w 324"/>
                <a:gd name="T9" fmla="*/ 278 h 326"/>
                <a:gd name="T10" fmla="*/ 26 w 324"/>
                <a:gd name="T11" fmla="*/ 254 h 326"/>
                <a:gd name="T12" fmla="*/ 12 w 324"/>
                <a:gd name="T13" fmla="*/ 226 h 326"/>
                <a:gd name="T14" fmla="*/ 2 w 324"/>
                <a:gd name="T15" fmla="*/ 196 h 326"/>
                <a:gd name="T16" fmla="*/ 0 w 324"/>
                <a:gd name="T17" fmla="*/ 164 h 326"/>
                <a:gd name="T18" fmla="*/ 0 w 324"/>
                <a:gd name="T19" fmla="*/ 146 h 326"/>
                <a:gd name="T20" fmla="*/ 6 w 324"/>
                <a:gd name="T21" fmla="*/ 114 h 326"/>
                <a:gd name="T22" fmla="*/ 18 w 324"/>
                <a:gd name="T23" fmla="*/ 86 h 326"/>
                <a:gd name="T24" fmla="*/ 36 w 324"/>
                <a:gd name="T25" fmla="*/ 60 h 326"/>
                <a:gd name="T26" fmla="*/ 58 w 324"/>
                <a:gd name="T27" fmla="*/ 38 h 326"/>
                <a:gd name="T28" fmla="*/ 84 w 324"/>
                <a:gd name="T29" fmla="*/ 20 h 326"/>
                <a:gd name="T30" fmla="*/ 114 w 324"/>
                <a:gd name="T31" fmla="*/ 8 h 326"/>
                <a:gd name="T32" fmla="*/ 144 w 324"/>
                <a:gd name="T33" fmla="*/ 2 h 326"/>
                <a:gd name="T34" fmla="*/ 162 w 324"/>
                <a:gd name="T35" fmla="*/ 0 h 326"/>
                <a:gd name="T36" fmla="*/ 194 w 324"/>
                <a:gd name="T37" fmla="*/ 4 h 326"/>
                <a:gd name="T38" fmla="*/ 224 w 324"/>
                <a:gd name="T39" fmla="*/ 14 h 326"/>
                <a:gd name="T40" fmla="*/ 252 w 324"/>
                <a:gd name="T41" fmla="*/ 28 h 326"/>
                <a:gd name="T42" fmla="*/ 276 w 324"/>
                <a:gd name="T43" fmla="*/ 48 h 326"/>
                <a:gd name="T44" fmla="*/ 296 w 324"/>
                <a:gd name="T45" fmla="*/ 72 h 326"/>
                <a:gd name="T46" fmla="*/ 312 w 324"/>
                <a:gd name="T47" fmla="*/ 100 h 326"/>
                <a:gd name="T48" fmla="*/ 320 w 324"/>
                <a:gd name="T49" fmla="*/ 130 h 326"/>
                <a:gd name="T50" fmla="*/ 324 w 324"/>
                <a:gd name="T51" fmla="*/ 164 h 326"/>
                <a:gd name="T52" fmla="*/ 324 w 324"/>
                <a:gd name="T53" fmla="*/ 180 h 326"/>
                <a:gd name="T54" fmla="*/ 316 w 324"/>
                <a:gd name="T55" fmla="*/ 212 h 326"/>
                <a:gd name="T56" fmla="*/ 304 w 324"/>
                <a:gd name="T57" fmla="*/ 240 h 326"/>
                <a:gd name="T58" fmla="*/ 286 w 324"/>
                <a:gd name="T59" fmla="*/ 266 h 326"/>
                <a:gd name="T60" fmla="*/ 264 w 324"/>
                <a:gd name="T61" fmla="*/ 288 h 326"/>
                <a:gd name="T62" fmla="*/ 240 w 324"/>
                <a:gd name="T63" fmla="*/ 306 h 326"/>
                <a:gd name="T64" fmla="*/ 210 w 324"/>
                <a:gd name="T65" fmla="*/ 318 h 326"/>
                <a:gd name="T66" fmla="*/ 178 w 324"/>
                <a:gd name="T67" fmla="*/ 324 h 326"/>
                <a:gd name="T68" fmla="*/ 162 w 324"/>
                <a:gd name="T69" fmla="*/ 32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326"/>
                  </a:moveTo>
                  <a:lnTo>
                    <a:pt x="162" y="326"/>
                  </a:lnTo>
                  <a:lnTo>
                    <a:pt x="144" y="324"/>
                  </a:lnTo>
                  <a:lnTo>
                    <a:pt x="128" y="322"/>
                  </a:lnTo>
                  <a:lnTo>
                    <a:pt x="114" y="318"/>
                  </a:lnTo>
                  <a:lnTo>
                    <a:pt x="98" y="312"/>
                  </a:lnTo>
                  <a:lnTo>
                    <a:pt x="84" y="306"/>
                  </a:lnTo>
                  <a:lnTo>
                    <a:pt x="70" y="298"/>
                  </a:lnTo>
                  <a:lnTo>
                    <a:pt x="58" y="288"/>
                  </a:lnTo>
                  <a:lnTo>
                    <a:pt x="46" y="278"/>
                  </a:lnTo>
                  <a:lnTo>
                    <a:pt x="36" y="266"/>
                  </a:lnTo>
                  <a:lnTo>
                    <a:pt x="26" y="254"/>
                  </a:lnTo>
                  <a:lnTo>
                    <a:pt x="18" y="240"/>
                  </a:lnTo>
                  <a:lnTo>
                    <a:pt x="12" y="226"/>
                  </a:lnTo>
                  <a:lnTo>
                    <a:pt x="6" y="212"/>
                  </a:lnTo>
                  <a:lnTo>
                    <a:pt x="2" y="196"/>
                  </a:lnTo>
                  <a:lnTo>
                    <a:pt x="0" y="180"/>
                  </a:lnTo>
                  <a:lnTo>
                    <a:pt x="0" y="164"/>
                  </a:lnTo>
                  <a:lnTo>
                    <a:pt x="0" y="164"/>
                  </a:lnTo>
                  <a:lnTo>
                    <a:pt x="0" y="146"/>
                  </a:lnTo>
                  <a:lnTo>
                    <a:pt x="2" y="130"/>
                  </a:lnTo>
                  <a:lnTo>
                    <a:pt x="6" y="114"/>
                  </a:lnTo>
                  <a:lnTo>
                    <a:pt x="12" y="100"/>
                  </a:lnTo>
                  <a:lnTo>
                    <a:pt x="18" y="86"/>
                  </a:lnTo>
                  <a:lnTo>
                    <a:pt x="26" y="72"/>
                  </a:lnTo>
                  <a:lnTo>
                    <a:pt x="36" y="60"/>
                  </a:lnTo>
                  <a:lnTo>
                    <a:pt x="46" y="48"/>
                  </a:lnTo>
                  <a:lnTo>
                    <a:pt x="58" y="38"/>
                  </a:lnTo>
                  <a:lnTo>
                    <a:pt x="70" y="28"/>
                  </a:lnTo>
                  <a:lnTo>
                    <a:pt x="84" y="20"/>
                  </a:lnTo>
                  <a:lnTo>
                    <a:pt x="98" y="14"/>
                  </a:lnTo>
                  <a:lnTo>
                    <a:pt x="114" y="8"/>
                  </a:lnTo>
                  <a:lnTo>
                    <a:pt x="128" y="4"/>
                  </a:lnTo>
                  <a:lnTo>
                    <a:pt x="144" y="2"/>
                  </a:lnTo>
                  <a:lnTo>
                    <a:pt x="162" y="0"/>
                  </a:lnTo>
                  <a:lnTo>
                    <a:pt x="162" y="0"/>
                  </a:lnTo>
                  <a:lnTo>
                    <a:pt x="178" y="2"/>
                  </a:lnTo>
                  <a:lnTo>
                    <a:pt x="194" y="4"/>
                  </a:lnTo>
                  <a:lnTo>
                    <a:pt x="210" y="8"/>
                  </a:lnTo>
                  <a:lnTo>
                    <a:pt x="224" y="14"/>
                  </a:lnTo>
                  <a:lnTo>
                    <a:pt x="240" y="20"/>
                  </a:lnTo>
                  <a:lnTo>
                    <a:pt x="252" y="28"/>
                  </a:lnTo>
                  <a:lnTo>
                    <a:pt x="264" y="38"/>
                  </a:lnTo>
                  <a:lnTo>
                    <a:pt x="276" y="48"/>
                  </a:lnTo>
                  <a:lnTo>
                    <a:pt x="286" y="60"/>
                  </a:lnTo>
                  <a:lnTo>
                    <a:pt x="296" y="72"/>
                  </a:lnTo>
                  <a:lnTo>
                    <a:pt x="304" y="86"/>
                  </a:lnTo>
                  <a:lnTo>
                    <a:pt x="312" y="100"/>
                  </a:lnTo>
                  <a:lnTo>
                    <a:pt x="316" y="114"/>
                  </a:lnTo>
                  <a:lnTo>
                    <a:pt x="320" y="130"/>
                  </a:lnTo>
                  <a:lnTo>
                    <a:pt x="324" y="146"/>
                  </a:lnTo>
                  <a:lnTo>
                    <a:pt x="324" y="164"/>
                  </a:lnTo>
                  <a:lnTo>
                    <a:pt x="324" y="164"/>
                  </a:lnTo>
                  <a:lnTo>
                    <a:pt x="324" y="180"/>
                  </a:lnTo>
                  <a:lnTo>
                    <a:pt x="320" y="196"/>
                  </a:lnTo>
                  <a:lnTo>
                    <a:pt x="316" y="212"/>
                  </a:lnTo>
                  <a:lnTo>
                    <a:pt x="312" y="226"/>
                  </a:lnTo>
                  <a:lnTo>
                    <a:pt x="304" y="240"/>
                  </a:lnTo>
                  <a:lnTo>
                    <a:pt x="296" y="254"/>
                  </a:lnTo>
                  <a:lnTo>
                    <a:pt x="286" y="266"/>
                  </a:lnTo>
                  <a:lnTo>
                    <a:pt x="276" y="278"/>
                  </a:lnTo>
                  <a:lnTo>
                    <a:pt x="264" y="288"/>
                  </a:lnTo>
                  <a:lnTo>
                    <a:pt x="252" y="298"/>
                  </a:lnTo>
                  <a:lnTo>
                    <a:pt x="240" y="306"/>
                  </a:lnTo>
                  <a:lnTo>
                    <a:pt x="224" y="312"/>
                  </a:lnTo>
                  <a:lnTo>
                    <a:pt x="210" y="318"/>
                  </a:lnTo>
                  <a:lnTo>
                    <a:pt x="194" y="322"/>
                  </a:lnTo>
                  <a:lnTo>
                    <a:pt x="178" y="324"/>
                  </a:lnTo>
                  <a:lnTo>
                    <a:pt x="162" y="326"/>
                  </a:lnTo>
                  <a:lnTo>
                    <a:pt x="162"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18" name="Freeform 43"/>
            <p:cNvSpPr>
              <a:spLocks/>
            </p:cNvSpPr>
            <p:nvPr/>
          </p:nvSpPr>
          <p:spPr bwMode="auto">
            <a:xfrm>
              <a:off x="11380788" y="984250"/>
              <a:ext cx="514350" cy="517525"/>
            </a:xfrm>
            <a:custGeom>
              <a:avLst/>
              <a:gdLst>
                <a:gd name="T0" fmla="*/ 162 w 324"/>
                <a:gd name="T1" fmla="*/ 326 h 326"/>
                <a:gd name="T2" fmla="*/ 130 w 324"/>
                <a:gd name="T3" fmla="*/ 322 h 326"/>
                <a:gd name="T4" fmla="*/ 98 w 324"/>
                <a:gd name="T5" fmla="*/ 312 h 326"/>
                <a:gd name="T6" fmla="*/ 72 w 324"/>
                <a:gd name="T7" fmla="*/ 298 h 326"/>
                <a:gd name="T8" fmla="*/ 48 w 324"/>
                <a:gd name="T9" fmla="*/ 278 h 326"/>
                <a:gd name="T10" fmla="*/ 28 w 324"/>
                <a:gd name="T11" fmla="*/ 254 h 326"/>
                <a:gd name="T12" fmla="*/ 12 w 324"/>
                <a:gd name="T13" fmla="*/ 226 h 326"/>
                <a:gd name="T14" fmla="*/ 2 w 324"/>
                <a:gd name="T15" fmla="*/ 196 h 326"/>
                <a:gd name="T16" fmla="*/ 0 w 324"/>
                <a:gd name="T17" fmla="*/ 164 h 326"/>
                <a:gd name="T18" fmla="*/ 0 w 324"/>
                <a:gd name="T19" fmla="*/ 146 h 326"/>
                <a:gd name="T20" fmla="*/ 6 w 324"/>
                <a:gd name="T21" fmla="*/ 116 h 326"/>
                <a:gd name="T22" fmla="*/ 20 w 324"/>
                <a:gd name="T23" fmla="*/ 86 h 326"/>
                <a:gd name="T24" fmla="*/ 36 w 324"/>
                <a:gd name="T25" fmla="*/ 60 h 326"/>
                <a:gd name="T26" fmla="*/ 58 w 324"/>
                <a:gd name="T27" fmla="*/ 38 h 326"/>
                <a:gd name="T28" fmla="*/ 84 w 324"/>
                <a:gd name="T29" fmla="*/ 20 h 326"/>
                <a:gd name="T30" fmla="*/ 114 w 324"/>
                <a:gd name="T31" fmla="*/ 8 h 326"/>
                <a:gd name="T32" fmla="*/ 146 w 324"/>
                <a:gd name="T33" fmla="*/ 2 h 326"/>
                <a:gd name="T34" fmla="*/ 162 w 324"/>
                <a:gd name="T35" fmla="*/ 0 h 326"/>
                <a:gd name="T36" fmla="*/ 194 w 324"/>
                <a:gd name="T37" fmla="*/ 4 h 326"/>
                <a:gd name="T38" fmla="*/ 226 w 324"/>
                <a:gd name="T39" fmla="*/ 14 h 326"/>
                <a:gd name="T40" fmla="*/ 252 w 324"/>
                <a:gd name="T41" fmla="*/ 28 h 326"/>
                <a:gd name="T42" fmla="*/ 276 w 324"/>
                <a:gd name="T43" fmla="*/ 48 h 326"/>
                <a:gd name="T44" fmla="*/ 296 w 324"/>
                <a:gd name="T45" fmla="*/ 72 h 326"/>
                <a:gd name="T46" fmla="*/ 312 w 324"/>
                <a:gd name="T47" fmla="*/ 100 h 326"/>
                <a:gd name="T48" fmla="*/ 320 w 324"/>
                <a:gd name="T49" fmla="*/ 130 h 326"/>
                <a:gd name="T50" fmla="*/ 324 w 324"/>
                <a:gd name="T51" fmla="*/ 164 h 326"/>
                <a:gd name="T52" fmla="*/ 324 w 324"/>
                <a:gd name="T53" fmla="*/ 180 h 326"/>
                <a:gd name="T54" fmla="*/ 316 w 324"/>
                <a:gd name="T55" fmla="*/ 212 h 326"/>
                <a:gd name="T56" fmla="*/ 304 w 324"/>
                <a:gd name="T57" fmla="*/ 240 h 326"/>
                <a:gd name="T58" fmla="*/ 288 w 324"/>
                <a:gd name="T59" fmla="*/ 266 h 326"/>
                <a:gd name="T60" fmla="*/ 266 w 324"/>
                <a:gd name="T61" fmla="*/ 288 h 326"/>
                <a:gd name="T62" fmla="*/ 240 w 324"/>
                <a:gd name="T63" fmla="*/ 306 h 326"/>
                <a:gd name="T64" fmla="*/ 210 w 324"/>
                <a:gd name="T65" fmla="*/ 318 h 326"/>
                <a:gd name="T66" fmla="*/ 178 w 324"/>
                <a:gd name="T67" fmla="*/ 324 h 326"/>
                <a:gd name="T68" fmla="*/ 162 w 324"/>
                <a:gd name="T69" fmla="*/ 32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326"/>
                  </a:move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4"/>
                  </a:lnTo>
                  <a:lnTo>
                    <a:pt x="0" y="164"/>
                  </a:lnTo>
                  <a:lnTo>
                    <a:pt x="0" y="146"/>
                  </a:lnTo>
                  <a:lnTo>
                    <a:pt x="2" y="130"/>
                  </a:lnTo>
                  <a:lnTo>
                    <a:pt x="6" y="116"/>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6" y="116"/>
                  </a:lnTo>
                  <a:lnTo>
                    <a:pt x="320" y="130"/>
                  </a:lnTo>
                  <a:lnTo>
                    <a:pt x="324" y="146"/>
                  </a:lnTo>
                  <a:lnTo>
                    <a:pt x="324" y="164"/>
                  </a:lnTo>
                  <a:lnTo>
                    <a:pt x="324" y="164"/>
                  </a:lnTo>
                  <a:lnTo>
                    <a:pt x="324" y="180"/>
                  </a:lnTo>
                  <a:lnTo>
                    <a:pt x="320" y="196"/>
                  </a:lnTo>
                  <a:lnTo>
                    <a:pt x="316"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19" name="Freeform 44"/>
            <p:cNvSpPr>
              <a:spLocks/>
            </p:cNvSpPr>
            <p:nvPr/>
          </p:nvSpPr>
          <p:spPr bwMode="auto">
            <a:xfrm>
              <a:off x="10793413" y="987425"/>
              <a:ext cx="822325" cy="812800"/>
            </a:xfrm>
            <a:custGeom>
              <a:avLst/>
              <a:gdLst>
                <a:gd name="T0" fmla="*/ 0 w 518"/>
                <a:gd name="T1" fmla="*/ 312 h 512"/>
                <a:gd name="T2" fmla="*/ 328 w 518"/>
                <a:gd name="T3" fmla="*/ 0 h 512"/>
                <a:gd name="T4" fmla="*/ 518 w 518"/>
                <a:gd name="T5" fmla="*/ 202 h 512"/>
                <a:gd name="T6" fmla="*/ 190 w 518"/>
                <a:gd name="T7" fmla="*/ 512 h 512"/>
                <a:gd name="T8" fmla="*/ 0 w 518"/>
                <a:gd name="T9" fmla="*/ 312 h 512"/>
              </a:gdLst>
              <a:ahLst/>
              <a:cxnLst>
                <a:cxn ang="0">
                  <a:pos x="T0" y="T1"/>
                </a:cxn>
                <a:cxn ang="0">
                  <a:pos x="T2" y="T3"/>
                </a:cxn>
                <a:cxn ang="0">
                  <a:pos x="T4" y="T5"/>
                </a:cxn>
                <a:cxn ang="0">
                  <a:pos x="T6" y="T7"/>
                </a:cxn>
                <a:cxn ang="0">
                  <a:pos x="T8" y="T9"/>
                </a:cxn>
              </a:cxnLst>
              <a:rect l="0" t="0" r="r" b="b"/>
              <a:pathLst>
                <a:path w="518" h="512">
                  <a:moveTo>
                    <a:pt x="0" y="312"/>
                  </a:moveTo>
                  <a:lnTo>
                    <a:pt x="328" y="0"/>
                  </a:lnTo>
                  <a:lnTo>
                    <a:pt x="518" y="202"/>
                  </a:lnTo>
                  <a:lnTo>
                    <a:pt x="190" y="512"/>
                  </a:lnTo>
                  <a:lnTo>
                    <a:pt x="0" y="3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20" name="Freeform 45"/>
            <p:cNvSpPr>
              <a:spLocks/>
            </p:cNvSpPr>
            <p:nvPr/>
          </p:nvSpPr>
          <p:spPr bwMode="auto">
            <a:xfrm>
              <a:off x="7885113" y="3937000"/>
              <a:ext cx="514350" cy="517525"/>
            </a:xfrm>
            <a:custGeom>
              <a:avLst/>
              <a:gdLst>
                <a:gd name="T0" fmla="*/ 162 w 324"/>
                <a:gd name="T1" fmla="*/ 0 h 326"/>
                <a:gd name="T2" fmla="*/ 194 w 324"/>
                <a:gd name="T3" fmla="*/ 4 h 326"/>
                <a:gd name="T4" fmla="*/ 226 w 324"/>
                <a:gd name="T5" fmla="*/ 14 h 326"/>
                <a:gd name="T6" fmla="*/ 252 w 324"/>
                <a:gd name="T7" fmla="*/ 28 h 326"/>
                <a:gd name="T8" fmla="*/ 276 w 324"/>
                <a:gd name="T9" fmla="*/ 48 h 326"/>
                <a:gd name="T10" fmla="*/ 296 w 324"/>
                <a:gd name="T11" fmla="*/ 72 h 326"/>
                <a:gd name="T12" fmla="*/ 312 w 324"/>
                <a:gd name="T13" fmla="*/ 100 h 326"/>
                <a:gd name="T14" fmla="*/ 320 w 324"/>
                <a:gd name="T15" fmla="*/ 130 h 326"/>
                <a:gd name="T16" fmla="*/ 324 w 324"/>
                <a:gd name="T17" fmla="*/ 162 h 326"/>
                <a:gd name="T18" fmla="*/ 324 w 324"/>
                <a:gd name="T19" fmla="*/ 180 h 326"/>
                <a:gd name="T20" fmla="*/ 316 w 324"/>
                <a:gd name="T21" fmla="*/ 212 h 326"/>
                <a:gd name="T22" fmla="*/ 304 w 324"/>
                <a:gd name="T23" fmla="*/ 240 h 326"/>
                <a:gd name="T24" fmla="*/ 288 w 324"/>
                <a:gd name="T25" fmla="*/ 266 h 326"/>
                <a:gd name="T26" fmla="*/ 266 w 324"/>
                <a:gd name="T27" fmla="*/ 288 h 326"/>
                <a:gd name="T28" fmla="*/ 240 w 324"/>
                <a:gd name="T29" fmla="*/ 306 h 326"/>
                <a:gd name="T30" fmla="*/ 210 w 324"/>
                <a:gd name="T31" fmla="*/ 318 h 326"/>
                <a:gd name="T32" fmla="*/ 178 w 324"/>
                <a:gd name="T33" fmla="*/ 324 h 326"/>
                <a:gd name="T34" fmla="*/ 162 w 324"/>
                <a:gd name="T35" fmla="*/ 326 h 326"/>
                <a:gd name="T36" fmla="*/ 130 w 324"/>
                <a:gd name="T37" fmla="*/ 322 h 326"/>
                <a:gd name="T38" fmla="*/ 98 w 324"/>
                <a:gd name="T39" fmla="*/ 312 h 326"/>
                <a:gd name="T40" fmla="*/ 72 w 324"/>
                <a:gd name="T41" fmla="*/ 298 h 326"/>
                <a:gd name="T42" fmla="*/ 48 w 324"/>
                <a:gd name="T43" fmla="*/ 278 h 326"/>
                <a:gd name="T44" fmla="*/ 28 w 324"/>
                <a:gd name="T45" fmla="*/ 254 h 326"/>
                <a:gd name="T46" fmla="*/ 12 w 324"/>
                <a:gd name="T47" fmla="*/ 226 h 326"/>
                <a:gd name="T48" fmla="*/ 2 w 324"/>
                <a:gd name="T49" fmla="*/ 196 h 326"/>
                <a:gd name="T50" fmla="*/ 0 w 324"/>
                <a:gd name="T51" fmla="*/ 162 h 326"/>
                <a:gd name="T52" fmla="*/ 0 w 324"/>
                <a:gd name="T53" fmla="*/ 146 h 326"/>
                <a:gd name="T54" fmla="*/ 6 w 324"/>
                <a:gd name="T55" fmla="*/ 114 h 326"/>
                <a:gd name="T56" fmla="*/ 20 w 324"/>
                <a:gd name="T57" fmla="*/ 86 h 326"/>
                <a:gd name="T58" fmla="*/ 36 w 324"/>
                <a:gd name="T59" fmla="*/ 60 h 326"/>
                <a:gd name="T60" fmla="*/ 58 w 324"/>
                <a:gd name="T61" fmla="*/ 38 h 326"/>
                <a:gd name="T62" fmla="*/ 84 w 324"/>
                <a:gd name="T63" fmla="*/ 20 h 326"/>
                <a:gd name="T64" fmla="*/ 114 w 324"/>
                <a:gd name="T65" fmla="*/ 8 h 326"/>
                <a:gd name="T66" fmla="*/ 146 w 324"/>
                <a:gd name="T67" fmla="*/ 2 h 326"/>
                <a:gd name="T68" fmla="*/ 162 w 324"/>
                <a:gd name="T69"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0"/>
                  </a:move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6" y="114"/>
                  </a:lnTo>
                  <a:lnTo>
                    <a:pt x="320" y="130"/>
                  </a:lnTo>
                  <a:lnTo>
                    <a:pt x="324" y="146"/>
                  </a:lnTo>
                  <a:lnTo>
                    <a:pt x="324" y="162"/>
                  </a:lnTo>
                  <a:lnTo>
                    <a:pt x="324" y="162"/>
                  </a:lnTo>
                  <a:lnTo>
                    <a:pt x="324" y="180"/>
                  </a:lnTo>
                  <a:lnTo>
                    <a:pt x="320" y="196"/>
                  </a:lnTo>
                  <a:lnTo>
                    <a:pt x="316"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2"/>
                  </a:lnTo>
                  <a:lnTo>
                    <a:pt x="0" y="162"/>
                  </a:lnTo>
                  <a:lnTo>
                    <a:pt x="0" y="146"/>
                  </a:lnTo>
                  <a:lnTo>
                    <a:pt x="2" y="130"/>
                  </a:lnTo>
                  <a:lnTo>
                    <a:pt x="6" y="114"/>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21" name="Freeform 46"/>
            <p:cNvSpPr>
              <a:spLocks/>
            </p:cNvSpPr>
            <p:nvPr/>
          </p:nvSpPr>
          <p:spPr bwMode="auto">
            <a:xfrm>
              <a:off x="7615238" y="3641725"/>
              <a:ext cx="514350" cy="517525"/>
            </a:xfrm>
            <a:custGeom>
              <a:avLst/>
              <a:gdLst>
                <a:gd name="T0" fmla="*/ 162 w 324"/>
                <a:gd name="T1" fmla="*/ 0 h 326"/>
                <a:gd name="T2" fmla="*/ 194 w 324"/>
                <a:gd name="T3" fmla="*/ 4 h 326"/>
                <a:gd name="T4" fmla="*/ 224 w 324"/>
                <a:gd name="T5" fmla="*/ 12 h 326"/>
                <a:gd name="T6" fmla="*/ 252 w 324"/>
                <a:gd name="T7" fmla="*/ 28 h 326"/>
                <a:gd name="T8" fmla="*/ 276 w 324"/>
                <a:gd name="T9" fmla="*/ 48 h 326"/>
                <a:gd name="T10" fmla="*/ 296 w 324"/>
                <a:gd name="T11" fmla="*/ 72 h 326"/>
                <a:gd name="T12" fmla="*/ 312 w 324"/>
                <a:gd name="T13" fmla="*/ 100 h 326"/>
                <a:gd name="T14" fmla="*/ 320 w 324"/>
                <a:gd name="T15" fmla="*/ 130 h 326"/>
                <a:gd name="T16" fmla="*/ 324 w 324"/>
                <a:gd name="T17" fmla="*/ 162 h 326"/>
                <a:gd name="T18" fmla="*/ 324 w 324"/>
                <a:gd name="T19" fmla="*/ 180 h 326"/>
                <a:gd name="T20" fmla="*/ 316 w 324"/>
                <a:gd name="T21" fmla="*/ 210 h 326"/>
                <a:gd name="T22" fmla="*/ 304 w 324"/>
                <a:gd name="T23" fmla="*/ 240 h 326"/>
                <a:gd name="T24" fmla="*/ 286 w 324"/>
                <a:gd name="T25" fmla="*/ 266 h 326"/>
                <a:gd name="T26" fmla="*/ 264 w 324"/>
                <a:gd name="T27" fmla="*/ 288 h 326"/>
                <a:gd name="T28" fmla="*/ 238 w 324"/>
                <a:gd name="T29" fmla="*/ 306 h 326"/>
                <a:gd name="T30" fmla="*/ 210 w 324"/>
                <a:gd name="T31" fmla="*/ 318 h 326"/>
                <a:gd name="T32" fmla="*/ 178 w 324"/>
                <a:gd name="T33" fmla="*/ 324 h 326"/>
                <a:gd name="T34" fmla="*/ 162 w 324"/>
                <a:gd name="T35" fmla="*/ 326 h 326"/>
                <a:gd name="T36" fmla="*/ 128 w 324"/>
                <a:gd name="T37" fmla="*/ 322 h 326"/>
                <a:gd name="T38" fmla="*/ 98 w 324"/>
                <a:gd name="T39" fmla="*/ 312 h 326"/>
                <a:gd name="T40" fmla="*/ 70 w 324"/>
                <a:gd name="T41" fmla="*/ 298 h 326"/>
                <a:gd name="T42" fmla="*/ 46 w 324"/>
                <a:gd name="T43" fmla="*/ 278 h 326"/>
                <a:gd name="T44" fmla="*/ 26 w 324"/>
                <a:gd name="T45" fmla="*/ 254 h 326"/>
                <a:gd name="T46" fmla="*/ 12 w 324"/>
                <a:gd name="T47" fmla="*/ 226 h 326"/>
                <a:gd name="T48" fmla="*/ 2 w 324"/>
                <a:gd name="T49" fmla="*/ 196 h 326"/>
                <a:gd name="T50" fmla="*/ 0 w 324"/>
                <a:gd name="T51" fmla="*/ 162 h 326"/>
                <a:gd name="T52" fmla="*/ 0 w 324"/>
                <a:gd name="T53" fmla="*/ 146 h 326"/>
                <a:gd name="T54" fmla="*/ 6 w 324"/>
                <a:gd name="T55" fmla="*/ 114 h 326"/>
                <a:gd name="T56" fmla="*/ 18 w 324"/>
                <a:gd name="T57" fmla="*/ 86 h 326"/>
                <a:gd name="T58" fmla="*/ 36 w 324"/>
                <a:gd name="T59" fmla="*/ 60 h 326"/>
                <a:gd name="T60" fmla="*/ 58 w 324"/>
                <a:gd name="T61" fmla="*/ 38 h 326"/>
                <a:gd name="T62" fmla="*/ 84 w 324"/>
                <a:gd name="T63" fmla="*/ 20 h 326"/>
                <a:gd name="T64" fmla="*/ 114 w 324"/>
                <a:gd name="T65" fmla="*/ 8 h 326"/>
                <a:gd name="T66" fmla="*/ 144 w 324"/>
                <a:gd name="T67" fmla="*/ 2 h 326"/>
                <a:gd name="T68" fmla="*/ 162 w 324"/>
                <a:gd name="T69"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0"/>
                  </a:moveTo>
                  <a:lnTo>
                    <a:pt x="162" y="0"/>
                  </a:lnTo>
                  <a:lnTo>
                    <a:pt x="178" y="2"/>
                  </a:lnTo>
                  <a:lnTo>
                    <a:pt x="194" y="4"/>
                  </a:lnTo>
                  <a:lnTo>
                    <a:pt x="210" y="8"/>
                  </a:lnTo>
                  <a:lnTo>
                    <a:pt x="224" y="12"/>
                  </a:lnTo>
                  <a:lnTo>
                    <a:pt x="238" y="20"/>
                  </a:lnTo>
                  <a:lnTo>
                    <a:pt x="252" y="28"/>
                  </a:lnTo>
                  <a:lnTo>
                    <a:pt x="264" y="38"/>
                  </a:lnTo>
                  <a:lnTo>
                    <a:pt x="276" y="48"/>
                  </a:lnTo>
                  <a:lnTo>
                    <a:pt x="286" y="60"/>
                  </a:lnTo>
                  <a:lnTo>
                    <a:pt x="296" y="72"/>
                  </a:lnTo>
                  <a:lnTo>
                    <a:pt x="304" y="86"/>
                  </a:lnTo>
                  <a:lnTo>
                    <a:pt x="312" y="100"/>
                  </a:lnTo>
                  <a:lnTo>
                    <a:pt x="316" y="114"/>
                  </a:lnTo>
                  <a:lnTo>
                    <a:pt x="320" y="130"/>
                  </a:lnTo>
                  <a:lnTo>
                    <a:pt x="324" y="146"/>
                  </a:lnTo>
                  <a:lnTo>
                    <a:pt x="324" y="162"/>
                  </a:lnTo>
                  <a:lnTo>
                    <a:pt x="324" y="162"/>
                  </a:lnTo>
                  <a:lnTo>
                    <a:pt x="324" y="180"/>
                  </a:lnTo>
                  <a:lnTo>
                    <a:pt x="320" y="196"/>
                  </a:lnTo>
                  <a:lnTo>
                    <a:pt x="316" y="210"/>
                  </a:lnTo>
                  <a:lnTo>
                    <a:pt x="312" y="226"/>
                  </a:lnTo>
                  <a:lnTo>
                    <a:pt x="304" y="240"/>
                  </a:lnTo>
                  <a:lnTo>
                    <a:pt x="296" y="254"/>
                  </a:lnTo>
                  <a:lnTo>
                    <a:pt x="286" y="266"/>
                  </a:lnTo>
                  <a:lnTo>
                    <a:pt x="276" y="278"/>
                  </a:lnTo>
                  <a:lnTo>
                    <a:pt x="264" y="288"/>
                  </a:lnTo>
                  <a:lnTo>
                    <a:pt x="252" y="298"/>
                  </a:lnTo>
                  <a:lnTo>
                    <a:pt x="238" y="306"/>
                  </a:lnTo>
                  <a:lnTo>
                    <a:pt x="224" y="312"/>
                  </a:lnTo>
                  <a:lnTo>
                    <a:pt x="210" y="318"/>
                  </a:lnTo>
                  <a:lnTo>
                    <a:pt x="194" y="322"/>
                  </a:lnTo>
                  <a:lnTo>
                    <a:pt x="178" y="324"/>
                  </a:lnTo>
                  <a:lnTo>
                    <a:pt x="162" y="326"/>
                  </a:lnTo>
                  <a:lnTo>
                    <a:pt x="162" y="326"/>
                  </a:lnTo>
                  <a:lnTo>
                    <a:pt x="144" y="324"/>
                  </a:lnTo>
                  <a:lnTo>
                    <a:pt x="128" y="322"/>
                  </a:lnTo>
                  <a:lnTo>
                    <a:pt x="114" y="318"/>
                  </a:lnTo>
                  <a:lnTo>
                    <a:pt x="98" y="312"/>
                  </a:lnTo>
                  <a:lnTo>
                    <a:pt x="84" y="306"/>
                  </a:lnTo>
                  <a:lnTo>
                    <a:pt x="70" y="298"/>
                  </a:lnTo>
                  <a:lnTo>
                    <a:pt x="58" y="288"/>
                  </a:lnTo>
                  <a:lnTo>
                    <a:pt x="46" y="278"/>
                  </a:lnTo>
                  <a:lnTo>
                    <a:pt x="36" y="266"/>
                  </a:lnTo>
                  <a:lnTo>
                    <a:pt x="26" y="254"/>
                  </a:lnTo>
                  <a:lnTo>
                    <a:pt x="18" y="240"/>
                  </a:lnTo>
                  <a:lnTo>
                    <a:pt x="12" y="226"/>
                  </a:lnTo>
                  <a:lnTo>
                    <a:pt x="6" y="210"/>
                  </a:lnTo>
                  <a:lnTo>
                    <a:pt x="2" y="196"/>
                  </a:lnTo>
                  <a:lnTo>
                    <a:pt x="0" y="180"/>
                  </a:lnTo>
                  <a:lnTo>
                    <a:pt x="0" y="162"/>
                  </a:lnTo>
                  <a:lnTo>
                    <a:pt x="0" y="162"/>
                  </a:lnTo>
                  <a:lnTo>
                    <a:pt x="0" y="146"/>
                  </a:lnTo>
                  <a:lnTo>
                    <a:pt x="2" y="130"/>
                  </a:lnTo>
                  <a:lnTo>
                    <a:pt x="6" y="114"/>
                  </a:lnTo>
                  <a:lnTo>
                    <a:pt x="12" y="100"/>
                  </a:lnTo>
                  <a:lnTo>
                    <a:pt x="18" y="86"/>
                  </a:lnTo>
                  <a:lnTo>
                    <a:pt x="26" y="72"/>
                  </a:lnTo>
                  <a:lnTo>
                    <a:pt x="36" y="60"/>
                  </a:lnTo>
                  <a:lnTo>
                    <a:pt x="46" y="48"/>
                  </a:lnTo>
                  <a:lnTo>
                    <a:pt x="58" y="38"/>
                  </a:lnTo>
                  <a:lnTo>
                    <a:pt x="70" y="28"/>
                  </a:lnTo>
                  <a:lnTo>
                    <a:pt x="84" y="20"/>
                  </a:lnTo>
                  <a:lnTo>
                    <a:pt x="98" y="12"/>
                  </a:lnTo>
                  <a:lnTo>
                    <a:pt x="114" y="8"/>
                  </a:lnTo>
                  <a:lnTo>
                    <a:pt x="128" y="4"/>
                  </a:lnTo>
                  <a:lnTo>
                    <a:pt x="144" y="2"/>
                  </a:lnTo>
                  <a:lnTo>
                    <a:pt x="162" y="0"/>
                  </a:lnTo>
                  <a:lnTo>
                    <a:pt x="1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22" name="Freeform 47"/>
            <p:cNvSpPr>
              <a:spLocks/>
            </p:cNvSpPr>
            <p:nvPr/>
          </p:nvSpPr>
          <p:spPr bwMode="auto">
            <a:xfrm>
              <a:off x="7894638" y="3343275"/>
              <a:ext cx="822325" cy="812800"/>
            </a:xfrm>
            <a:custGeom>
              <a:avLst/>
              <a:gdLst>
                <a:gd name="T0" fmla="*/ 518 w 518"/>
                <a:gd name="T1" fmla="*/ 200 h 512"/>
                <a:gd name="T2" fmla="*/ 190 w 518"/>
                <a:gd name="T3" fmla="*/ 512 h 512"/>
                <a:gd name="T4" fmla="*/ 0 w 518"/>
                <a:gd name="T5" fmla="*/ 310 h 512"/>
                <a:gd name="T6" fmla="*/ 328 w 518"/>
                <a:gd name="T7" fmla="*/ 0 h 512"/>
                <a:gd name="T8" fmla="*/ 518 w 518"/>
                <a:gd name="T9" fmla="*/ 200 h 512"/>
              </a:gdLst>
              <a:ahLst/>
              <a:cxnLst>
                <a:cxn ang="0">
                  <a:pos x="T0" y="T1"/>
                </a:cxn>
                <a:cxn ang="0">
                  <a:pos x="T2" y="T3"/>
                </a:cxn>
                <a:cxn ang="0">
                  <a:pos x="T4" y="T5"/>
                </a:cxn>
                <a:cxn ang="0">
                  <a:pos x="T6" y="T7"/>
                </a:cxn>
                <a:cxn ang="0">
                  <a:pos x="T8" y="T9"/>
                </a:cxn>
              </a:cxnLst>
              <a:rect l="0" t="0" r="r" b="b"/>
              <a:pathLst>
                <a:path w="518" h="512">
                  <a:moveTo>
                    <a:pt x="518" y="200"/>
                  </a:moveTo>
                  <a:lnTo>
                    <a:pt x="190" y="512"/>
                  </a:lnTo>
                  <a:lnTo>
                    <a:pt x="0" y="310"/>
                  </a:lnTo>
                  <a:lnTo>
                    <a:pt x="328" y="0"/>
                  </a:lnTo>
                  <a:lnTo>
                    <a:pt x="518"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23" name="Freeform 48"/>
            <p:cNvSpPr>
              <a:spLocks/>
            </p:cNvSpPr>
            <p:nvPr/>
          </p:nvSpPr>
          <p:spPr bwMode="auto">
            <a:xfrm>
              <a:off x="11539538" y="3667125"/>
              <a:ext cx="517525" cy="514350"/>
            </a:xfrm>
            <a:custGeom>
              <a:avLst/>
              <a:gdLst>
                <a:gd name="T0" fmla="*/ 0 w 326"/>
                <a:gd name="T1" fmla="*/ 162 h 324"/>
                <a:gd name="T2" fmla="*/ 4 w 326"/>
                <a:gd name="T3" fmla="*/ 130 h 324"/>
                <a:gd name="T4" fmla="*/ 14 w 326"/>
                <a:gd name="T5" fmla="*/ 100 h 324"/>
                <a:gd name="T6" fmla="*/ 28 w 326"/>
                <a:gd name="T7" fmla="*/ 72 h 324"/>
                <a:gd name="T8" fmla="*/ 48 w 326"/>
                <a:gd name="T9" fmla="*/ 48 h 324"/>
                <a:gd name="T10" fmla="*/ 72 w 326"/>
                <a:gd name="T11" fmla="*/ 28 h 324"/>
                <a:gd name="T12" fmla="*/ 100 w 326"/>
                <a:gd name="T13" fmla="*/ 12 h 324"/>
                <a:gd name="T14" fmla="*/ 130 w 326"/>
                <a:gd name="T15" fmla="*/ 4 h 324"/>
                <a:gd name="T16" fmla="*/ 164 w 326"/>
                <a:gd name="T17" fmla="*/ 0 h 324"/>
                <a:gd name="T18" fmla="*/ 180 w 326"/>
                <a:gd name="T19" fmla="*/ 0 h 324"/>
                <a:gd name="T20" fmla="*/ 212 w 326"/>
                <a:gd name="T21" fmla="*/ 8 h 324"/>
                <a:gd name="T22" fmla="*/ 240 w 326"/>
                <a:gd name="T23" fmla="*/ 20 h 324"/>
                <a:gd name="T24" fmla="*/ 266 w 326"/>
                <a:gd name="T25" fmla="*/ 38 h 324"/>
                <a:gd name="T26" fmla="*/ 288 w 326"/>
                <a:gd name="T27" fmla="*/ 60 h 324"/>
                <a:gd name="T28" fmla="*/ 306 w 326"/>
                <a:gd name="T29" fmla="*/ 86 h 324"/>
                <a:gd name="T30" fmla="*/ 318 w 326"/>
                <a:gd name="T31" fmla="*/ 114 h 324"/>
                <a:gd name="T32" fmla="*/ 324 w 326"/>
                <a:gd name="T33" fmla="*/ 146 h 324"/>
                <a:gd name="T34" fmla="*/ 326 w 326"/>
                <a:gd name="T35" fmla="*/ 162 h 324"/>
                <a:gd name="T36" fmla="*/ 322 w 326"/>
                <a:gd name="T37" fmla="*/ 196 h 324"/>
                <a:gd name="T38" fmla="*/ 312 w 326"/>
                <a:gd name="T39" fmla="*/ 226 h 324"/>
                <a:gd name="T40" fmla="*/ 298 w 326"/>
                <a:gd name="T41" fmla="*/ 254 h 324"/>
                <a:gd name="T42" fmla="*/ 278 w 326"/>
                <a:gd name="T43" fmla="*/ 278 h 324"/>
                <a:gd name="T44" fmla="*/ 254 w 326"/>
                <a:gd name="T45" fmla="*/ 298 h 324"/>
                <a:gd name="T46" fmla="*/ 226 w 326"/>
                <a:gd name="T47" fmla="*/ 312 h 324"/>
                <a:gd name="T48" fmla="*/ 196 w 326"/>
                <a:gd name="T49" fmla="*/ 322 h 324"/>
                <a:gd name="T50" fmla="*/ 164 w 326"/>
                <a:gd name="T51" fmla="*/ 324 h 324"/>
                <a:gd name="T52" fmla="*/ 146 w 326"/>
                <a:gd name="T53" fmla="*/ 324 h 324"/>
                <a:gd name="T54" fmla="*/ 114 w 326"/>
                <a:gd name="T55" fmla="*/ 318 h 324"/>
                <a:gd name="T56" fmla="*/ 86 w 326"/>
                <a:gd name="T57" fmla="*/ 306 h 324"/>
                <a:gd name="T58" fmla="*/ 60 w 326"/>
                <a:gd name="T59" fmla="*/ 288 h 324"/>
                <a:gd name="T60" fmla="*/ 38 w 326"/>
                <a:gd name="T61" fmla="*/ 266 h 324"/>
                <a:gd name="T62" fmla="*/ 20 w 326"/>
                <a:gd name="T63" fmla="*/ 240 h 324"/>
                <a:gd name="T64" fmla="*/ 8 w 326"/>
                <a:gd name="T65" fmla="*/ 210 h 324"/>
                <a:gd name="T66" fmla="*/ 2 w 326"/>
                <a:gd name="T67" fmla="*/ 180 h 324"/>
                <a:gd name="T68" fmla="*/ 0 w 326"/>
                <a:gd name="T69" fmla="*/ 16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324">
                  <a:moveTo>
                    <a:pt x="0" y="162"/>
                  </a:moveTo>
                  <a:lnTo>
                    <a:pt x="0" y="162"/>
                  </a:lnTo>
                  <a:lnTo>
                    <a:pt x="2" y="146"/>
                  </a:lnTo>
                  <a:lnTo>
                    <a:pt x="4" y="130"/>
                  </a:lnTo>
                  <a:lnTo>
                    <a:pt x="8" y="114"/>
                  </a:lnTo>
                  <a:lnTo>
                    <a:pt x="14" y="100"/>
                  </a:lnTo>
                  <a:lnTo>
                    <a:pt x="20" y="86"/>
                  </a:lnTo>
                  <a:lnTo>
                    <a:pt x="28" y="72"/>
                  </a:lnTo>
                  <a:lnTo>
                    <a:pt x="38" y="60"/>
                  </a:lnTo>
                  <a:lnTo>
                    <a:pt x="48" y="48"/>
                  </a:lnTo>
                  <a:lnTo>
                    <a:pt x="60" y="38"/>
                  </a:lnTo>
                  <a:lnTo>
                    <a:pt x="72" y="28"/>
                  </a:lnTo>
                  <a:lnTo>
                    <a:pt x="86" y="20"/>
                  </a:lnTo>
                  <a:lnTo>
                    <a:pt x="100" y="12"/>
                  </a:lnTo>
                  <a:lnTo>
                    <a:pt x="114" y="8"/>
                  </a:lnTo>
                  <a:lnTo>
                    <a:pt x="130" y="4"/>
                  </a:lnTo>
                  <a:lnTo>
                    <a:pt x="146" y="0"/>
                  </a:lnTo>
                  <a:lnTo>
                    <a:pt x="164" y="0"/>
                  </a:lnTo>
                  <a:lnTo>
                    <a:pt x="164" y="0"/>
                  </a:lnTo>
                  <a:lnTo>
                    <a:pt x="180" y="0"/>
                  </a:lnTo>
                  <a:lnTo>
                    <a:pt x="196" y="4"/>
                  </a:lnTo>
                  <a:lnTo>
                    <a:pt x="212" y="8"/>
                  </a:lnTo>
                  <a:lnTo>
                    <a:pt x="226" y="12"/>
                  </a:lnTo>
                  <a:lnTo>
                    <a:pt x="240" y="20"/>
                  </a:lnTo>
                  <a:lnTo>
                    <a:pt x="254" y="28"/>
                  </a:lnTo>
                  <a:lnTo>
                    <a:pt x="266" y="38"/>
                  </a:lnTo>
                  <a:lnTo>
                    <a:pt x="278" y="48"/>
                  </a:lnTo>
                  <a:lnTo>
                    <a:pt x="288" y="60"/>
                  </a:lnTo>
                  <a:lnTo>
                    <a:pt x="298" y="72"/>
                  </a:lnTo>
                  <a:lnTo>
                    <a:pt x="306" y="86"/>
                  </a:lnTo>
                  <a:lnTo>
                    <a:pt x="312" y="100"/>
                  </a:lnTo>
                  <a:lnTo>
                    <a:pt x="318" y="114"/>
                  </a:lnTo>
                  <a:lnTo>
                    <a:pt x="322" y="130"/>
                  </a:lnTo>
                  <a:lnTo>
                    <a:pt x="324" y="146"/>
                  </a:lnTo>
                  <a:lnTo>
                    <a:pt x="326" y="162"/>
                  </a:lnTo>
                  <a:lnTo>
                    <a:pt x="326" y="162"/>
                  </a:lnTo>
                  <a:lnTo>
                    <a:pt x="324" y="180"/>
                  </a:lnTo>
                  <a:lnTo>
                    <a:pt x="322" y="196"/>
                  </a:lnTo>
                  <a:lnTo>
                    <a:pt x="318" y="210"/>
                  </a:lnTo>
                  <a:lnTo>
                    <a:pt x="312" y="226"/>
                  </a:lnTo>
                  <a:lnTo>
                    <a:pt x="306" y="240"/>
                  </a:lnTo>
                  <a:lnTo>
                    <a:pt x="298" y="254"/>
                  </a:lnTo>
                  <a:lnTo>
                    <a:pt x="288" y="266"/>
                  </a:lnTo>
                  <a:lnTo>
                    <a:pt x="278" y="278"/>
                  </a:lnTo>
                  <a:lnTo>
                    <a:pt x="266" y="288"/>
                  </a:lnTo>
                  <a:lnTo>
                    <a:pt x="254" y="298"/>
                  </a:lnTo>
                  <a:lnTo>
                    <a:pt x="240" y="306"/>
                  </a:lnTo>
                  <a:lnTo>
                    <a:pt x="226" y="312"/>
                  </a:lnTo>
                  <a:lnTo>
                    <a:pt x="212" y="318"/>
                  </a:lnTo>
                  <a:lnTo>
                    <a:pt x="196" y="322"/>
                  </a:lnTo>
                  <a:lnTo>
                    <a:pt x="180" y="324"/>
                  </a:lnTo>
                  <a:lnTo>
                    <a:pt x="164" y="324"/>
                  </a:lnTo>
                  <a:lnTo>
                    <a:pt x="164" y="324"/>
                  </a:lnTo>
                  <a:lnTo>
                    <a:pt x="146" y="324"/>
                  </a:lnTo>
                  <a:lnTo>
                    <a:pt x="130" y="322"/>
                  </a:lnTo>
                  <a:lnTo>
                    <a:pt x="114" y="318"/>
                  </a:lnTo>
                  <a:lnTo>
                    <a:pt x="100" y="312"/>
                  </a:lnTo>
                  <a:lnTo>
                    <a:pt x="86" y="306"/>
                  </a:lnTo>
                  <a:lnTo>
                    <a:pt x="72" y="298"/>
                  </a:lnTo>
                  <a:lnTo>
                    <a:pt x="60" y="288"/>
                  </a:lnTo>
                  <a:lnTo>
                    <a:pt x="48" y="278"/>
                  </a:lnTo>
                  <a:lnTo>
                    <a:pt x="38" y="266"/>
                  </a:lnTo>
                  <a:lnTo>
                    <a:pt x="28" y="254"/>
                  </a:lnTo>
                  <a:lnTo>
                    <a:pt x="20" y="240"/>
                  </a:lnTo>
                  <a:lnTo>
                    <a:pt x="14" y="226"/>
                  </a:lnTo>
                  <a:lnTo>
                    <a:pt x="8" y="210"/>
                  </a:lnTo>
                  <a:lnTo>
                    <a:pt x="4" y="196"/>
                  </a:lnTo>
                  <a:lnTo>
                    <a:pt x="2" y="180"/>
                  </a:lnTo>
                  <a:lnTo>
                    <a:pt x="0" y="162"/>
                  </a:lnTo>
                  <a:lnTo>
                    <a:pt x="0"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24" name="Freeform 49"/>
            <p:cNvSpPr>
              <a:spLocks/>
            </p:cNvSpPr>
            <p:nvPr/>
          </p:nvSpPr>
          <p:spPr bwMode="auto">
            <a:xfrm>
              <a:off x="11244263" y="3937000"/>
              <a:ext cx="517525" cy="517525"/>
            </a:xfrm>
            <a:custGeom>
              <a:avLst/>
              <a:gdLst>
                <a:gd name="T0" fmla="*/ 0 w 326"/>
                <a:gd name="T1" fmla="*/ 162 h 326"/>
                <a:gd name="T2" fmla="*/ 4 w 326"/>
                <a:gd name="T3" fmla="*/ 130 h 326"/>
                <a:gd name="T4" fmla="*/ 14 w 326"/>
                <a:gd name="T5" fmla="*/ 100 h 326"/>
                <a:gd name="T6" fmla="*/ 28 w 326"/>
                <a:gd name="T7" fmla="*/ 72 h 326"/>
                <a:gd name="T8" fmla="*/ 48 w 326"/>
                <a:gd name="T9" fmla="*/ 48 h 326"/>
                <a:gd name="T10" fmla="*/ 72 w 326"/>
                <a:gd name="T11" fmla="*/ 28 h 326"/>
                <a:gd name="T12" fmla="*/ 100 w 326"/>
                <a:gd name="T13" fmla="*/ 14 h 326"/>
                <a:gd name="T14" fmla="*/ 130 w 326"/>
                <a:gd name="T15" fmla="*/ 4 h 326"/>
                <a:gd name="T16" fmla="*/ 162 w 326"/>
                <a:gd name="T17" fmla="*/ 0 h 326"/>
                <a:gd name="T18" fmla="*/ 180 w 326"/>
                <a:gd name="T19" fmla="*/ 2 h 326"/>
                <a:gd name="T20" fmla="*/ 212 w 326"/>
                <a:gd name="T21" fmla="*/ 8 h 326"/>
                <a:gd name="T22" fmla="*/ 240 w 326"/>
                <a:gd name="T23" fmla="*/ 20 h 326"/>
                <a:gd name="T24" fmla="*/ 266 w 326"/>
                <a:gd name="T25" fmla="*/ 38 h 326"/>
                <a:gd name="T26" fmla="*/ 288 w 326"/>
                <a:gd name="T27" fmla="*/ 60 h 326"/>
                <a:gd name="T28" fmla="*/ 306 w 326"/>
                <a:gd name="T29" fmla="*/ 86 h 326"/>
                <a:gd name="T30" fmla="*/ 318 w 326"/>
                <a:gd name="T31" fmla="*/ 114 h 326"/>
                <a:gd name="T32" fmla="*/ 324 w 326"/>
                <a:gd name="T33" fmla="*/ 146 h 326"/>
                <a:gd name="T34" fmla="*/ 326 w 326"/>
                <a:gd name="T35" fmla="*/ 162 h 326"/>
                <a:gd name="T36" fmla="*/ 322 w 326"/>
                <a:gd name="T37" fmla="*/ 196 h 326"/>
                <a:gd name="T38" fmla="*/ 312 w 326"/>
                <a:gd name="T39" fmla="*/ 226 h 326"/>
                <a:gd name="T40" fmla="*/ 298 w 326"/>
                <a:gd name="T41" fmla="*/ 254 h 326"/>
                <a:gd name="T42" fmla="*/ 278 w 326"/>
                <a:gd name="T43" fmla="*/ 278 h 326"/>
                <a:gd name="T44" fmla="*/ 254 w 326"/>
                <a:gd name="T45" fmla="*/ 298 h 326"/>
                <a:gd name="T46" fmla="*/ 226 w 326"/>
                <a:gd name="T47" fmla="*/ 312 h 326"/>
                <a:gd name="T48" fmla="*/ 196 w 326"/>
                <a:gd name="T49" fmla="*/ 322 h 326"/>
                <a:gd name="T50" fmla="*/ 162 w 326"/>
                <a:gd name="T51" fmla="*/ 326 h 326"/>
                <a:gd name="T52" fmla="*/ 146 w 326"/>
                <a:gd name="T53" fmla="*/ 324 h 326"/>
                <a:gd name="T54" fmla="*/ 114 w 326"/>
                <a:gd name="T55" fmla="*/ 318 h 326"/>
                <a:gd name="T56" fmla="*/ 86 w 326"/>
                <a:gd name="T57" fmla="*/ 306 h 326"/>
                <a:gd name="T58" fmla="*/ 60 w 326"/>
                <a:gd name="T59" fmla="*/ 288 h 326"/>
                <a:gd name="T60" fmla="*/ 38 w 326"/>
                <a:gd name="T61" fmla="*/ 266 h 326"/>
                <a:gd name="T62" fmla="*/ 20 w 326"/>
                <a:gd name="T63" fmla="*/ 240 h 326"/>
                <a:gd name="T64" fmla="*/ 8 w 326"/>
                <a:gd name="T65" fmla="*/ 212 h 326"/>
                <a:gd name="T66" fmla="*/ 2 w 326"/>
                <a:gd name="T67" fmla="*/ 180 h 326"/>
                <a:gd name="T68" fmla="*/ 0 w 326"/>
                <a:gd name="T69" fmla="*/ 16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326">
                  <a:moveTo>
                    <a:pt x="0" y="162"/>
                  </a:moveTo>
                  <a:lnTo>
                    <a:pt x="0" y="162"/>
                  </a:lnTo>
                  <a:lnTo>
                    <a:pt x="2" y="146"/>
                  </a:lnTo>
                  <a:lnTo>
                    <a:pt x="4" y="130"/>
                  </a:lnTo>
                  <a:lnTo>
                    <a:pt x="8" y="114"/>
                  </a:lnTo>
                  <a:lnTo>
                    <a:pt x="14" y="100"/>
                  </a:lnTo>
                  <a:lnTo>
                    <a:pt x="20" y="86"/>
                  </a:lnTo>
                  <a:lnTo>
                    <a:pt x="28" y="72"/>
                  </a:lnTo>
                  <a:lnTo>
                    <a:pt x="38" y="60"/>
                  </a:lnTo>
                  <a:lnTo>
                    <a:pt x="48" y="48"/>
                  </a:lnTo>
                  <a:lnTo>
                    <a:pt x="60" y="38"/>
                  </a:lnTo>
                  <a:lnTo>
                    <a:pt x="72" y="28"/>
                  </a:lnTo>
                  <a:lnTo>
                    <a:pt x="86" y="20"/>
                  </a:lnTo>
                  <a:lnTo>
                    <a:pt x="100" y="14"/>
                  </a:lnTo>
                  <a:lnTo>
                    <a:pt x="114" y="8"/>
                  </a:lnTo>
                  <a:lnTo>
                    <a:pt x="130" y="4"/>
                  </a:lnTo>
                  <a:lnTo>
                    <a:pt x="146" y="2"/>
                  </a:lnTo>
                  <a:lnTo>
                    <a:pt x="162" y="0"/>
                  </a:lnTo>
                  <a:lnTo>
                    <a:pt x="162" y="0"/>
                  </a:lnTo>
                  <a:lnTo>
                    <a:pt x="180" y="2"/>
                  </a:lnTo>
                  <a:lnTo>
                    <a:pt x="196" y="4"/>
                  </a:lnTo>
                  <a:lnTo>
                    <a:pt x="212" y="8"/>
                  </a:lnTo>
                  <a:lnTo>
                    <a:pt x="226" y="14"/>
                  </a:lnTo>
                  <a:lnTo>
                    <a:pt x="240" y="20"/>
                  </a:lnTo>
                  <a:lnTo>
                    <a:pt x="254" y="28"/>
                  </a:lnTo>
                  <a:lnTo>
                    <a:pt x="266" y="38"/>
                  </a:lnTo>
                  <a:lnTo>
                    <a:pt x="278" y="48"/>
                  </a:lnTo>
                  <a:lnTo>
                    <a:pt x="288" y="60"/>
                  </a:lnTo>
                  <a:lnTo>
                    <a:pt x="298" y="72"/>
                  </a:lnTo>
                  <a:lnTo>
                    <a:pt x="306" y="86"/>
                  </a:lnTo>
                  <a:lnTo>
                    <a:pt x="312" y="100"/>
                  </a:lnTo>
                  <a:lnTo>
                    <a:pt x="318" y="114"/>
                  </a:lnTo>
                  <a:lnTo>
                    <a:pt x="322" y="130"/>
                  </a:lnTo>
                  <a:lnTo>
                    <a:pt x="324" y="146"/>
                  </a:lnTo>
                  <a:lnTo>
                    <a:pt x="326" y="162"/>
                  </a:lnTo>
                  <a:lnTo>
                    <a:pt x="326" y="162"/>
                  </a:lnTo>
                  <a:lnTo>
                    <a:pt x="324" y="180"/>
                  </a:lnTo>
                  <a:lnTo>
                    <a:pt x="322" y="196"/>
                  </a:lnTo>
                  <a:lnTo>
                    <a:pt x="318" y="212"/>
                  </a:lnTo>
                  <a:lnTo>
                    <a:pt x="312" y="226"/>
                  </a:lnTo>
                  <a:lnTo>
                    <a:pt x="306" y="240"/>
                  </a:lnTo>
                  <a:lnTo>
                    <a:pt x="298" y="254"/>
                  </a:lnTo>
                  <a:lnTo>
                    <a:pt x="288" y="266"/>
                  </a:lnTo>
                  <a:lnTo>
                    <a:pt x="278" y="278"/>
                  </a:lnTo>
                  <a:lnTo>
                    <a:pt x="266" y="288"/>
                  </a:lnTo>
                  <a:lnTo>
                    <a:pt x="254" y="298"/>
                  </a:lnTo>
                  <a:lnTo>
                    <a:pt x="240" y="306"/>
                  </a:lnTo>
                  <a:lnTo>
                    <a:pt x="226" y="312"/>
                  </a:lnTo>
                  <a:lnTo>
                    <a:pt x="212" y="318"/>
                  </a:lnTo>
                  <a:lnTo>
                    <a:pt x="196" y="322"/>
                  </a:lnTo>
                  <a:lnTo>
                    <a:pt x="180" y="324"/>
                  </a:lnTo>
                  <a:lnTo>
                    <a:pt x="162" y="326"/>
                  </a:lnTo>
                  <a:lnTo>
                    <a:pt x="162" y="326"/>
                  </a:lnTo>
                  <a:lnTo>
                    <a:pt x="146" y="324"/>
                  </a:lnTo>
                  <a:lnTo>
                    <a:pt x="130" y="322"/>
                  </a:lnTo>
                  <a:lnTo>
                    <a:pt x="114" y="318"/>
                  </a:lnTo>
                  <a:lnTo>
                    <a:pt x="100" y="312"/>
                  </a:lnTo>
                  <a:lnTo>
                    <a:pt x="86" y="306"/>
                  </a:lnTo>
                  <a:lnTo>
                    <a:pt x="72" y="298"/>
                  </a:lnTo>
                  <a:lnTo>
                    <a:pt x="60" y="288"/>
                  </a:lnTo>
                  <a:lnTo>
                    <a:pt x="48" y="278"/>
                  </a:lnTo>
                  <a:lnTo>
                    <a:pt x="38" y="266"/>
                  </a:lnTo>
                  <a:lnTo>
                    <a:pt x="28" y="254"/>
                  </a:lnTo>
                  <a:lnTo>
                    <a:pt x="20" y="240"/>
                  </a:lnTo>
                  <a:lnTo>
                    <a:pt x="14" y="226"/>
                  </a:lnTo>
                  <a:lnTo>
                    <a:pt x="8" y="212"/>
                  </a:lnTo>
                  <a:lnTo>
                    <a:pt x="4" y="196"/>
                  </a:lnTo>
                  <a:lnTo>
                    <a:pt x="2" y="180"/>
                  </a:lnTo>
                  <a:lnTo>
                    <a:pt x="0" y="162"/>
                  </a:lnTo>
                  <a:lnTo>
                    <a:pt x="0"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25" name="Freeform 50"/>
            <p:cNvSpPr>
              <a:spLocks/>
            </p:cNvSpPr>
            <p:nvPr/>
          </p:nvSpPr>
          <p:spPr bwMode="auto">
            <a:xfrm>
              <a:off x="10945813" y="3349625"/>
              <a:ext cx="812800" cy="822325"/>
            </a:xfrm>
            <a:custGeom>
              <a:avLst/>
              <a:gdLst>
                <a:gd name="T0" fmla="*/ 202 w 512"/>
                <a:gd name="T1" fmla="*/ 0 h 518"/>
                <a:gd name="T2" fmla="*/ 512 w 512"/>
                <a:gd name="T3" fmla="*/ 328 h 518"/>
                <a:gd name="T4" fmla="*/ 310 w 512"/>
                <a:gd name="T5" fmla="*/ 518 h 518"/>
                <a:gd name="T6" fmla="*/ 0 w 512"/>
                <a:gd name="T7" fmla="*/ 192 h 518"/>
                <a:gd name="T8" fmla="*/ 202 w 512"/>
                <a:gd name="T9" fmla="*/ 0 h 518"/>
              </a:gdLst>
              <a:ahLst/>
              <a:cxnLst>
                <a:cxn ang="0">
                  <a:pos x="T0" y="T1"/>
                </a:cxn>
                <a:cxn ang="0">
                  <a:pos x="T2" y="T3"/>
                </a:cxn>
                <a:cxn ang="0">
                  <a:pos x="T4" y="T5"/>
                </a:cxn>
                <a:cxn ang="0">
                  <a:pos x="T6" y="T7"/>
                </a:cxn>
                <a:cxn ang="0">
                  <a:pos x="T8" y="T9"/>
                </a:cxn>
              </a:cxnLst>
              <a:rect l="0" t="0" r="r" b="b"/>
              <a:pathLst>
                <a:path w="512" h="518">
                  <a:moveTo>
                    <a:pt x="202" y="0"/>
                  </a:moveTo>
                  <a:lnTo>
                    <a:pt x="512" y="328"/>
                  </a:lnTo>
                  <a:lnTo>
                    <a:pt x="310" y="518"/>
                  </a:lnTo>
                  <a:lnTo>
                    <a:pt x="0" y="192"/>
                  </a:lnTo>
                  <a:lnTo>
                    <a:pt x="20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grpSp>
      <p:pic>
        <p:nvPicPr>
          <p:cNvPr id="26" name="Picture 25"/>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5620214" y="4087106"/>
            <a:ext cx="704683" cy="246862"/>
          </a:xfrm>
          <a:prstGeom prst="rect">
            <a:avLst/>
          </a:prstGeom>
        </p:spPr>
      </p:pic>
      <p:grpSp>
        <p:nvGrpSpPr>
          <p:cNvPr id="27" name="Group 26"/>
          <p:cNvGrpSpPr/>
          <p:nvPr/>
        </p:nvGrpSpPr>
        <p:grpSpPr bwMode="gray">
          <a:xfrm>
            <a:off x="5499707" y="3222738"/>
            <a:ext cx="791365" cy="719342"/>
            <a:chOff x="8550275" y="1039813"/>
            <a:chExt cx="4378325" cy="3829050"/>
          </a:xfrm>
          <a:solidFill>
            <a:schemeClr val="tx2">
              <a:lumMod val="75000"/>
            </a:schemeClr>
          </a:solidFill>
        </p:grpSpPr>
        <p:sp>
          <p:nvSpPr>
            <p:cNvPr id="28" name="Freeform 21"/>
            <p:cNvSpPr>
              <a:spLocks noEditPoints="1"/>
            </p:cNvSpPr>
            <p:nvPr/>
          </p:nvSpPr>
          <p:spPr bwMode="gray">
            <a:xfrm>
              <a:off x="9617075" y="1039813"/>
              <a:ext cx="1130300" cy="3829050"/>
            </a:xfrm>
            <a:custGeom>
              <a:avLst/>
              <a:gdLst>
                <a:gd name="T0" fmla="*/ 0 w 712"/>
                <a:gd name="T1" fmla="*/ 2412 h 2412"/>
                <a:gd name="T2" fmla="*/ 248 w 712"/>
                <a:gd name="T3" fmla="*/ 1870 h 2412"/>
                <a:gd name="T4" fmla="*/ 414 w 712"/>
                <a:gd name="T5" fmla="*/ 2412 h 2412"/>
                <a:gd name="T6" fmla="*/ 712 w 712"/>
                <a:gd name="T7" fmla="*/ 0 h 2412"/>
                <a:gd name="T8" fmla="*/ 178 w 712"/>
                <a:gd name="T9" fmla="*/ 1404 h 2412"/>
                <a:gd name="T10" fmla="*/ 112 w 712"/>
                <a:gd name="T11" fmla="*/ 1284 h 2412"/>
                <a:gd name="T12" fmla="*/ 178 w 712"/>
                <a:gd name="T13" fmla="*/ 1404 h 2412"/>
                <a:gd name="T14" fmla="*/ 120 w 712"/>
                <a:gd name="T15" fmla="*/ 1120 h 2412"/>
                <a:gd name="T16" fmla="*/ 196 w 712"/>
                <a:gd name="T17" fmla="*/ 952 h 2412"/>
                <a:gd name="T18" fmla="*/ 204 w 712"/>
                <a:gd name="T19" fmla="*/ 792 h 2412"/>
                <a:gd name="T20" fmla="*/ 140 w 712"/>
                <a:gd name="T21" fmla="*/ 698 h 2412"/>
                <a:gd name="T22" fmla="*/ 204 w 712"/>
                <a:gd name="T23" fmla="*/ 792 h 2412"/>
                <a:gd name="T24" fmla="*/ 148 w 712"/>
                <a:gd name="T25" fmla="*/ 548 h 2412"/>
                <a:gd name="T26" fmla="*/ 222 w 712"/>
                <a:gd name="T27" fmla="*/ 382 h 2412"/>
                <a:gd name="T28" fmla="*/ 400 w 712"/>
                <a:gd name="T29" fmla="*/ 1338 h 2412"/>
                <a:gd name="T30" fmla="*/ 318 w 712"/>
                <a:gd name="T31" fmla="*/ 1214 h 2412"/>
                <a:gd name="T32" fmla="*/ 400 w 712"/>
                <a:gd name="T33" fmla="*/ 1338 h 2412"/>
                <a:gd name="T34" fmla="*/ 324 w 712"/>
                <a:gd name="T35" fmla="*/ 1040 h 2412"/>
                <a:gd name="T36" fmla="*/ 412 w 712"/>
                <a:gd name="T37" fmla="*/ 860 h 2412"/>
                <a:gd name="T38" fmla="*/ 416 w 712"/>
                <a:gd name="T39" fmla="*/ 692 h 2412"/>
                <a:gd name="T40" fmla="*/ 338 w 712"/>
                <a:gd name="T41" fmla="*/ 594 h 2412"/>
                <a:gd name="T42" fmla="*/ 416 w 712"/>
                <a:gd name="T43" fmla="*/ 692 h 2412"/>
                <a:gd name="T44" fmla="*/ 342 w 712"/>
                <a:gd name="T45" fmla="*/ 436 h 2412"/>
                <a:gd name="T46" fmla="*/ 426 w 712"/>
                <a:gd name="T47" fmla="*/ 260 h 2412"/>
                <a:gd name="T48" fmla="*/ 648 w 712"/>
                <a:gd name="T49" fmla="*/ 1264 h 2412"/>
                <a:gd name="T50" fmla="*/ 556 w 712"/>
                <a:gd name="T51" fmla="*/ 1134 h 2412"/>
                <a:gd name="T52" fmla="*/ 648 w 712"/>
                <a:gd name="T53" fmla="*/ 1264 h 2412"/>
                <a:gd name="T54" fmla="*/ 558 w 712"/>
                <a:gd name="T55" fmla="*/ 948 h 2412"/>
                <a:gd name="T56" fmla="*/ 652 w 712"/>
                <a:gd name="T57" fmla="*/ 756 h 2412"/>
                <a:gd name="T58" fmla="*/ 652 w 712"/>
                <a:gd name="T59" fmla="*/ 576 h 2412"/>
                <a:gd name="T60" fmla="*/ 564 w 712"/>
                <a:gd name="T61" fmla="*/ 478 h 2412"/>
                <a:gd name="T62" fmla="*/ 652 w 712"/>
                <a:gd name="T63" fmla="*/ 576 h 2412"/>
                <a:gd name="T64" fmla="*/ 566 w 712"/>
                <a:gd name="T65" fmla="*/ 312 h 2412"/>
                <a:gd name="T66" fmla="*/ 654 w 712"/>
                <a:gd name="T67" fmla="*/ 122 h 2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2" h="2412">
                  <a:moveTo>
                    <a:pt x="118" y="372"/>
                  </a:moveTo>
                  <a:lnTo>
                    <a:pt x="0" y="2412"/>
                  </a:lnTo>
                  <a:lnTo>
                    <a:pt x="218" y="2412"/>
                  </a:lnTo>
                  <a:lnTo>
                    <a:pt x="248" y="1870"/>
                  </a:lnTo>
                  <a:lnTo>
                    <a:pt x="438" y="1842"/>
                  </a:lnTo>
                  <a:lnTo>
                    <a:pt x="414" y="2412"/>
                  </a:lnTo>
                  <a:lnTo>
                    <a:pt x="712" y="2412"/>
                  </a:lnTo>
                  <a:lnTo>
                    <a:pt x="712" y="0"/>
                  </a:lnTo>
                  <a:lnTo>
                    <a:pt x="118" y="372"/>
                  </a:lnTo>
                  <a:close/>
                  <a:moveTo>
                    <a:pt x="178" y="1404"/>
                  </a:moveTo>
                  <a:lnTo>
                    <a:pt x="104" y="1428"/>
                  </a:lnTo>
                  <a:lnTo>
                    <a:pt x="112" y="1284"/>
                  </a:lnTo>
                  <a:lnTo>
                    <a:pt x="184" y="1260"/>
                  </a:lnTo>
                  <a:lnTo>
                    <a:pt x="178" y="1404"/>
                  </a:lnTo>
                  <a:close/>
                  <a:moveTo>
                    <a:pt x="192" y="1090"/>
                  </a:moveTo>
                  <a:lnTo>
                    <a:pt x="120" y="1120"/>
                  </a:lnTo>
                  <a:lnTo>
                    <a:pt x="126" y="984"/>
                  </a:lnTo>
                  <a:lnTo>
                    <a:pt x="196" y="952"/>
                  </a:lnTo>
                  <a:lnTo>
                    <a:pt x="192" y="1090"/>
                  </a:lnTo>
                  <a:close/>
                  <a:moveTo>
                    <a:pt x="204" y="792"/>
                  </a:moveTo>
                  <a:lnTo>
                    <a:pt x="134" y="826"/>
                  </a:lnTo>
                  <a:lnTo>
                    <a:pt x="140" y="698"/>
                  </a:lnTo>
                  <a:lnTo>
                    <a:pt x="210" y="660"/>
                  </a:lnTo>
                  <a:lnTo>
                    <a:pt x="204" y="792"/>
                  </a:lnTo>
                  <a:close/>
                  <a:moveTo>
                    <a:pt x="216" y="508"/>
                  </a:moveTo>
                  <a:lnTo>
                    <a:pt x="148" y="548"/>
                  </a:lnTo>
                  <a:lnTo>
                    <a:pt x="154" y="424"/>
                  </a:lnTo>
                  <a:lnTo>
                    <a:pt x="222" y="382"/>
                  </a:lnTo>
                  <a:lnTo>
                    <a:pt x="216" y="508"/>
                  </a:lnTo>
                  <a:close/>
                  <a:moveTo>
                    <a:pt x="400" y="1338"/>
                  </a:moveTo>
                  <a:lnTo>
                    <a:pt x="314" y="1364"/>
                  </a:lnTo>
                  <a:lnTo>
                    <a:pt x="318" y="1214"/>
                  </a:lnTo>
                  <a:lnTo>
                    <a:pt x="404" y="1184"/>
                  </a:lnTo>
                  <a:lnTo>
                    <a:pt x="400" y="1338"/>
                  </a:lnTo>
                  <a:close/>
                  <a:moveTo>
                    <a:pt x="408" y="1006"/>
                  </a:moveTo>
                  <a:lnTo>
                    <a:pt x="324" y="1040"/>
                  </a:lnTo>
                  <a:lnTo>
                    <a:pt x="328" y="896"/>
                  </a:lnTo>
                  <a:lnTo>
                    <a:pt x="412" y="860"/>
                  </a:lnTo>
                  <a:lnTo>
                    <a:pt x="408" y="1006"/>
                  </a:lnTo>
                  <a:close/>
                  <a:moveTo>
                    <a:pt x="416" y="692"/>
                  </a:moveTo>
                  <a:lnTo>
                    <a:pt x="334" y="730"/>
                  </a:lnTo>
                  <a:lnTo>
                    <a:pt x="338" y="594"/>
                  </a:lnTo>
                  <a:lnTo>
                    <a:pt x="420" y="552"/>
                  </a:lnTo>
                  <a:lnTo>
                    <a:pt x="416" y="692"/>
                  </a:lnTo>
                  <a:close/>
                  <a:moveTo>
                    <a:pt x="424" y="392"/>
                  </a:moveTo>
                  <a:lnTo>
                    <a:pt x="342" y="436"/>
                  </a:lnTo>
                  <a:lnTo>
                    <a:pt x="346" y="308"/>
                  </a:lnTo>
                  <a:lnTo>
                    <a:pt x="426" y="260"/>
                  </a:lnTo>
                  <a:lnTo>
                    <a:pt x="424" y="392"/>
                  </a:lnTo>
                  <a:close/>
                  <a:moveTo>
                    <a:pt x="648" y="1264"/>
                  </a:moveTo>
                  <a:lnTo>
                    <a:pt x="554" y="1294"/>
                  </a:lnTo>
                  <a:lnTo>
                    <a:pt x="556" y="1134"/>
                  </a:lnTo>
                  <a:lnTo>
                    <a:pt x="650" y="1100"/>
                  </a:lnTo>
                  <a:lnTo>
                    <a:pt x="648" y="1264"/>
                  </a:lnTo>
                  <a:close/>
                  <a:moveTo>
                    <a:pt x="650" y="910"/>
                  </a:moveTo>
                  <a:lnTo>
                    <a:pt x="558" y="948"/>
                  </a:lnTo>
                  <a:lnTo>
                    <a:pt x="560" y="796"/>
                  </a:lnTo>
                  <a:lnTo>
                    <a:pt x="652" y="756"/>
                  </a:lnTo>
                  <a:lnTo>
                    <a:pt x="650" y="910"/>
                  </a:lnTo>
                  <a:close/>
                  <a:moveTo>
                    <a:pt x="652" y="576"/>
                  </a:moveTo>
                  <a:lnTo>
                    <a:pt x="562" y="622"/>
                  </a:lnTo>
                  <a:lnTo>
                    <a:pt x="564" y="478"/>
                  </a:lnTo>
                  <a:lnTo>
                    <a:pt x="652" y="430"/>
                  </a:lnTo>
                  <a:lnTo>
                    <a:pt x="652" y="576"/>
                  </a:lnTo>
                  <a:close/>
                  <a:moveTo>
                    <a:pt x="654" y="262"/>
                  </a:moveTo>
                  <a:lnTo>
                    <a:pt x="566" y="312"/>
                  </a:lnTo>
                  <a:lnTo>
                    <a:pt x="568" y="176"/>
                  </a:lnTo>
                  <a:lnTo>
                    <a:pt x="654" y="122"/>
                  </a:lnTo>
                  <a:lnTo>
                    <a:pt x="654"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29" name="Freeform 22"/>
            <p:cNvSpPr>
              <a:spLocks noEditPoints="1"/>
            </p:cNvSpPr>
            <p:nvPr/>
          </p:nvSpPr>
          <p:spPr bwMode="gray">
            <a:xfrm>
              <a:off x="10756900" y="1039813"/>
              <a:ext cx="1108075" cy="3829050"/>
            </a:xfrm>
            <a:custGeom>
              <a:avLst/>
              <a:gdLst>
                <a:gd name="T0" fmla="*/ 0 w 698"/>
                <a:gd name="T1" fmla="*/ 2412 h 2412"/>
                <a:gd name="T2" fmla="*/ 556 w 698"/>
                <a:gd name="T3" fmla="*/ 290 h 2412"/>
                <a:gd name="T4" fmla="*/ 156 w 698"/>
                <a:gd name="T5" fmla="*/ 1618 h 2412"/>
                <a:gd name="T6" fmla="*/ 54 w 698"/>
                <a:gd name="T7" fmla="*/ 1424 h 2412"/>
                <a:gd name="T8" fmla="*/ 156 w 698"/>
                <a:gd name="T9" fmla="*/ 1618 h 2412"/>
                <a:gd name="T10" fmla="*/ 52 w 698"/>
                <a:gd name="T11" fmla="*/ 1220 h 2412"/>
                <a:gd name="T12" fmla="*/ 146 w 698"/>
                <a:gd name="T13" fmla="*/ 1084 h 2412"/>
                <a:gd name="T14" fmla="*/ 144 w 698"/>
                <a:gd name="T15" fmla="*/ 900 h 2412"/>
                <a:gd name="T16" fmla="*/ 50 w 698"/>
                <a:gd name="T17" fmla="*/ 718 h 2412"/>
                <a:gd name="T18" fmla="*/ 144 w 698"/>
                <a:gd name="T19" fmla="*/ 900 h 2412"/>
                <a:gd name="T20" fmla="*/ 48 w 698"/>
                <a:gd name="T21" fmla="*/ 544 h 2412"/>
                <a:gd name="T22" fmla="*/ 136 w 698"/>
                <a:gd name="T23" fmla="*/ 440 h 2412"/>
                <a:gd name="T24" fmla="*/ 134 w 698"/>
                <a:gd name="T25" fmla="*/ 280 h 2412"/>
                <a:gd name="T26" fmla="*/ 46 w 698"/>
                <a:gd name="T27" fmla="*/ 110 h 2412"/>
                <a:gd name="T28" fmla="*/ 134 w 698"/>
                <a:gd name="T29" fmla="*/ 280 h 2412"/>
                <a:gd name="T30" fmla="*/ 306 w 698"/>
                <a:gd name="T31" fmla="*/ 1644 h 2412"/>
                <a:gd name="T32" fmla="*/ 386 w 698"/>
                <a:gd name="T33" fmla="*/ 1494 h 2412"/>
                <a:gd name="T34" fmla="*/ 378 w 698"/>
                <a:gd name="T35" fmla="*/ 1304 h 2412"/>
                <a:gd name="T36" fmla="*/ 288 w 698"/>
                <a:gd name="T37" fmla="*/ 1126 h 2412"/>
                <a:gd name="T38" fmla="*/ 378 w 698"/>
                <a:gd name="T39" fmla="*/ 1304 h 2412"/>
                <a:gd name="T40" fmla="*/ 282 w 698"/>
                <a:gd name="T41" fmla="*/ 946 h 2412"/>
                <a:gd name="T42" fmla="*/ 358 w 698"/>
                <a:gd name="T43" fmla="*/ 830 h 2412"/>
                <a:gd name="T44" fmla="*/ 352 w 698"/>
                <a:gd name="T45" fmla="*/ 666 h 2412"/>
                <a:gd name="T46" fmla="*/ 268 w 698"/>
                <a:gd name="T47" fmla="*/ 498 h 2412"/>
                <a:gd name="T48" fmla="*/ 352 w 698"/>
                <a:gd name="T49" fmla="*/ 666 h 2412"/>
                <a:gd name="T50" fmla="*/ 264 w 698"/>
                <a:gd name="T51" fmla="*/ 342 h 2412"/>
                <a:gd name="T52" fmla="*/ 336 w 698"/>
                <a:gd name="T53" fmla="*/ 252 h 2412"/>
                <a:gd name="T54" fmla="*/ 606 w 698"/>
                <a:gd name="T55" fmla="*/ 1698 h 2412"/>
                <a:gd name="T56" fmla="*/ 520 w 698"/>
                <a:gd name="T57" fmla="*/ 1522 h 2412"/>
                <a:gd name="T58" fmla="*/ 606 w 698"/>
                <a:gd name="T59" fmla="*/ 1698 h 2412"/>
                <a:gd name="T60" fmla="*/ 510 w 698"/>
                <a:gd name="T61" fmla="*/ 1338 h 2412"/>
                <a:gd name="T62" fmla="*/ 576 w 698"/>
                <a:gd name="T63" fmla="*/ 1210 h 2412"/>
                <a:gd name="T64" fmla="*/ 566 w 698"/>
                <a:gd name="T65" fmla="*/ 1042 h 2412"/>
                <a:gd name="T66" fmla="*/ 484 w 698"/>
                <a:gd name="T67" fmla="*/ 876 h 2412"/>
                <a:gd name="T68" fmla="*/ 566 w 698"/>
                <a:gd name="T69" fmla="*/ 1042 h 2412"/>
                <a:gd name="T70" fmla="*/ 476 w 698"/>
                <a:gd name="T71" fmla="*/ 716 h 2412"/>
                <a:gd name="T72" fmla="*/ 538 w 698"/>
                <a:gd name="T73" fmla="*/ 616 h 2412"/>
                <a:gd name="T74" fmla="*/ 530 w 698"/>
                <a:gd name="T75" fmla="*/ 468 h 2412"/>
                <a:gd name="T76" fmla="*/ 454 w 698"/>
                <a:gd name="T77" fmla="*/ 312 h 2412"/>
                <a:gd name="T78" fmla="*/ 530 w 698"/>
                <a:gd name="T79" fmla="*/ 468 h 2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8" h="2412">
                  <a:moveTo>
                    <a:pt x="0" y="0"/>
                  </a:moveTo>
                  <a:lnTo>
                    <a:pt x="0" y="2412"/>
                  </a:lnTo>
                  <a:lnTo>
                    <a:pt x="698" y="2412"/>
                  </a:lnTo>
                  <a:lnTo>
                    <a:pt x="556" y="290"/>
                  </a:lnTo>
                  <a:lnTo>
                    <a:pt x="0" y="0"/>
                  </a:lnTo>
                  <a:close/>
                  <a:moveTo>
                    <a:pt x="156" y="1618"/>
                  </a:moveTo>
                  <a:lnTo>
                    <a:pt x="54" y="1600"/>
                  </a:lnTo>
                  <a:lnTo>
                    <a:pt x="54" y="1424"/>
                  </a:lnTo>
                  <a:lnTo>
                    <a:pt x="152" y="1444"/>
                  </a:lnTo>
                  <a:lnTo>
                    <a:pt x="156" y="1618"/>
                  </a:lnTo>
                  <a:close/>
                  <a:moveTo>
                    <a:pt x="150" y="1244"/>
                  </a:moveTo>
                  <a:lnTo>
                    <a:pt x="52" y="1220"/>
                  </a:lnTo>
                  <a:lnTo>
                    <a:pt x="52" y="1056"/>
                  </a:lnTo>
                  <a:lnTo>
                    <a:pt x="146" y="1084"/>
                  </a:lnTo>
                  <a:lnTo>
                    <a:pt x="150" y="1244"/>
                  </a:lnTo>
                  <a:close/>
                  <a:moveTo>
                    <a:pt x="144" y="900"/>
                  </a:moveTo>
                  <a:lnTo>
                    <a:pt x="50" y="870"/>
                  </a:lnTo>
                  <a:lnTo>
                    <a:pt x="50" y="718"/>
                  </a:lnTo>
                  <a:lnTo>
                    <a:pt x="142" y="750"/>
                  </a:lnTo>
                  <a:lnTo>
                    <a:pt x="144" y="900"/>
                  </a:lnTo>
                  <a:close/>
                  <a:moveTo>
                    <a:pt x="138" y="578"/>
                  </a:moveTo>
                  <a:lnTo>
                    <a:pt x="48" y="544"/>
                  </a:lnTo>
                  <a:lnTo>
                    <a:pt x="48" y="402"/>
                  </a:lnTo>
                  <a:lnTo>
                    <a:pt x="136" y="440"/>
                  </a:lnTo>
                  <a:lnTo>
                    <a:pt x="138" y="578"/>
                  </a:lnTo>
                  <a:close/>
                  <a:moveTo>
                    <a:pt x="134" y="280"/>
                  </a:moveTo>
                  <a:lnTo>
                    <a:pt x="46" y="240"/>
                  </a:lnTo>
                  <a:lnTo>
                    <a:pt x="46" y="110"/>
                  </a:lnTo>
                  <a:lnTo>
                    <a:pt x="132" y="150"/>
                  </a:lnTo>
                  <a:lnTo>
                    <a:pt x="134" y="280"/>
                  </a:lnTo>
                  <a:close/>
                  <a:moveTo>
                    <a:pt x="392" y="1660"/>
                  </a:moveTo>
                  <a:lnTo>
                    <a:pt x="306" y="1644"/>
                  </a:lnTo>
                  <a:lnTo>
                    <a:pt x="300" y="1476"/>
                  </a:lnTo>
                  <a:lnTo>
                    <a:pt x="386" y="1494"/>
                  </a:lnTo>
                  <a:lnTo>
                    <a:pt x="392" y="1660"/>
                  </a:lnTo>
                  <a:close/>
                  <a:moveTo>
                    <a:pt x="378" y="1304"/>
                  </a:moveTo>
                  <a:lnTo>
                    <a:pt x="294" y="1282"/>
                  </a:lnTo>
                  <a:lnTo>
                    <a:pt x="288" y="1126"/>
                  </a:lnTo>
                  <a:lnTo>
                    <a:pt x="372" y="1150"/>
                  </a:lnTo>
                  <a:lnTo>
                    <a:pt x="378" y="1304"/>
                  </a:lnTo>
                  <a:close/>
                  <a:moveTo>
                    <a:pt x="364" y="974"/>
                  </a:moveTo>
                  <a:lnTo>
                    <a:pt x="282" y="946"/>
                  </a:lnTo>
                  <a:lnTo>
                    <a:pt x="278" y="802"/>
                  </a:lnTo>
                  <a:lnTo>
                    <a:pt x="358" y="830"/>
                  </a:lnTo>
                  <a:lnTo>
                    <a:pt x="364" y="974"/>
                  </a:lnTo>
                  <a:close/>
                  <a:moveTo>
                    <a:pt x="352" y="666"/>
                  </a:moveTo>
                  <a:lnTo>
                    <a:pt x="274" y="634"/>
                  </a:lnTo>
                  <a:lnTo>
                    <a:pt x="268" y="498"/>
                  </a:lnTo>
                  <a:lnTo>
                    <a:pt x="346" y="532"/>
                  </a:lnTo>
                  <a:lnTo>
                    <a:pt x="352" y="666"/>
                  </a:lnTo>
                  <a:close/>
                  <a:moveTo>
                    <a:pt x="340" y="378"/>
                  </a:moveTo>
                  <a:lnTo>
                    <a:pt x="264" y="342"/>
                  </a:lnTo>
                  <a:lnTo>
                    <a:pt x="260" y="216"/>
                  </a:lnTo>
                  <a:lnTo>
                    <a:pt x="336" y="252"/>
                  </a:lnTo>
                  <a:lnTo>
                    <a:pt x="340" y="378"/>
                  </a:lnTo>
                  <a:close/>
                  <a:moveTo>
                    <a:pt x="606" y="1698"/>
                  </a:moveTo>
                  <a:lnTo>
                    <a:pt x="528" y="1684"/>
                  </a:lnTo>
                  <a:lnTo>
                    <a:pt x="520" y="1522"/>
                  </a:lnTo>
                  <a:lnTo>
                    <a:pt x="596" y="1540"/>
                  </a:lnTo>
                  <a:lnTo>
                    <a:pt x="606" y="1698"/>
                  </a:lnTo>
                  <a:close/>
                  <a:moveTo>
                    <a:pt x="586" y="1358"/>
                  </a:moveTo>
                  <a:lnTo>
                    <a:pt x="510" y="1338"/>
                  </a:lnTo>
                  <a:lnTo>
                    <a:pt x="502" y="1188"/>
                  </a:lnTo>
                  <a:lnTo>
                    <a:pt x="576" y="1210"/>
                  </a:lnTo>
                  <a:lnTo>
                    <a:pt x="586" y="1358"/>
                  </a:lnTo>
                  <a:close/>
                  <a:moveTo>
                    <a:pt x="566" y="1042"/>
                  </a:moveTo>
                  <a:lnTo>
                    <a:pt x="492" y="1016"/>
                  </a:lnTo>
                  <a:lnTo>
                    <a:pt x="484" y="876"/>
                  </a:lnTo>
                  <a:lnTo>
                    <a:pt x="556" y="904"/>
                  </a:lnTo>
                  <a:lnTo>
                    <a:pt x="566" y="1042"/>
                  </a:lnTo>
                  <a:close/>
                  <a:moveTo>
                    <a:pt x="546" y="744"/>
                  </a:moveTo>
                  <a:lnTo>
                    <a:pt x="476" y="716"/>
                  </a:lnTo>
                  <a:lnTo>
                    <a:pt x="468" y="586"/>
                  </a:lnTo>
                  <a:lnTo>
                    <a:pt x="538" y="616"/>
                  </a:lnTo>
                  <a:lnTo>
                    <a:pt x="546" y="744"/>
                  </a:lnTo>
                  <a:close/>
                  <a:moveTo>
                    <a:pt x="530" y="468"/>
                  </a:moveTo>
                  <a:lnTo>
                    <a:pt x="460" y="434"/>
                  </a:lnTo>
                  <a:lnTo>
                    <a:pt x="454" y="312"/>
                  </a:lnTo>
                  <a:lnTo>
                    <a:pt x="522" y="346"/>
                  </a:lnTo>
                  <a:lnTo>
                    <a:pt x="530" y="4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30" name="Freeform 23"/>
            <p:cNvSpPr>
              <a:spLocks noEditPoints="1"/>
            </p:cNvSpPr>
            <p:nvPr/>
          </p:nvSpPr>
          <p:spPr bwMode="gray">
            <a:xfrm>
              <a:off x="11791950" y="2046288"/>
              <a:ext cx="314325" cy="2816225"/>
            </a:xfrm>
            <a:custGeom>
              <a:avLst/>
              <a:gdLst>
                <a:gd name="T0" fmla="*/ 110 w 198"/>
                <a:gd name="T1" fmla="*/ 1774 h 1774"/>
                <a:gd name="T2" fmla="*/ 198 w 198"/>
                <a:gd name="T3" fmla="*/ 1774 h 1774"/>
                <a:gd name="T4" fmla="*/ 198 w 198"/>
                <a:gd name="T5" fmla="*/ 0 h 1774"/>
                <a:gd name="T6" fmla="*/ 0 w 198"/>
                <a:gd name="T7" fmla="*/ 126 h 1774"/>
                <a:gd name="T8" fmla="*/ 110 w 198"/>
                <a:gd name="T9" fmla="*/ 1774 h 1774"/>
                <a:gd name="T10" fmla="*/ 94 w 198"/>
                <a:gd name="T11" fmla="*/ 130 h 1774"/>
                <a:gd name="T12" fmla="*/ 158 w 198"/>
                <a:gd name="T13" fmla="*/ 92 h 1774"/>
                <a:gd name="T14" fmla="*/ 156 w 198"/>
                <a:gd name="T15" fmla="*/ 194 h 1774"/>
                <a:gd name="T16" fmla="*/ 92 w 198"/>
                <a:gd name="T17" fmla="*/ 230 h 1774"/>
                <a:gd name="T18" fmla="*/ 94 w 198"/>
                <a:gd name="T19" fmla="*/ 130 h 1774"/>
                <a:gd name="T20" fmla="*/ 90 w 198"/>
                <a:gd name="T21" fmla="*/ 352 h 1774"/>
                <a:gd name="T22" fmla="*/ 156 w 198"/>
                <a:gd name="T23" fmla="*/ 318 h 1774"/>
                <a:gd name="T24" fmla="*/ 156 w 198"/>
                <a:gd name="T25" fmla="*/ 426 h 1774"/>
                <a:gd name="T26" fmla="*/ 90 w 198"/>
                <a:gd name="T27" fmla="*/ 458 h 1774"/>
                <a:gd name="T28" fmla="*/ 90 w 198"/>
                <a:gd name="T29" fmla="*/ 352 h 1774"/>
                <a:gd name="T30" fmla="*/ 88 w 198"/>
                <a:gd name="T31" fmla="*/ 586 h 1774"/>
                <a:gd name="T32" fmla="*/ 154 w 198"/>
                <a:gd name="T33" fmla="*/ 556 h 1774"/>
                <a:gd name="T34" fmla="*/ 154 w 198"/>
                <a:gd name="T35" fmla="*/ 670 h 1774"/>
                <a:gd name="T36" fmla="*/ 86 w 198"/>
                <a:gd name="T37" fmla="*/ 698 h 1774"/>
                <a:gd name="T38" fmla="*/ 88 w 198"/>
                <a:gd name="T39" fmla="*/ 586 h 1774"/>
                <a:gd name="T40" fmla="*/ 154 w 198"/>
                <a:gd name="T41" fmla="*/ 810 h 1774"/>
                <a:gd name="T42" fmla="*/ 154 w 198"/>
                <a:gd name="T43" fmla="*/ 930 h 1774"/>
                <a:gd name="T44" fmla="*/ 84 w 198"/>
                <a:gd name="T45" fmla="*/ 952 h 1774"/>
                <a:gd name="T46" fmla="*/ 84 w 198"/>
                <a:gd name="T47" fmla="*/ 834 h 1774"/>
                <a:gd name="T48" fmla="*/ 154 w 198"/>
                <a:gd name="T49" fmla="*/ 81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8" h="1774">
                  <a:moveTo>
                    <a:pt x="110" y="1774"/>
                  </a:moveTo>
                  <a:lnTo>
                    <a:pt x="198" y="1774"/>
                  </a:lnTo>
                  <a:lnTo>
                    <a:pt x="198" y="0"/>
                  </a:lnTo>
                  <a:lnTo>
                    <a:pt x="0" y="126"/>
                  </a:lnTo>
                  <a:lnTo>
                    <a:pt x="110" y="1774"/>
                  </a:lnTo>
                  <a:close/>
                  <a:moveTo>
                    <a:pt x="94" y="130"/>
                  </a:moveTo>
                  <a:lnTo>
                    <a:pt x="158" y="92"/>
                  </a:lnTo>
                  <a:lnTo>
                    <a:pt x="156" y="194"/>
                  </a:lnTo>
                  <a:lnTo>
                    <a:pt x="92" y="230"/>
                  </a:lnTo>
                  <a:lnTo>
                    <a:pt x="94" y="130"/>
                  </a:lnTo>
                  <a:close/>
                  <a:moveTo>
                    <a:pt x="90" y="352"/>
                  </a:moveTo>
                  <a:lnTo>
                    <a:pt x="156" y="318"/>
                  </a:lnTo>
                  <a:lnTo>
                    <a:pt x="156" y="426"/>
                  </a:lnTo>
                  <a:lnTo>
                    <a:pt x="90" y="458"/>
                  </a:lnTo>
                  <a:lnTo>
                    <a:pt x="90" y="352"/>
                  </a:lnTo>
                  <a:close/>
                  <a:moveTo>
                    <a:pt x="88" y="586"/>
                  </a:moveTo>
                  <a:lnTo>
                    <a:pt x="154" y="556"/>
                  </a:lnTo>
                  <a:lnTo>
                    <a:pt x="154" y="670"/>
                  </a:lnTo>
                  <a:lnTo>
                    <a:pt x="86" y="698"/>
                  </a:lnTo>
                  <a:lnTo>
                    <a:pt x="88" y="586"/>
                  </a:lnTo>
                  <a:close/>
                  <a:moveTo>
                    <a:pt x="154" y="810"/>
                  </a:moveTo>
                  <a:lnTo>
                    <a:pt x="154" y="930"/>
                  </a:lnTo>
                  <a:lnTo>
                    <a:pt x="84" y="952"/>
                  </a:lnTo>
                  <a:lnTo>
                    <a:pt x="84" y="834"/>
                  </a:lnTo>
                  <a:lnTo>
                    <a:pt x="154" y="8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31" name="Freeform 24"/>
            <p:cNvSpPr>
              <a:spLocks noEditPoints="1"/>
            </p:cNvSpPr>
            <p:nvPr/>
          </p:nvSpPr>
          <p:spPr bwMode="gray">
            <a:xfrm>
              <a:off x="12112625" y="2046288"/>
              <a:ext cx="815975" cy="2816225"/>
            </a:xfrm>
            <a:custGeom>
              <a:avLst/>
              <a:gdLst>
                <a:gd name="T0" fmla="*/ 0 w 514"/>
                <a:gd name="T1" fmla="*/ 0 h 1774"/>
                <a:gd name="T2" fmla="*/ 514 w 514"/>
                <a:gd name="T3" fmla="*/ 1774 h 1774"/>
                <a:gd name="T4" fmla="*/ 36 w 514"/>
                <a:gd name="T5" fmla="*/ 82 h 1774"/>
                <a:gd name="T6" fmla="*/ 100 w 514"/>
                <a:gd name="T7" fmla="*/ 208 h 1774"/>
                <a:gd name="T8" fmla="*/ 36 w 514"/>
                <a:gd name="T9" fmla="*/ 82 h 1774"/>
                <a:gd name="T10" fmla="*/ 102 w 514"/>
                <a:gd name="T11" fmla="*/ 324 h 1774"/>
                <a:gd name="T12" fmla="*/ 38 w 514"/>
                <a:gd name="T13" fmla="*/ 400 h 1774"/>
                <a:gd name="T14" fmla="*/ 38 w 514"/>
                <a:gd name="T15" fmla="*/ 528 h 1774"/>
                <a:gd name="T16" fmla="*/ 108 w 514"/>
                <a:gd name="T17" fmla="*/ 662 h 1774"/>
                <a:gd name="T18" fmla="*/ 38 w 514"/>
                <a:gd name="T19" fmla="*/ 528 h 1774"/>
                <a:gd name="T20" fmla="*/ 110 w 514"/>
                <a:gd name="T21" fmla="*/ 798 h 1774"/>
                <a:gd name="T22" fmla="*/ 40 w 514"/>
                <a:gd name="T23" fmla="*/ 898 h 1774"/>
                <a:gd name="T24" fmla="*/ 42 w 514"/>
                <a:gd name="T25" fmla="*/ 1178 h 1774"/>
                <a:gd name="T26" fmla="*/ 114 w 514"/>
                <a:gd name="T27" fmla="*/ 1062 h 1774"/>
                <a:gd name="T28" fmla="*/ 42 w 514"/>
                <a:gd name="T29" fmla="*/ 1178 h 1774"/>
                <a:gd name="T30" fmla="*/ 248 w 514"/>
                <a:gd name="T31" fmla="*/ 186 h 1774"/>
                <a:gd name="T32" fmla="*/ 196 w 514"/>
                <a:gd name="T33" fmla="*/ 252 h 1774"/>
                <a:gd name="T34" fmla="*/ 200 w 514"/>
                <a:gd name="T35" fmla="*/ 368 h 1774"/>
                <a:gd name="T36" fmla="*/ 260 w 514"/>
                <a:gd name="T37" fmla="*/ 490 h 1774"/>
                <a:gd name="T38" fmla="*/ 200 w 514"/>
                <a:gd name="T39" fmla="*/ 368 h 1774"/>
                <a:gd name="T40" fmla="*/ 266 w 514"/>
                <a:gd name="T41" fmla="*/ 612 h 1774"/>
                <a:gd name="T42" fmla="*/ 210 w 514"/>
                <a:gd name="T43" fmla="*/ 698 h 1774"/>
                <a:gd name="T44" fmla="*/ 214 w 514"/>
                <a:gd name="T45" fmla="*/ 828 h 1774"/>
                <a:gd name="T46" fmla="*/ 280 w 514"/>
                <a:gd name="T47" fmla="*/ 960 h 1774"/>
                <a:gd name="T48" fmla="*/ 214 w 514"/>
                <a:gd name="T49" fmla="*/ 828 h 1774"/>
                <a:gd name="T50" fmla="*/ 222 w 514"/>
                <a:gd name="T51" fmla="*/ 1086 h 1774"/>
                <a:gd name="T52" fmla="*/ 290 w 514"/>
                <a:gd name="T53" fmla="*/ 1222 h 1774"/>
                <a:gd name="T54" fmla="*/ 336 w 514"/>
                <a:gd name="T55" fmla="*/ 230 h 1774"/>
                <a:gd name="T56" fmla="*/ 392 w 514"/>
                <a:gd name="T57" fmla="*/ 344 h 1774"/>
                <a:gd name="T58" fmla="*/ 336 w 514"/>
                <a:gd name="T59" fmla="*/ 230 h 1774"/>
                <a:gd name="T60" fmla="*/ 398 w 514"/>
                <a:gd name="T61" fmla="*/ 454 h 1774"/>
                <a:gd name="T62" fmla="*/ 352 w 514"/>
                <a:gd name="T63" fmla="*/ 528 h 1774"/>
                <a:gd name="T64" fmla="*/ 358 w 514"/>
                <a:gd name="T65" fmla="*/ 646 h 1774"/>
                <a:gd name="T66" fmla="*/ 418 w 514"/>
                <a:gd name="T67" fmla="*/ 766 h 1774"/>
                <a:gd name="T68" fmla="*/ 358 w 514"/>
                <a:gd name="T69" fmla="*/ 646 h 1774"/>
                <a:gd name="T70" fmla="*/ 426 w 514"/>
                <a:gd name="T71" fmla="*/ 890 h 1774"/>
                <a:gd name="T72" fmla="*/ 376 w 514"/>
                <a:gd name="T73" fmla="*/ 986 h 1774"/>
                <a:gd name="T74" fmla="*/ 384 w 514"/>
                <a:gd name="T75" fmla="*/ 1120 h 1774"/>
                <a:gd name="T76" fmla="*/ 448 w 514"/>
                <a:gd name="T77" fmla="*/ 1248 h 1774"/>
                <a:gd name="T78" fmla="*/ 384 w 514"/>
                <a:gd name="T79" fmla="*/ 112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4" h="1774">
                  <a:moveTo>
                    <a:pt x="410" y="214"/>
                  </a:moveTo>
                  <a:lnTo>
                    <a:pt x="0" y="0"/>
                  </a:lnTo>
                  <a:lnTo>
                    <a:pt x="0" y="1774"/>
                  </a:lnTo>
                  <a:lnTo>
                    <a:pt x="514" y="1774"/>
                  </a:lnTo>
                  <a:lnTo>
                    <a:pt x="410" y="214"/>
                  </a:lnTo>
                  <a:close/>
                  <a:moveTo>
                    <a:pt x="36" y="82"/>
                  </a:moveTo>
                  <a:lnTo>
                    <a:pt x="98" y="112"/>
                  </a:lnTo>
                  <a:lnTo>
                    <a:pt x="100" y="208"/>
                  </a:lnTo>
                  <a:lnTo>
                    <a:pt x="36" y="178"/>
                  </a:lnTo>
                  <a:lnTo>
                    <a:pt x="36" y="82"/>
                  </a:lnTo>
                  <a:close/>
                  <a:moveTo>
                    <a:pt x="38" y="298"/>
                  </a:moveTo>
                  <a:lnTo>
                    <a:pt x="102" y="324"/>
                  </a:lnTo>
                  <a:lnTo>
                    <a:pt x="104" y="426"/>
                  </a:lnTo>
                  <a:lnTo>
                    <a:pt x="38" y="400"/>
                  </a:lnTo>
                  <a:lnTo>
                    <a:pt x="38" y="298"/>
                  </a:lnTo>
                  <a:close/>
                  <a:moveTo>
                    <a:pt x="38" y="528"/>
                  </a:moveTo>
                  <a:lnTo>
                    <a:pt x="106" y="552"/>
                  </a:lnTo>
                  <a:lnTo>
                    <a:pt x="108" y="662"/>
                  </a:lnTo>
                  <a:lnTo>
                    <a:pt x="40" y="640"/>
                  </a:lnTo>
                  <a:lnTo>
                    <a:pt x="38" y="528"/>
                  </a:lnTo>
                  <a:close/>
                  <a:moveTo>
                    <a:pt x="40" y="778"/>
                  </a:moveTo>
                  <a:lnTo>
                    <a:pt x="110" y="798"/>
                  </a:lnTo>
                  <a:lnTo>
                    <a:pt x="112" y="916"/>
                  </a:lnTo>
                  <a:lnTo>
                    <a:pt x="40" y="898"/>
                  </a:lnTo>
                  <a:lnTo>
                    <a:pt x="40" y="778"/>
                  </a:lnTo>
                  <a:close/>
                  <a:moveTo>
                    <a:pt x="42" y="1178"/>
                  </a:moveTo>
                  <a:lnTo>
                    <a:pt x="42" y="1048"/>
                  </a:lnTo>
                  <a:lnTo>
                    <a:pt x="114" y="1062"/>
                  </a:lnTo>
                  <a:lnTo>
                    <a:pt x="116" y="1190"/>
                  </a:lnTo>
                  <a:lnTo>
                    <a:pt x="42" y="1178"/>
                  </a:lnTo>
                  <a:close/>
                  <a:moveTo>
                    <a:pt x="194" y="160"/>
                  </a:moveTo>
                  <a:lnTo>
                    <a:pt x="248" y="186"/>
                  </a:lnTo>
                  <a:lnTo>
                    <a:pt x="252" y="280"/>
                  </a:lnTo>
                  <a:lnTo>
                    <a:pt x="196" y="252"/>
                  </a:lnTo>
                  <a:lnTo>
                    <a:pt x="194" y="160"/>
                  </a:lnTo>
                  <a:close/>
                  <a:moveTo>
                    <a:pt x="200" y="368"/>
                  </a:moveTo>
                  <a:lnTo>
                    <a:pt x="256" y="392"/>
                  </a:lnTo>
                  <a:lnTo>
                    <a:pt x="260" y="490"/>
                  </a:lnTo>
                  <a:lnTo>
                    <a:pt x="202" y="468"/>
                  </a:lnTo>
                  <a:lnTo>
                    <a:pt x="200" y="368"/>
                  </a:lnTo>
                  <a:close/>
                  <a:moveTo>
                    <a:pt x="206" y="590"/>
                  </a:moveTo>
                  <a:lnTo>
                    <a:pt x="266" y="612"/>
                  </a:lnTo>
                  <a:lnTo>
                    <a:pt x="270" y="718"/>
                  </a:lnTo>
                  <a:lnTo>
                    <a:pt x="210" y="698"/>
                  </a:lnTo>
                  <a:lnTo>
                    <a:pt x="206" y="590"/>
                  </a:lnTo>
                  <a:close/>
                  <a:moveTo>
                    <a:pt x="214" y="828"/>
                  </a:moveTo>
                  <a:lnTo>
                    <a:pt x="276" y="846"/>
                  </a:lnTo>
                  <a:lnTo>
                    <a:pt x="280" y="960"/>
                  </a:lnTo>
                  <a:lnTo>
                    <a:pt x="218" y="944"/>
                  </a:lnTo>
                  <a:lnTo>
                    <a:pt x="214" y="828"/>
                  </a:lnTo>
                  <a:close/>
                  <a:moveTo>
                    <a:pt x="226" y="1210"/>
                  </a:moveTo>
                  <a:lnTo>
                    <a:pt x="222" y="1086"/>
                  </a:lnTo>
                  <a:lnTo>
                    <a:pt x="286" y="1100"/>
                  </a:lnTo>
                  <a:lnTo>
                    <a:pt x="290" y="1222"/>
                  </a:lnTo>
                  <a:lnTo>
                    <a:pt x="226" y="1210"/>
                  </a:lnTo>
                  <a:close/>
                  <a:moveTo>
                    <a:pt x="336" y="230"/>
                  </a:moveTo>
                  <a:lnTo>
                    <a:pt x="386" y="256"/>
                  </a:lnTo>
                  <a:lnTo>
                    <a:pt x="392" y="344"/>
                  </a:lnTo>
                  <a:lnTo>
                    <a:pt x="340" y="320"/>
                  </a:lnTo>
                  <a:lnTo>
                    <a:pt x="336" y="230"/>
                  </a:lnTo>
                  <a:close/>
                  <a:moveTo>
                    <a:pt x="346" y="432"/>
                  </a:moveTo>
                  <a:lnTo>
                    <a:pt x="398" y="454"/>
                  </a:lnTo>
                  <a:lnTo>
                    <a:pt x="404" y="548"/>
                  </a:lnTo>
                  <a:lnTo>
                    <a:pt x="352" y="528"/>
                  </a:lnTo>
                  <a:lnTo>
                    <a:pt x="346" y="432"/>
                  </a:lnTo>
                  <a:close/>
                  <a:moveTo>
                    <a:pt x="358" y="646"/>
                  </a:moveTo>
                  <a:lnTo>
                    <a:pt x="412" y="666"/>
                  </a:lnTo>
                  <a:lnTo>
                    <a:pt x="418" y="766"/>
                  </a:lnTo>
                  <a:lnTo>
                    <a:pt x="364" y="748"/>
                  </a:lnTo>
                  <a:lnTo>
                    <a:pt x="358" y="646"/>
                  </a:lnTo>
                  <a:close/>
                  <a:moveTo>
                    <a:pt x="370" y="874"/>
                  </a:moveTo>
                  <a:lnTo>
                    <a:pt x="426" y="890"/>
                  </a:lnTo>
                  <a:lnTo>
                    <a:pt x="432" y="1000"/>
                  </a:lnTo>
                  <a:lnTo>
                    <a:pt x="376" y="986"/>
                  </a:lnTo>
                  <a:lnTo>
                    <a:pt x="370" y="874"/>
                  </a:lnTo>
                  <a:close/>
                  <a:moveTo>
                    <a:pt x="384" y="1120"/>
                  </a:moveTo>
                  <a:lnTo>
                    <a:pt x="440" y="1132"/>
                  </a:lnTo>
                  <a:lnTo>
                    <a:pt x="448" y="1248"/>
                  </a:lnTo>
                  <a:lnTo>
                    <a:pt x="390" y="1238"/>
                  </a:lnTo>
                  <a:lnTo>
                    <a:pt x="384"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32" name="Freeform 25"/>
            <p:cNvSpPr>
              <a:spLocks noEditPoints="1"/>
            </p:cNvSpPr>
            <p:nvPr/>
          </p:nvSpPr>
          <p:spPr bwMode="gray">
            <a:xfrm>
              <a:off x="9382125" y="2046288"/>
              <a:ext cx="311150" cy="2816225"/>
            </a:xfrm>
            <a:custGeom>
              <a:avLst/>
              <a:gdLst>
                <a:gd name="T0" fmla="*/ 196 w 196"/>
                <a:gd name="T1" fmla="*/ 126 h 1774"/>
                <a:gd name="T2" fmla="*/ 0 w 196"/>
                <a:gd name="T3" fmla="*/ 0 h 1774"/>
                <a:gd name="T4" fmla="*/ 0 w 196"/>
                <a:gd name="T5" fmla="*/ 1774 h 1774"/>
                <a:gd name="T6" fmla="*/ 82 w 196"/>
                <a:gd name="T7" fmla="*/ 1774 h 1774"/>
                <a:gd name="T8" fmla="*/ 196 w 196"/>
                <a:gd name="T9" fmla="*/ 126 h 1774"/>
                <a:gd name="T10" fmla="*/ 100 w 196"/>
                <a:gd name="T11" fmla="*/ 230 h 1774"/>
                <a:gd name="T12" fmla="*/ 36 w 196"/>
                <a:gd name="T13" fmla="*/ 194 h 1774"/>
                <a:gd name="T14" fmla="*/ 34 w 196"/>
                <a:gd name="T15" fmla="*/ 92 h 1774"/>
                <a:gd name="T16" fmla="*/ 98 w 196"/>
                <a:gd name="T17" fmla="*/ 130 h 1774"/>
                <a:gd name="T18" fmla="*/ 100 w 196"/>
                <a:gd name="T19" fmla="*/ 230 h 1774"/>
                <a:gd name="T20" fmla="*/ 102 w 196"/>
                <a:gd name="T21" fmla="*/ 458 h 1774"/>
                <a:gd name="T22" fmla="*/ 36 w 196"/>
                <a:gd name="T23" fmla="*/ 426 h 1774"/>
                <a:gd name="T24" fmla="*/ 36 w 196"/>
                <a:gd name="T25" fmla="*/ 318 h 1774"/>
                <a:gd name="T26" fmla="*/ 102 w 196"/>
                <a:gd name="T27" fmla="*/ 352 h 1774"/>
                <a:gd name="T28" fmla="*/ 102 w 196"/>
                <a:gd name="T29" fmla="*/ 458 h 1774"/>
                <a:gd name="T30" fmla="*/ 106 w 196"/>
                <a:gd name="T31" fmla="*/ 698 h 1774"/>
                <a:gd name="T32" fmla="*/ 38 w 196"/>
                <a:gd name="T33" fmla="*/ 670 h 1774"/>
                <a:gd name="T34" fmla="*/ 38 w 196"/>
                <a:gd name="T35" fmla="*/ 556 h 1774"/>
                <a:gd name="T36" fmla="*/ 104 w 196"/>
                <a:gd name="T37" fmla="*/ 586 h 1774"/>
                <a:gd name="T38" fmla="*/ 106 w 196"/>
                <a:gd name="T39" fmla="*/ 698 h 1774"/>
                <a:gd name="T40" fmla="*/ 108 w 196"/>
                <a:gd name="T41" fmla="*/ 834 h 1774"/>
                <a:gd name="T42" fmla="*/ 110 w 196"/>
                <a:gd name="T43" fmla="*/ 952 h 1774"/>
                <a:gd name="T44" fmla="*/ 40 w 196"/>
                <a:gd name="T45" fmla="*/ 930 h 1774"/>
                <a:gd name="T46" fmla="*/ 38 w 196"/>
                <a:gd name="T47" fmla="*/ 810 h 1774"/>
                <a:gd name="T48" fmla="*/ 108 w 196"/>
                <a:gd name="T49" fmla="*/ 834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6" h="1774">
                  <a:moveTo>
                    <a:pt x="196" y="126"/>
                  </a:moveTo>
                  <a:lnTo>
                    <a:pt x="0" y="0"/>
                  </a:lnTo>
                  <a:lnTo>
                    <a:pt x="0" y="1774"/>
                  </a:lnTo>
                  <a:lnTo>
                    <a:pt x="82" y="1774"/>
                  </a:lnTo>
                  <a:lnTo>
                    <a:pt x="196" y="126"/>
                  </a:lnTo>
                  <a:close/>
                  <a:moveTo>
                    <a:pt x="100" y="230"/>
                  </a:moveTo>
                  <a:lnTo>
                    <a:pt x="36" y="194"/>
                  </a:lnTo>
                  <a:lnTo>
                    <a:pt x="34" y="92"/>
                  </a:lnTo>
                  <a:lnTo>
                    <a:pt x="98" y="130"/>
                  </a:lnTo>
                  <a:lnTo>
                    <a:pt x="100" y="230"/>
                  </a:lnTo>
                  <a:close/>
                  <a:moveTo>
                    <a:pt x="102" y="458"/>
                  </a:moveTo>
                  <a:lnTo>
                    <a:pt x="36" y="426"/>
                  </a:lnTo>
                  <a:lnTo>
                    <a:pt x="36" y="318"/>
                  </a:lnTo>
                  <a:lnTo>
                    <a:pt x="102" y="352"/>
                  </a:lnTo>
                  <a:lnTo>
                    <a:pt x="102" y="458"/>
                  </a:lnTo>
                  <a:close/>
                  <a:moveTo>
                    <a:pt x="106" y="698"/>
                  </a:moveTo>
                  <a:lnTo>
                    <a:pt x="38" y="670"/>
                  </a:lnTo>
                  <a:lnTo>
                    <a:pt x="38" y="556"/>
                  </a:lnTo>
                  <a:lnTo>
                    <a:pt x="104" y="586"/>
                  </a:lnTo>
                  <a:lnTo>
                    <a:pt x="106" y="698"/>
                  </a:lnTo>
                  <a:close/>
                  <a:moveTo>
                    <a:pt x="108" y="834"/>
                  </a:moveTo>
                  <a:lnTo>
                    <a:pt x="110" y="952"/>
                  </a:lnTo>
                  <a:lnTo>
                    <a:pt x="40" y="930"/>
                  </a:lnTo>
                  <a:lnTo>
                    <a:pt x="38" y="810"/>
                  </a:lnTo>
                  <a:lnTo>
                    <a:pt x="108" y="8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33" name="Freeform 26"/>
            <p:cNvSpPr>
              <a:spLocks noEditPoints="1"/>
            </p:cNvSpPr>
            <p:nvPr/>
          </p:nvSpPr>
          <p:spPr bwMode="gray">
            <a:xfrm>
              <a:off x="8550275" y="2046288"/>
              <a:ext cx="822325" cy="2816225"/>
            </a:xfrm>
            <a:custGeom>
              <a:avLst/>
              <a:gdLst>
                <a:gd name="T0" fmla="*/ 518 w 518"/>
                <a:gd name="T1" fmla="*/ 1774 h 1774"/>
                <a:gd name="T2" fmla="*/ 106 w 518"/>
                <a:gd name="T3" fmla="*/ 214 h 1774"/>
                <a:gd name="T4" fmla="*/ 478 w 518"/>
                <a:gd name="T5" fmla="*/ 178 h 1774"/>
                <a:gd name="T6" fmla="*/ 416 w 518"/>
                <a:gd name="T7" fmla="*/ 112 h 1774"/>
                <a:gd name="T8" fmla="*/ 478 w 518"/>
                <a:gd name="T9" fmla="*/ 178 h 1774"/>
                <a:gd name="T10" fmla="*/ 410 w 518"/>
                <a:gd name="T11" fmla="*/ 426 h 1774"/>
                <a:gd name="T12" fmla="*/ 478 w 518"/>
                <a:gd name="T13" fmla="*/ 298 h 1774"/>
                <a:gd name="T14" fmla="*/ 476 w 518"/>
                <a:gd name="T15" fmla="*/ 640 h 1774"/>
                <a:gd name="T16" fmla="*/ 408 w 518"/>
                <a:gd name="T17" fmla="*/ 552 h 1774"/>
                <a:gd name="T18" fmla="*/ 476 w 518"/>
                <a:gd name="T19" fmla="*/ 640 h 1774"/>
                <a:gd name="T20" fmla="*/ 402 w 518"/>
                <a:gd name="T21" fmla="*/ 916 h 1774"/>
                <a:gd name="T22" fmla="*/ 474 w 518"/>
                <a:gd name="T23" fmla="*/ 778 h 1774"/>
                <a:gd name="T24" fmla="*/ 398 w 518"/>
                <a:gd name="T25" fmla="*/ 1190 h 1774"/>
                <a:gd name="T26" fmla="*/ 472 w 518"/>
                <a:gd name="T27" fmla="*/ 1048 h 1774"/>
                <a:gd name="T28" fmla="*/ 398 w 518"/>
                <a:gd name="T29" fmla="*/ 1190 h 1774"/>
                <a:gd name="T30" fmla="*/ 262 w 518"/>
                <a:gd name="T31" fmla="*/ 280 h 1774"/>
                <a:gd name="T32" fmla="*/ 322 w 518"/>
                <a:gd name="T33" fmla="*/ 160 h 1774"/>
                <a:gd name="T34" fmla="*/ 312 w 518"/>
                <a:gd name="T35" fmla="*/ 468 h 1774"/>
                <a:gd name="T36" fmla="*/ 258 w 518"/>
                <a:gd name="T37" fmla="*/ 392 h 1774"/>
                <a:gd name="T38" fmla="*/ 312 w 518"/>
                <a:gd name="T39" fmla="*/ 468 h 1774"/>
                <a:gd name="T40" fmla="*/ 244 w 518"/>
                <a:gd name="T41" fmla="*/ 718 h 1774"/>
                <a:gd name="T42" fmla="*/ 308 w 518"/>
                <a:gd name="T43" fmla="*/ 590 h 1774"/>
                <a:gd name="T44" fmla="*/ 296 w 518"/>
                <a:gd name="T45" fmla="*/ 944 h 1774"/>
                <a:gd name="T46" fmla="*/ 240 w 518"/>
                <a:gd name="T47" fmla="*/ 846 h 1774"/>
                <a:gd name="T48" fmla="*/ 296 w 518"/>
                <a:gd name="T49" fmla="*/ 944 h 1774"/>
                <a:gd name="T50" fmla="*/ 228 w 518"/>
                <a:gd name="T51" fmla="*/ 1100 h 1774"/>
                <a:gd name="T52" fmla="*/ 288 w 518"/>
                <a:gd name="T53" fmla="*/ 1210 h 1774"/>
                <a:gd name="T54" fmla="*/ 174 w 518"/>
                <a:gd name="T55" fmla="*/ 320 h 1774"/>
                <a:gd name="T56" fmla="*/ 128 w 518"/>
                <a:gd name="T57" fmla="*/ 256 h 1774"/>
                <a:gd name="T58" fmla="*/ 174 w 518"/>
                <a:gd name="T59" fmla="*/ 320 h 1774"/>
                <a:gd name="T60" fmla="*/ 110 w 518"/>
                <a:gd name="T61" fmla="*/ 548 h 1774"/>
                <a:gd name="T62" fmla="*/ 168 w 518"/>
                <a:gd name="T63" fmla="*/ 432 h 1774"/>
                <a:gd name="T64" fmla="*/ 150 w 518"/>
                <a:gd name="T65" fmla="*/ 748 h 1774"/>
                <a:gd name="T66" fmla="*/ 102 w 518"/>
                <a:gd name="T67" fmla="*/ 666 h 1774"/>
                <a:gd name="T68" fmla="*/ 150 w 518"/>
                <a:gd name="T69" fmla="*/ 748 h 1774"/>
                <a:gd name="T70" fmla="*/ 82 w 518"/>
                <a:gd name="T71" fmla="*/ 1000 h 1774"/>
                <a:gd name="T72" fmla="*/ 144 w 518"/>
                <a:gd name="T73" fmla="*/ 874 h 1774"/>
                <a:gd name="T74" fmla="*/ 124 w 518"/>
                <a:gd name="T75" fmla="*/ 1238 h 1774"/>
                <a:gd name="T76" fmla="*/ 74 w 518"/>
                <a:gd name="T77" fmla="*/ 1132 h 1774"/>
                <a:gd name="T78" fmla="*/ 124 w 518"/>
                <a:gd name="T79" fmla="*/ 1238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8" h="1774">
                  <a:moveTo>
                    <a:pt x="0" y="1774"/>
                  </a:moveTo>
                  <a:lnTo>
                    <a:pt x="518" y="1774"/>
                  </a:lnTo>
                  <a:lnTo>
                    <a:pt x="518" y="0"/>
                  </a:lnTo>
                  <a:lnTo>
                    <a:pt x="106" y="214"/>
                  </a:lnTo>
                  <a:lnTo>
                    <a:pt x="0" y="1774"/>
                  </a:lnTo>
                  <a:close/>
                  <a:moveTo>
                    <a:pt x="478" y="178"/>
                  </a:moveTo>
                  <a:lnTo>
                    <a:pt x="414" y="208"/>
                  </a:lnTo>
                  <a:lnTo>
                    <a:pt x="416" y="112"/>
                  </a:lnTo>
                  <a:lnTo>
                    <a:pt x="478" y="82"/>
                  </a:lnTo>
                  <a:lnTo>
                    <a:pt x="478" y="178"/>
                  </a:lnTo>
                  <a:close/>
                  <a:moveTo>
                    <a:pt x="476" y="400"/>
                  </a:moveTo>
                  <a:lnTo>
                    <a:pt x="410" y="426"/>
                  </a:lnTo>
                  <a:lnTo>
                    <a:pt x="412" y="324"/>
                  </a:lnTo>
                  <a:lnTo>
                    <a:pt x="478" y="298"/>
                  </a:lnTo>
                  <a:lnTo>
                    <a:pt x="476" y="400"/>
                  </a:lnTo>
                  <a:close/>
                  <a:moveTo>
                    <a:pt x="476" y="640"/>
                  </a:moveTo>
                  <a:lnTo>
                    <a:pt x="406" y="662"/>
                  </a:lnTo>
                  <a:lnTo>
                    <a:pt x="408" y="552"/>
                  </a:lnTo>
                  <a:lnTo>
                    <a:pt x="476" y="528"/>
                  </a:lnTo>
                  <a:lnTo>
                    <a:pt x="476" y="640"/>
                  </a:lnTo>
                  <a:close/>
                  <a:moveTo>
                    <a:pt x="474" y="898"/>
                  </a:moveTo>
                  <a:lnTo>
                    <a:pt x="402" y="916"/>
                  </a:lnTo>
                  <a:lnTo>
                    <a:pt x="404" y="798"/>
                  </a:lnTo>
                  <a:lnTo>
                    <a:pt x="474" y="778"/>
                  </a:lnTo>
                  <a:lnTo>
                    <a:pt x="474" y="898"/>
                  </a:lnTo>
                  <a:close/>
                  <a:moveTo>
                    <a:pt x="398" y="1190"/>
                  </a:moveTo>
                  <a:lnTo>
                    <a:pt x="400" y="1062"/>
                  </a:lnTo>
                  <a:lnTo>
                    <a:pt x="472" y="1048"/>
                  </a:lnTo>
                  <a:lnTo>
                    <a:pt x="472" y="1178"/>
                  </a:lnTo>
                  <a:lnTo>
                    <a:pt x="398" y="1190"/>
                  </a:lnTo>
                  <a:close/>
                  <a:moveTo>
                    <a:pt x="318" y="252"/>
                  </a:moveTo>
                  <a:lnTo>
                    <a:pt x="262" y="280"/>
                  </a:lnTo>
                  <a:lnTo>
                    <a:pt x="266" y="186"/>
                  </a:lnTo>
                  <a:lnTo>
                    <a:pt x="322" y="160"/>
                  </a:lnTo>
                  <a:lnTo>
                    <a:pt x="318" y="252"/>
                  </a:lnTo>
                  <a:close/>
                  <a:moveTo>
                    <a:pt x="312" y="468"/>
                  </a:moveTo>
                  <a:lnTo>
                    <a:pt x="254" y="490"/>
                  </a:lnTo>
                  <a:lnTo>
                    <a:pt x="258" y="392"/>
                  </a:lnTo>
                  <a:lnTo>
                    <a:pt x="314" y="368"/>
                  </a:lnTo>
                  <a:lnTo>
                    <a:pt x="312" y="468"/>
                  </a:lnTo>
                  <a:close/>
                  <a:moveTo>
                    <a:pt x="304" y="698"/>
                  </a:moveTo>
                  <a:lnTo>
                    <a:pt x="244" y="718"/>
                  </a:lnTo>
                  <a:lnTo>
                    <a:pt x="248" y="612"/>
                  </a:lnTo>
                  <a:lnTo>
                    <a:pt x="308" y="590"/>
                  </a:lnTo>
                  <a:lnTo>
                    <a:pt x="304" y="698"/>
                  </a:lnTo>
                  <a:close/>
                  <a:moveTo>
                    <a:pt x="296" y="944"/>
                  </a:moveTo>
                  <a:lnTo>
                    <a:pt x="234" y="960"/>
                  </a:lnTo>
                  <a:lnTo>
                    <a:pt x="240" y="846"/>
                  </a:lnTo>
                  <a:lnTo>
                    <a:pt x="300" y="828"/>
                  </a:lnTo>
                  <a:lnTo>
                    <a:pt x="296" y="944"/>
                  </a:lnTo>
                  <a:close/>
                  <a:moveTo>
                    <a:pt x="224" y="1222"/>
                  </a:moveTo>
                  <a:lnTo>
                    <a:pt x="228" y="1100"/>
                  </a:lnTo>
                  <a:lnTo>
                    <a:pt x="292" y="1086"/>
                  </a:lnTo>
                  <a:lnTo>
                    <a:pt x="288" y="1210"/>
                  </a:lnTo>
                  <a:lnTo>
                    <a:pt x="224" y="1222"/>
                  </a:lnTo>
                  <a:close/>
                  <a:moveTo>
                    <a:pt x="174" y="320"/>
                  </a:moveTo>
                  <a:lnTo>
                    <a:pt x="122" y="344"/>
                  </a:lnTo>
                  <a:lnTo>
                    <a:pt x="128" y="256"/>
                  </a:lnTo>
                  <a:lnTo>
                    <a:pt x="178" y="230"/>
                  </a:lnTo>
                  <a:lnTo>
                    <a:pt x="174" y="320"/>
                  </a:lnTo>
                  <a:close/>
                  <a:moveTo>
                    <a:pt x="162" y="528"/>
                  </a:moveTo>
                  <a:lnTo>
                    <a:pt x="110" y="548"/>
                  </a:lnTo>
                  <a:lnTo>
                    <a:pt x="116" y="454"/>
                  </a:lnTo>
                  <a:lnTo>
                    <a:pt x="168" y="432"/>
                  </a:lnTo>
                  <a:lnTo>
                    <a:pt x="162" y="528"/>
                  </a:lnTo>
                  <a:close/>
                  <a:moveTo>
                    <a:pt x="150" y="748"/>
                  </a:moveTo>
                  <a:lnTo>
                    <a:pt x="96" y="766"/>
                  </a:lnTo>
                  <a:lnTo>
                    <a:pt x="102" y="666"/>
                  </a:lnTo>
                  <a:lnTo>
                    <a:pt x="156" y="646"/>
                  </a:lnTo>
                  <a:lnTo>
                    <a:pt x="150" y="748"/>
                  </a:lnTo>
                  <a:close/>
                  <a:moveTo>
                    <a:pt x="138" y="986"/>
                  </a:moveTo>
                  <a:lnTo>
                    <a:pt x="82" y="1000"/>
                  </a:lnTo>
                  <a:lnTo>
                    <a:pt x="88" y="890"/>
                  </a:lnTo>
                  <a:lnTo>
                    <a:pt x="144" y="874"/>
                  </a:lnTo>
                  <a:lnTo>
                    <a:pt x="138" y="986"/>
                  </a:lnTo>
                  <a:close/>
                  <a:moveTo>
                    <a:pt x="124" y="1238"/>
                  </a:moveTo>
                  <a:lnTo>
                    <a:pt x="66" y="1248"/>
                  </a:lnTo>
                  <a:lnTo>
                    <a:pt x="74" y="1132"/>
                  </a:lnTo>
                  <a:lnTo>
                    <a:pt x="130" y="1120"/>
                  </a:lnTo>
                  <a:lnTo>
                    <a:pt x="124" y="1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grpSp>
      <p:pic>
        <p:nvPicPr>
          <p:cNvPr id="34" name="Picture 33"/>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bwMode="ltGray">
          <a:xfrm>
            <a:off x="3238834" y="3568538"/>
            <a:ext cx="1267032" cy="443863"/>
          </a:xfrm>
          <a:prstGeom prst="rect">
            <a:avLst/>
          </a:prstGeom>
        </p:spPr>
      </p:pic>
      <p:grpSp>
        <p:nvGrpSpPr>
          <p:cNvPr id="36" name="Group 35"/>
          <p:cNvGrpSpPr/>
          <p:nvPr/>
        </p:nvGrpSpPr>
        <p:grpSpPr>
          <a:xfrm>
            <a:off x="5299290" y="4037098"/>
            <a:ext cx="373777" cy="342543"/>
            <a:chOff x="3977351" y="2099729"/>
            <a:chExt cx="3841750" cy="3168651"/>
          </a:xfrm>
        </p:grpSpPr>
        <p:sp>
          <p:nvSpPr>
            <p:cNvPr id="37" name="Freeform 32"/>
            <p:cNvSpPr>
              <a:spLocks/>
            </p:cNvSpPr>
            <p:nvPr/>
          </p:nvSpPr>
          <p:spPr bwMode="auto">
            <a:xfrm>
              <a:off x="4980653" y="4763556"/>
              <a:ext cx="1838325" cy="504824"/>
            </a:xfrm>
            <a:custGeom>
              <a:avLst/>
              <a:gdLst>
                <a:gd name="T0" fmla="*/ 0 w 1158"/>
                <a:gd name="T1" fmla="*/ 318 h 318"/>
                <a:gd name="T2" fmla="*/ 0 w 1158"/>
                <a:gd name="T3" fmla="*/ 318 h 318"/>
                <a:gd name="T4" fmla="*/ 1158 w 1158"/>
                <a:gd name="T5" fmla="*/ 318 h 318"/>
                <a:gd name="T6" fmla="*/ 1158 w 1158"/>
                <a:gd name="T7" fmla="*/ 186 h 318"/>
                <a:gd name="T8" fmla="*/ 948 w 1158"/>
                <a:gd name="T9" fmla="*/ 186 h 318"/>
                <a:gd name="T10" fmla="*/ 948 w 1158"/>
                <a:gd name="T11" fmla="*/ 186 h 318"/>
                <a:gd name="T12" fmla="*/ 936 w 1158"/>
                <a:gd name="T13" fmla="*/ 132 h 318"/>
                <a:gd name="T14" fmla="*/ 926 w 1158"/>
                <a:gd name="T15" fmla="*/ 106 h 318"/>
                <a:gd name="T16" fmla="*/ 918 w 1158"/>
                <a:gd name="T17" fmla="*/ 80 h 318"/>
                <a:gd name="T18" fmla="*/ 908 w 1158"/>
                <a:gd name="T19" fmla="*/ 56 h 318"/>
                <a:gd name="T20" fmla="*/ 896 w 1158"/>
                <a:gd name="T21" fmla="*/ 34 h 318"/>
                <a:gd name="T22" fmla="*/ 884 w 1158"/>
                <a:gd name="T23" fmla="*/ 16 h 318"/>
                <a:gd name="T24" fmla="*/ 870 w 1158"/>
                <a:gd name="T25" fmla="*/ 0 h 318"/>
                <a:gd name="T26" fmla="*/ 286 w 1158"/>
                <a:gd name="T27" fmla="*/ 0 h 318"/>
                <a:gd name="T28" fmla="*/ 286 w 1158"/>
                <a:gd name="T29" fmla="*/ 0 h 318"/>
                <a:gd name="T30" fmla="*/ 274 w 1158"/>
                <a:gd name="T31" fmla="*/ 16 h 318"/>
                <a:gd name="T32" fmla="*/ 262 w 1158"/>
                <a:gd name="T33" fmla="*/ 34 h 318"/>
                <a:gd name="T34" fmla="*/ 250 w 1158"/>
                <a:gd name="T35" fmla="*/ 56 h 318"/>
                <a:gd name="T36" fmla="*/ 240 w 1158"/>
                <a:gd name="T37" fmla="*/ 80 h 318"/>
                <a:gd name="T38" fmla="*/ 230 w 1158"/>
                <a:gd name="T39" fmla="*/ 106 h 318"/>
                <a:gd name="T40" fmla="*/ 222 w 1158"/>
                <a:gd name="T41" fmla="*/ 132 h 318"/>
                <a:gd name="T42" fmla="*/ 210 w 1158"/>
                <a:gd name="T43" fmla="*/ 186 h 318"/>
                <a:gd name="T44" fmla="*/ 0 w 1158"/>
                <a:gd name="T45" fmla="*/ 186 h 318"/>
                <a:gd name="T46" fmla="*/ 0 w 1158"/>
                <a:gd name="T47" fmla="*/ 318 h 318"/>
                <a:gd name="T48" fmla="*/ 0 w 1158"/>
                <a:gd name="T49" fmla="*/ 31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8" h="318">
                  <a:moveTo>
                    <a:pt x="0" y="318"/>
                  </a:moveTo>
                  <a:lnTo>
                    <a:pt x="0" y="318"/>
                  </a:lnTo>
                  <a:lnTo>
                    <a:pt x="1158" y="318"/>
                  </a:lnTo>
                  <a:lnTo>
                    <a:pt x="1158" y="186"/>
                  </a:lnTo>
                  <a:lnTo>
                    <a:pt x="948" y="186"/>
                  </a:lnTo>
                  <a:lnTo>
                    <a:pt x="948" y="186"/>
                  </a:lnTo>
                  <a:lnTo>
                    <a:pt x="936" y="132"/>
                  </a:lnTo>
                  <a:lnTo>
                    <a:pt x="926" y="106"/>
                  </a:lnTo>
                  <a:lnTo>
                    <a:pt x="918" y="80"/>
                  </a:lnTo>
                  <a:lnTo>
                    <a:pt x="908" y="56"/>
                  </a:lnTo>
                  <a:lnTo>
                    <a:pt x="896" y="34"/>
                  </a:lnTo>
                  <a:lnTo>
                    <a:pt x="884" y="16"/>
                  </a:lnTo>
                  <a:lnTo>
                    <a:pt x="870" y="0"/>
                  </a:lnTo>
                  <a:lnTo>
                    <a:pt x="286" y="0"/>
                  </a:lnTo>
                  <a:lnTo>
                    <a:pt x="286" y="0"/>
                  </a:lnTo>
                  <a:lnTo>
                    <a:pt x="274" y="16"/>
                  </a:lnTo>
                  <a:lnTo>
                    <a:pt x="262" y="34"/>
                  </a:lnTo>
                  <a:lnTo>
                    <a:pt x="250" y="56"/>
                  </a:lnTo>
                  <a:lnTo>
                    <a:pt x="240" y="80"/>
                  </a:lnTo>
                  <a:lnTo>
                    <a:pt x="230" y="106"/>
                  </a:lnTo>
                  <a:lnTo>
                    <a:pt x="222" y="132"/>
                  </a:lnTo>
                  <a:lnTo>
                    <a:pt x="210" y="186"/>
                  </a:lnTo>
                  <a:lnTo>
                    <a:pt x="0" y="186"/>
                  </a:lnTo>
                  <a:lnTo>
                    <a:pt x="0" y="318"/>
                  </a:lnTo>
                  <a:lnTo>
                    <a:pt x="0" y="318"/>
                  </a:lnTo>
                  <a:close/>
                </a:path>
              </a:pathLst>
            </a:custGeom>
            <a:solidFill>
              <a:srgbClr val="9892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38" name="Freeform 33"/>
            <p:cNvSpPr>
              <a:spLocks/>
            </p:cNvSpPr>
            <p:nvPr/>
          </p:nvSpPr>
          <p:spPr bwMode="auto">
            <a:xfrm>
              <a:off x="3977351" y="2099729"/>
              <a:ext cx="3841750" cy="2590801"/>
            </a:xfrm>
            <a:custGeom>
              <a:avLst/>
              <a:gdLst>
                <a:gd name="T0" fmla="*/ 110 w 2420"/>
                <a:gd name="T1" fmla="*/ 0 h 1632"/>
                <a:gd name="T2" fmla="*/ 2312 w 2420"/>
                <a:gd name="T3" fmla="*/ 0 h 1632"/>
                <a:gd name="T4" fmla="*/ 2312 w 2420"/>
                <a:gd name="T5" fmla="*/ 0 h 1632"/>
                <a:gd name="T6" fmla="*/ 2334 w 2420"/>
                <a:gd name="T7" fmla="*/ 2 h 1632"/>
                <a:gd name="T8" fmla="*/ 2354 w 2420"/>
                <a:gd name="T9" fmla="*/ 8 h 1632"/>
                <a:gd name="T10" fmla="*/ 2372 w 2420"/>
                <a:gd name="T11" fmla="*/ 18 h 1632"/>
                <a:gd name="T12" fmla="*/ 2388 w 2420"/>
                <a:gd name="T13" fmla="*/ 30 h 1632"/>
                <a:gd name="T14" fmla="*/ 2402 w 2420"/>
                <a:gd name="T15" fmla="*/ 46 h 1632"/>
                <a:gd name="T16" fmla="*/ 2412 w 2420"/>
                <a:gd name="T17" fmla="*/ 62 h 1632"/>
                <a:gd name="T18" fmla="*/ 2418 w 2420"/>
                <a:gd name="T19" fmla="*/ 82 h 1632"/>
                <a:gd name="T20" fmla="*/ 2420 w 2420"/>
                <a:gd name="T21" fmla="*/ 102 h 1632"/>
                <a:gd name="T22" fmla="*/ 2420 w 2420"/>
                <a:gd name="T23" fmla="*/ 1530 h 1632"/>
                <a:gd name="T24" fmla="*/ 2420 w 2420"/>
                <a:gd name="T25" fmla="*/ 1530 h 1632"/>
                <a:gd name="T26" fmla="*/ 2418 w 2420"/>
                <a:gd name="T27" fmla="*/ 1550 h 1632"/>
                <a:gd name="T28" fmla="*/ 2412 w 2420"/>
                <a:gd name="T29" fmla="*/ 1570 h 1632"/>
                <a:gd name="T30" fmla="*/ 2402 w 2420"/>
                <a:gd name="T31" fmla="*/ 1586 h 1632"/>
                <a:gd name="T32" fmla="*/ 2388 w 2420"/>
                <a:gd name="T33" fmla="*/ 1602 h 1632"/>
                <a:gd name="T34" fmla="*/ 2372 w 2420"/>
                <a:gd name="T35" fmla="*/ 1614 h 1632"/>
                <a:gd name="T36" fmla="*/ 2354 w 2420"/>
                <a:gd name="T37" fmla="*/ 1624 h 1632"/>
                <a:gd name="T38" fmla="*/ 2334 w 2420"/>
                <a:gd name="T39" fmla="*/ 1628 h 1632"/>
                <a:gd name="T40" fmla="*/ 2312 w 2420"/>
                <a:gd name="T41" fmla="*/ 1632 h 1632"/>
                <a:gd name="T42" fmla="*/ 2312 w 2420"/>
                <a:gd name="T43" fmla="*/ 1632 h 1632"/>
                <a:gd name="T44" fmla="*/ 110 w 2420"/>
                <a:gd name="T45" fmla="*/ 1632 h 1632"/>
                <a:gd name="T46" fmla="*/ 110 w 2420"/>
                <a:gd name="T47" fmla="*/ 1632 h 1632"/>
                <a:gd name="T48" fmla="*/ 88 w 2420"/>
                <a:gd name="T49" fmla="*/ 1628 h 1632"/>
                <a:gd name="T50" fmla="*/ 68 w 2420"/>
                <a:gd name="T51" fmla="*/ 1624 h 1632"/>
                <a:gd name="T52" fmla="*/ 48 w 2420"/>
                <a:gd name="T53" fmla="*/ 1614 h 1632"/>
                <a:gd name="T54" fmla="*/ 32 w 2420"/>
                <a:gd name="T55" fmla="*/ 1602 h 1632"/>
                <a:gd name="T56" fmla="*/ 20 w 2420"/>
                <a:gd name="T57" fmla="*/ 1586 h 1632"/>
                <a:gd name="T58" fmla="*/ 10 w 2420"/>
                <a:gd name="T59" fmla="*/ 1570 h 1632"/>
                <a:gd name="T60" fmla="*/ 4 w 2420"/>
                <a:gd name="T61" fmla="*/ 1550 h 1632"/>
                <a:gd name="T62" fmla="*/ 0 w 2420"/>
                <a:gd name="T63" fmla="*/ 1530 h 1632"/>
                <a:gd name="T64" fmla="*/ 0 w 2420"/>
                <a:gd name="T65" fmla="*/ 102 h 1632"/>
                <a:gd name="T66" fmla="*/ 0 w 2420"/>
                <a:gd name="T67" fmla="*/ 102 h 1632"/>
                <a:gd name="T68" fmla="*/ 4 w 2420"/>
                <a:gd name="T69" fmla="*/ 82 h 1632"/>
                <a:gd name="T70" fmla="*/ 10 w 2420"/>
                <a:gd name="T71" fmla="*/ 62 h 1632"/>
                <a:gd name="T72" fmla="*/ 20 w 2420"/>
                <a:gd name="T73" fmla="*/ 46 h 1632"/>
                <a:gd name="T74" fmla="*/ 32 w 2420"/>
                <a:gd name="T75" fmla="*/ 30 h 1632"/>
                <a:gd name="T76" fmla="*/ 48 w 2420"/>
                <a:gd name="T77" fmla="*/ 18 h 1632"/>
                <a:gd name="T78" fmla="*/ 68 w 2420"/>
                <a:gd name="T79" fmla="*/ 8 h 1632"/>
                <a:gd name="T80" fmla="*/ 88 w 2420"/>
                <a:gd name="T81" fmla="*/ 2 h 1632"/>
                <a:gd name="T82" fmla="*/ 110 w 2420"/>
                <a:gd name="T83" fmla="*/ 0 h 1632"/>
                <a:gd name="T84" fmla="*/ 110 w 2420"/>
                <a:gd name="T85" fmla="*/ 0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20" h="1632">
                  <a:moveTo>
                    <a:pt x="110" y="0"/>
                  </a:moveTo>
                  <a:lnTo>
                    <a:pt x="2312" y="0"/>
                  </a:lnTo>
                  <a:lnTo>
                    <a:pt x="2312" y="0"/>
                  </a:lnTo>
                  <a:lnTo>
                    <a:pt x="2334" y="2"/>
                  </a:lnTo>
                  <a:lnTo>
                    <a:pt x="2354" y="8"/>
                  </a:lnTo>
                  <a:lnTo>
                    <a:pt x="2372" y="18"/>
                  </a:lnTo>
                  <a:lnTo>
                    <a:pt x="2388" y="30"/>
                  </a:lnTo>
                  <a:lnTo>
                    <a:pt x="2402" y="46"/>
                  </a:lnTo>
                  <a:lnTo>
                    <a:pt x="2412" y="62"/>
                  </a:lnTo>
                  <a:lnTo>
                    <a:pt x="2418" y="82"/>
                  </a:lnTo>
                  <a:lnTo>
                    <a:pt x="2420" y="102"/>
                  </a:lnTo>
                  <a:lnTo>
                    <a:pt x="2420" y="1530"/>
                  </a:lnTo>
                  <a:lnTo>
                    <a:pt x="2420" y="1530"/>
                  </a:lnTo>
                  <a:lnTo>
                    <a:pt x="2418" y="1550"/>
                  </a:lnTo>
                  <a:lnTo>
                    <a:pt x="2412" y="1570"/>
                  </a:lnTo>
                  <a:lnTo>
                    <a:pt x="2402" y="1586"/>
                  </a:lnTo>
                  <a:lnTo>
                    <a:pt x="2388" y="1602"/>
                  </a:lnTo>
                  <a:lnTo>
                    <a:pt x="2372" y="1614"/>
                  </a:lnTo>
                  <a:lnTo>
                    <a:pt x="2354" y="1624"/>
                  </a:lnTo>
                  <a:lnTo>
                    <a:pt x="2334" y="1628"/>
                  </a:lnTo>
                  <a:lnTo>
                    <a:pt x="2312" y="1632"/>
                  </a:lnTo>
                  <a:lnTo>
                    <a:pt x="2312" y="1632"/>
                  </a:lnTo>
                  <a:lnTo>
                    <a:pt x="110" y="1632"/>
                  </a:lnTo>
                  <a:lnTo>
                    <a:pt x="110" y="1632"/>
                  </a:lnTo>
                  <a:lnTo>
                    <a:pt x="88" y="1628"/>
                  </a:lnTo>
                  <a:lnTo>
                    <a:pt x="68" y="1624"/>
                  </a:lnTo>
                  <a:lnTo>
                    <a:pt x="48" y="1614"/>
                  </a:lnTo>
                  <a:lnTo>
                    <a:pt x="32" y="1602"/>
                  </a:lnTo>
                  <a:lnTo>
                    <a:pt x="20" y="1586"/>
                  </a:lnTo>
                  <a:lnTo>
                    <a:pt x="10" y="1570"/>
                  </a:lnTo>
                  <a:lnTo>
                    <a:pt x="4" y="1550"/>
                  </a:lnTo>
                  <a:lnTo>
                    <a:pt x="0" y="1530"/>
                  </a:lnTo>
                  <a:lnTo>
                    <a:pt x="0" y="102"/>
                  </a:lnTo>
                  <a:lnTo>
                    <a:pt x="0" y="102"/>
                  </a:lnTo>
                  <a:lnTo>
                    <a:pt x="4" y="82"/>
                  </a:lnTo>
                  <a:lnTo>
                    <a:pt x="10" y="62"/>
                  </a:lnTo>
                  <a:lnTo>
                    <a:pt x="20" y="46"/>
                  </a:lnTo>
                  <a:lnTo>
                    <a:pt x="32" y="30"/>
                  </a:lnTo>
                  <a:lnTo>
                    <a:pt x="48" y="18"/>
                  </a:lnTo>
                  <a:lnTo>
                    <a:pt x="68" y="8"/>
                  </a:lnTo>
                  <a:lnTo>
                    <a:pt x="88" y="2"/>
                  </a:lnTo>
                  <a:lnTo>
                    <a:pt x="110" y="0"/>
                  </a:lnTo>
                  <a:lnTo>
                    <a:pt x="110" y="0"/>
                  </a:lnTo>
                  <a:close/>
                </a:path>
              </a:pathLst>
            </a:custGeom>
            <a:solidFill>
              <a:srgbClr val="9892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39" name="Freeform 34"/>
            <p:cNvSpPr>
              <a:spLocks/>
            </p:cNvSpPr>
            <p:nvPr/>
          </p:nvSpPr>
          <p:spPr bwMode="auto">
            <a:xfrm>
              <a:off x="4240876" y="2328330"/>
              <a:ext cx="3314699" cy="2133597"/>
            </a:xfrm>
            <a:custGeom>
              <a:avLst/>
              <a:gdLst>
                <a:gd name="T0" fmla="*/ 2088 w 2088"/>
                <a:gd name="T1" fmla="*/ 1264 h 1344"/>
                <a:gd name="T2" fmla="*/ 2088 w 2088"/>
                <a:gd name="T3" fmla="*/ 1264 h 1344"/>
                <a:gd name="T4" fmla="*/ 2088 w 2088"/>
                <a:gd name="T5" fmla="*/ 1280 h 1344"/>
                <a:gd name="T6" fmla="*/ 2082 w 2088"/>
                <a:gd name="T7" fmla="*/ 1294 h 1344"/>
                <a:gd name="T8" fmla="*/ 2076 w 2088"/>
                <a:gd name="T9" fmla="*/ 1308 h 1344"/>
                <a:gd name="T10" fmla="*/ 2066 w 2088"/>
                <a:gd name="T11" fmla="*/ 1320 h 1344"/>
                <a:gd name="T12" fmla="*/ 2056 w 2088"/>
                <a:gd name="T13" fmla="*/ 1330 h 1344"/>
                <a:gd name="T14" fmla="*/ 2042 w 2088"/>
                <a:gd name="T15" fmla="*/ 1338 h 1344"/>
                <a:gd name="T16" fmla="*/ 2028 w 2088"/>
                <a:gd name="T17" fmla="*/ 1342 h 1344"/>
                <a:gd name="T18" fmla="*/ 2012 w 2088"/>
                <a:gd name="T19" fmla="*/ 1344 h 1344"/>
                <a:gd name="T20" fmla="*/ 78 w 2088"/>
                <a:gd name="T21" fmla="*/ 1344 h 1344"/>
                <a:gd name="T22" fmla="*/ 78 w 2088"/>
                <a:gd name="T23" fmla="*/ 1344 h 1344"/>
                <a:gd name="T24" fmla="*/ 62 w 2088"/>
                <a:gd name="T25" fmla="*/ 1342 h 1344"/>
                <a:gd name="T26" fmla="*/ 48 w 2088"/>
                <a:gd name="T27" fmla="*/ 1338 h 1344"/>
                <a:gd name="T28" fmla="*/ 34 w 2088"/>
                <a:gd name="T29" fmla="*/ 1330 h 1344"/>
                <a:gd name="T30" fmla="*/ 24 w 2088"/>
                <a:gd name="T31" fmla="*/ 1320 h 1344"/>
                <a:gd name="T32" fmla="*/ 14 w 2088"/>
                <a:gd name="T33" fmla="*/ 1308 h 1344"/>
                <a:gd name="T34" fmla="*/ 6 w 2088"/>
                <a:gd name="T35" fmla="*/ 1294 h 1344"/>
                <a:gd name="T36" fmla="*/ 2 w 2088"/>
                <a:gd name="T37" fmla="*/ 1280 h 1344"/>
                <a:gd name="T38" fmla="*/ 0 w 2088"/>
                <a:gd name="T39" fmla="*/ 1264 h 1344"/>
                <a:gd name="T40" fmla="*/ 0 w 2088"/>
                <a:gd name="T41" fmla="*/ 80 h 1344"/>
                <a:gd name="T42" fmla="*/ 0 w 2088"/>
                <a:gd name="T43" fmla="*/ 80 h 1344"/>
                <a:gd name="T44" fmla="*/ 2 w 2088"/>
                <a:gd name="T45" fmla="*/ 64 h 1344"/>
                <a:gd name="T46" fmla="*/ 6 w 2088"/>
                <a:gd name="T47" fmla="*/ 50 h 1344"/>
                <a:gd name="T48" fmla="*/ 14 w 2088"/>
                <a:gd name="T49" fmla="*/ 36 h 1344"/>
                <a:gd name="T50" fmla="*/ 24 w 2088"/>
                <a:gd name="T51" fmla="*/ 24 h 1344"/>
                <a:gd name="T52" fmla="*/ 34 w 2088"/>
                <a:gd name="T53" fmla="*/ 14 h 1344"/>
                <a:gd name="T54" fmla="*/ 48 w 2088"/>
                <a:gd name="T55" fmla="*/ 6 h 1344"/>
                <a:gd name="T56" fmla="*/ 62 w 2088"/>
                <a:gd name="T57" fmla="*/ 2 h 1344"/>
                <a:gd name="T58" fmla="*/ 78 w 2088"/>
                <a:gd name="T59" fmla="*/ 0 h 1344"/>
                <a:gd name="T60" fmla="*/ 2012 w 2088"/>
                <a:gd name="T61" fmla="*/ 0 h 1344"/>
                <a:gd name="T62" fmla="*/ 2012 w 2088"/>
                <a:gd name="T63" fmla="*/ 0 h 1344"/>
                <a:gd name="T64" fmla="*/ 2028 w 2088"/>
                <a:gd name="T65" fmla="*/ 2 h 1344"/>
                <a:gd name="T66" fmla="*/ 2042 w 2088"/>
                <a:gd name="T67" fmla="*/ 6 h 1344"/>
                <a:gd name="T68" fmla="*/ 2056 w 2088"/>
                <a:gd name="T69" fmla="*/ 14 h 1344"/>
                <a:gd name="T70" fmla="*/ 2066 w 2088"/>
                <a:gd name="T71" fmla="*/ 24 h 1344"/>
                <a:gd name="T72" fmla="*/ 2076 w 2088"/>
                <a:gd name="T73" fmla="*/ 36 h 1344"/>
                <a:gd name="T74" fmla="*/ 2082 w 2088"/>
                <a:gd name="T75" fmla="*/ 50 h 1344"/>
                <a:gd name="T76" fmla="*/ 2088 w 2088"/>
                <a:gd name="T77" fmla="*/ 64 h 1344"/>
                <a:gd name="T78" fmla="*/ 2088 w 2088"/>
                <a:gd name="T79" fmla="*/ 80 h 1344"/>
                <a:gd name="T80" fmla="*/ 2088 w 2088"/>
                <a:gd name="T81" fmla="*/ 1264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88" h="1344">
                  <a:moveTo>
                    <a:pt x="2088" y="1264"/>
                  </a:moveTo>
                  <a:lnTo>
                    <a:pt x="2088" y="1264"/>
                  </a:lnTo>
                  <a:lnTo>
                    <a:pt x="2088" y="1280"/>
                  </a:lnTo>
                  <a:lnTo>
                    <a:pt x="2082" y="1294"/>
                  </a:lnTo>
                  <a:lnTo>
                    <a:pt x="2076" y="1308"/>
                  </a:lnTo>
                  <a:lnTo>
                    <a:pt x="2066" y="1320"/>
                  </a:lnTo>
                  <a:lnTo>
                    <a:pt x="2056" y="1330"/>
                  </a:lnTo>
                  <a:lnTo>
                    <a:pt x="2042" y="1338"/>
                  </a:lnTo>
                  <a:lnTo>
                    <a:pt x="2028" y="1342"/>
                  </a:lnTo>
                  <a:lnTo>
                    <a:pt x="2012" y="1344"/>
                  </a:lnTo>
                  <a:lnTo>
                    <a:pt x="78" y="1344"/>
                  </a:lnTo>
                  <a:lnTo>
                    <a:pt x="78" y="1344"/>
                  </a:lnTo>
                  <a:lnTo>
                    <a:pt x="62" y="1342"/>
                  </a:lnTo>
                  <a:lnTo>
                    <a:pt x="48" y="1338"/>
                  </a:lnTo>
                  <a:lnTo>
                    <a:pt x="34" y="1330"/>
                  </a:lnTo>
                  <a:lnTo>
                    <a:pt x="24" y="1320"/>
                  </a:lnTo>
                  <a:lnTo>
                    <a:pt x="14" y="1308"/>
                  </a:lnTo>
                  <a:lnTo>
                    <a:pt x="6" y="1294"/>
                  </a:lnTo>
                  <a:lnTo>
                    <a:pt x="2" y="1280"/>
                  </a:lnTo>
                  <a:lnTo>
                    <a:pt x="0" y="1264"/>
                  </a:lnTo>
                  <a:lnTo>
                    <a:pt x="0" y="80"/>
                  </a:lnTo>
                  <a:lnTo>
                    <a:pt x="0" y="80"/>
                  </a:lnTo>
                  <a:lnTo>
                    <a:pt x="2" y="64"/>
                  </a:lnTo>
                  <a:lnTo>
                    <a:pt x="6" y="50"/>
                  </a:lnTo>
                  <a:lnTo>
                    <a:pt x="14" y="36"/>
                  </a:lnTo>
                  <a:lnTo>
                    <a:pt x="24" y="24"/>
                  </a:lnTo>
                  <a:lnTo>
                    <a:pt x="34" y="14"/>
                  </a:lnTo>
                  <a:lnTo>
                    <a:pt x="48" y="6"/>
                  </a:lnTo>
                  <a:lnTo>
                    <a:pt x="62" y="2"/>
                  </a:lnTo>
                  <a:lnTo>
                    <a:pt x="78" y="0"/>
                  </a:lnTo>
                  <a:lnTo>
                    <a:pt x="2012" y="0"/>
                  </a:lnTo>
                  <a:lnTo>
                    <a:pt x="2012" y="0"/>
                  </a:lnTo>
                  <a:lnTo>
                    <a:pt x="2028" y="2"/>
                  </a:lnTo>
                  <a:lnTo>
                    <a:pt x="2042" y="6"/>
                  </a:lnTo>
                  <a:lnTo>
                    <a:pt x="2056" y="14"/>
                  </a:lnTo>
                  <a:lnTo>
                    <a:pt x="2066" y="24"/>
                  </a:lnTo>
                  <a:lnTo>
                    <a:pt x="2076" y="36"/>
                  </a:lnTo>
                  <a:lnTo>
                    <a:pt x="2082" y="50"/>
                  </a:lnTo>
                  <a:lnTo>
                    <a:pt x="2088" y="64"/>
                  </a:lnTo>
                  <a:lnTo>
                    <a:pt x="2088" y="80"/>
                  </a:lnTo>
                  <a:lnTo>
                    <a:pt x="2088" y="12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grpSp>
      <p:grpSp>
        <p:nvGrpSpPr>
          <p:cNvPr id="40" name="Group 39"/>
          <p:cNvGrpSpPr/>
          <p:nvPr/>
        </p:nvGrpSpPr>
        <p:grpSpPr>
          <a:xfrm>
            <a:off x="5388098" y="4072219"/>
            <a:ext cx="199767" cy="188168"/>
            <a:chOff x="7615238" y="688975"/>
            <a:chExt cx="4441825" cy="3765550"/>
          </a:xfrm>
          <a:solidFill>
            <a:schemeClr val="accent5"/>
          </a:solidFill>
        </p:grpSpPr>
        <p:sp>
          <p:nvSpPr>
            <p:cNvPr id="41" name="Freeform 38"/>
            <p:cNvSpPr>
              <a:spLocks noEditPoints="1"/>
            </p:cNvSpPr>
            <p:nvPr/>
          </p:nvSpPr>
          <p:spPr bwMode="auto">
            <a:xfrm>
              <a:off x="8418513" y="1358900"/>
              <a:ext cx="2857500" cy="2851150"/>
            </a:xfrm>
            <a:custGeom>
              <a:avLst/>
              <a:gdLst>
                <a:gd name="T0" fmla="*/ 674 w 1800"/>
                <a:gd name="T1" fmla="*/ 30 h 1796"/>
                <a:gd name="T2" fmla="*/ 396 w 1800"/>
                <a:gd name="T3" fmla="*/ 154 h 1796"/>
                <a:gd name="T4" fmla="*/ 178 w 1800"/>
                <a:gd name="T5" fmla="*/ 362 h 1796"/>
                <a:gd name="T6" fmla="*/ 40 w 1800"/>
                <a:gd name="T7" fmla="*/ 634 h 1796"/>
                <a:gd name="T8" fmla="*/ 0 w 1800"/>
                <a:gd name="T9" fmla="*/ 902 h 1796"/>
                <a:gd name="T10" fmla="*/ 34 w 1800"/>
                <a:gd name="T11" fmla="*/ 1112 h 1796"/>
                <a:gd name="T12" fmla="*/ 114 w 1800"/>
                <a:gd name="T13" fmla="*/ 1232 h 1796"/>
                <a:gd name="T14" fmla="*/ 322 w 1800"/>
                <a:gd name="T15" fmla="*/ 1330 h 1796"/>
                <a:gd name="T16" fmla="*/ 474 w 1800"/>
                <a:gd name="T17" fmla="*/ 1572 h 1796"/>
                <a:gd name="T18" fmla="*/ 498 w 1800"/>
                <a:gd name="T19" fmla="*/ 1674 h 1796"/>
                <a:gd name="T20" fmla="*/ 514 w 1800"/>
                <a:gd name="T21" fmla="*/ 1778 h 1796"/>
                <a:gd name="T22" fmla="*/ 590 w 1800"/>
                <a:gd name="T23" fmla="*/ 1794 h 1796"/>
                <a:gd name="T24" fmla="*/ 636 w 1800"/>
                <a:gd name="T25" fmla="*/ 1736 h 1796"/>
                <a:gd name="T26" fmla="*/ 674 w 1800"/>
                <a:gd name="T27" fmla="*/ 1770 h 1796"/>
                <a:gd name="T28" fmla="*/ 744 w 1800"/>
                <a:gd name="T29" fmla="*/ 1796 h 1796"/>
                <a:gd name="T30" fmla="*/ 802 w 1800"/>
                <a:gd name="T31" fmla="*/ 1748 h 1796"/>
                <a:gd name="T32" fmla="*/ 834 w 1800"/>
                <a:gd name="T33" fmla="*/ 1760 h 1796"/>
                <a:gd name="T34" fmla="*/ 910 w 1800"/>
                <a:gd name="T35" fmla="*/ 1796 h 1796"/>
                <a:gd name="T36" fmla="*/ 964 w 1800"/>
                <a:gd name="T37" fmla="*/ 1760 h 1796"/>
                <a:gd name="T38" fmla="*/ 998 w 1800"/>
                <a:gd name="T39" fmla="*/ 1748 h 1796"/>
                <a:gd name="T40" fmla="*/ 1056 w 1800"/>
                <a:gd name="T41" fmla="*/ 1796 h 1796"/>
                <a:gd name="T42" fmla="*/ 1126 w 1800"/>
                <a:gd name="T43" fmla="*/ 1770 h 1796"/>
                <a:gd name="T44" fmla="*/ 1162 w 1800"/>
                <a:gd name="T45" fmla="*/ 1736 h 1796"/>
                <a:gd name="T46" fmla="*/ 1210 w 1800"/>
                <a:gd name="T47" fmla="*/ 1794 h 1796"/>
                <a:gd name="T48" fmla="*/ 1284 w 1800"/>
                <a:gd name="T49" fmla="*/ 1778 h 1796"/>
                <a:gd name="T50" fmla="*/ 1302 w 1800"/>
                <a:gd name="T51" fmla="*/ 1674 h 1796"/>
                <a:gd name="T52" fmla="*/ 1328 w 1800"/>
                <a:gd name="T53" fmla="*/ 1558 h 1796"/>
                <a:gd name="T54" fmla="*/ 1520 w 1800"/>
                <a:gd name="T55" fmla="*/ 1320 h 1796"/>
                <a:gd name="T56" fmla="*/ 1698 w 1800"/>
                <a:gd name="T57" fmla="*/ 1218 h 1796"/>
                <a:gd name="T58" fmla="*/ 1774 w 1800"/>
                <a:gd name="T59" fmla="*/ 1090 h 1796"/>
                <a:gd name="T60" fmla="*/ 1800 w 1800"/>
                <a:gd name="T61" fmla="*/ 902 h 1796"/>
                <a:gd name="T62" fmla="*/ 1744 w 1800"/>
                <a:gd name="T63" fmla="*/ 592 h 1796"/>
                <a:gd name="T64" fmla="*/ 1594 w 1800"/>
                <a:gd name="T65" fmla="*/ 328 h 1796"/>
                <a:gd name="T66" fmla="*/ 1366 w 1800"/>
                <a:gd name="T67" fmla="*/ 132 h 1796"/>
                <a:gd name="T68" fmla="*/ 1080 w 1800"/>
                <a:gd name="T69" fmla="*/ 20 h 1796"/>
                <a:gd name="T70" fmla="*/ 346 w 1800"/>
                <a:gd name="T71" fmla="*/ 1020 h 1796"/>
                <a:gd name="T72" fmla="*/ 272 w 1800"/>
                <a:gd name="T73" fmla="*/ 956 h 1796"/>
                <a:gd name="T74" fmla="*/ 316 w 1800"/>
                <a:gd name="T75" fmla="*/ 702 h 1796"/>
                <a:gd name="T76" fmla="*/ 406 w 1800"/>
                <a:gd name="T77" fmla="*/ 556 h 1796"/>
                <a:gd name="T78" fmla="*/ 508 w 1800"/>
                <a:gd name="T79" fmla="*/ 546 h 1796"/>
                <a:gd name="T80" fmla="*/ 634 w 1800"/>
                <a:gd name="T81" fmla="*/ 638 h 1796"/>
                <a:gd name="T82" fmla="*/ 762 w 1800"/>
                <a:gd name="T83" fmla="*/ 868 h 1796"/>
                <a:gd name="T84" fmla="*/ 772 w 1800"/>
                <a:gd name="T85" fmla="*/ 970 h 1796"/>
                <a:gd name="T86" fmla="*/ 700 w 1800"/>
                <a:gd name="T87" fmla="*/ 1020 h 1796"/>
                <a:gd name="T88" fmla="*/ 826 w 1800"/>
                <a:gd name="T89" fmla="*/ 1338 h 1796"/>
                <a:gd name="T90" fmla="*/ 900 w 1800"/>
                <a:gd name="T91" fmla="*/ 1000 h 1796"/>
                <a:gd name="T92" fmla="*/ 976 w 1800"/>
                <a:gd name="T93" fmla="*/ 1330 h 1796"/>
                <a:gd name="T94" fmla="*/ 896 w 1800"/>
                <a:gd name="T95" fmla="*/ 1362 h 1796"/>
                <a:gd name="T96" fmla="*/ 1050 w 1800"/>
                <a:gd name="T97" fmla="*/ 998 h 1796"/>
                <a:gd name="T98" fmla="*/ 1020 w 1800"/>
                <a:gd name="T99" fmla="*/ 918 h 1796"/>
                <a:gd name="T100" fmla="*/ 1134 w 1800"/>
                <a:gd name="T101" fmla="*/ 680 h 1796"/>
                <a:gd name="T102" fmla="*/ 1254 w 1800"/>
                <a:gd name="T103" fmla="*/ 558 h 1796"/>
                <a:gd name="T104" fmla="*/ 1372 w 1800"/>
                <a:gd name="T105" fmla="*/ 546 h 1796"/>
                <a:gd name="T106" fmla="*/ 1456 w 1800"/>
                <a:gd name="T107" fmla="*/ 638 h 1796"/>
                <a:gd name="T108" fmla="*/ 1532 w 1800"/>
                <a:gd name="T109" fmla="*/ 918 h 1796"/>
                <a:gd name="T110" fmla="*/ 1470 w 1800"/>
                <a:gd name="T111" fmla="*/ 1016 h 1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00" h="1796">
                  <a:moveTo>
                    <a:pt x="900" y="0"/>
                  </a:moveTo>
                  <a:lnTo>
                    <a:pt x="900" y="0"/>
                  </a:lnTo>
                  <a:lnTo>
                    <a:pt x="854" y="2"/>
                  </a:lnTo>
                  <a:lnTo>
                    <a:pt x="808" y="6"/>
                  </a:lnTo>
                  <a:lnTo>
                    <a:pt x="762" y="12"/>
                  </a:lnTo>
                  <a:lnTo>
                    <a:pt x="718" y="20"/>
                  </a:lnTo>
                  <a:lnTo>
                    <a:pt x="674" y="30"/>
                  </a:lnTo>
                  <a:lnTo>
                    <a:pt x="632" y="42"/>
                  </a:lnTo>
                  <a:lnTo>
                    <a:pt x="590" y="56"/>
                  </a:lnTo>
                  <a:lnTo>
                    <a:pt x="550" y="72"/>
                  </a:lnTo>
                  <a:lnTo>
                    <a:pt x="510" y="90"/>
                  </a:lnTo>
                  <a:lnTo>
                    <a:pt x="470" y="110"/>
                  </a:lnTo>
                  <a:lnTo>
                    <a:pt x="432" y="132"/>
                  </a:lnTo>
                  <a:lnTo>
                    <a:pt x="396" y="154"/>
                  </a:lnTo>
                  <a:lnTo>
                    <a:pt x="360" y="180"/>
                  </a:lnTo>
                  <a:lnTo>
                    <a:pt x="326" y="206"/>
                  </a:lnTo>
                  <a:lnTo>
                    <a:pt x="294" y="234"/>
                  </a:lnTo>
                  <a:lnTo>
                    <a:pt x="262" y="264"/>
                  </a:lnTo>
                  <a:lnTo>
                    <a:pt x="234" y="296"/>
                  </a:lnTo>
                  <a:lnTo>
                    <a:pt x="204" y="328"/>
                  </a:lnTo>
                  <a:lnTo>
                    <a:pt x="178" y="362"/>
                  </a:lnTo>
                  <a:lnTo>
                    <a:pt x="154" y="398"/>
                  </a:lnTo>
                  <a:lnTo>
                    <a:pt x="130" y="434"/>
                  </a:lnTo>
                  <a:lnTo>
                    <a:pt x="108" y="472"/>
                  </a:lnTo>
                  <a:lnTo>
                    <a:pt x="88" y="510"/>
                  </a:lnTo>
                  <a:lnTo>
                    <a:pt x="70" y="550"/>
                  </a:lnTo>
                  <a:lnTo>
                    <a:pt x="54" y="592"/>
                  </a:lnTo>
                  <a:lnTo>
                    <a:pt x="40" y="634"/>
                  </a:lnTo>
                  <a:lnTo>
                    <a:pt x="28" y="676"/>
                  </a:lnTo>
                  <a:lnTo>
                    <a:pt x="18" y="720"/>
                  </a:lnTo>
                  <a:lnTo>
                    <a:pt x="10" y="764"/>
                  </a:lnTo>
                  <a:lnTo>
                    <a:pt x="4" y="808"/>
                  </a:lnTo>
                  <a:lnTo>
                    <a:pt x="0" y="854"/>
                  </a:lnTo>
                  <a:lnTo>
                    <a:pt x="0" y="902"/>
                  </a:lnTo>
                  <a:lnTo>
                    <a:pt x="0" y="902"/>
                  </a:lnTo>
                  <a:lnTo>
                    <a:pt x="2" y="962"/>
                  </a:lnTo>
                  <a:lnTo>
                    <a:pt x="4" y="990"/>
                  </a:lnTo>
                  <a:lnTo>
                    <a:pt x="8" y="1018"/>
                  </a:lnTo>
                  <a:lnTo>
                    <a:pt x="12" y="1044"/>
                  </a:lnTo>
                  <a:lnTo>
                    <a:pt x="18" y="1068"/>
                  </a:lnTo>
                  <a:lnTo>
                    <a:pt x="26" y="1090"/>
                  </a:lnTo>
                  <a:lnTo>
                    <a:pt x="34" y="1112"/>
                  </a:lnTo>
                  <a:lnTo>
                    <a:pt x="42" y="1134"/>
                  </a:lnTo>
                  <a:lnTo>
                    <a:pt x="52" y="1152"/>
                  </a:lnTo>
                  <a:lnTo>
                    <a:pt x="62" y="1170"/>
                  </a:lnTo>
                  <a:lnTo>
                    <a:pt x="74" y="1188"/>
                  </a:lnTo>
                  <a:lnTo>
                    <a:pt x="86" y="1204"/>
                  </a:lnTo>
                  <a:lnTo>
                    <a:pt x="100" y="1218"/>
                  </a:lnTo>
                  <a:lnTo>
                    <a:pt x="114" y="1232"/>
                  </a:lnTo>
                  <a:lnTo>
                    <a:pt x="130" y="1246"/>
                  </a:lnTo>
                  <a:lnTo>
                    <a:pt x="146" y="1258"/>
                  </a:lnTo>
                  <a:lnTo>
                    <a:pt x="162" y="1270"/>
                  </a:lnTo>
                  <a:lnTo>
                    <a:pt x="198" y="1290"/>
                  </a:lnTo>
                  <a:lnTo>
                    <a:pt x="236" y="1306"/>
                  </a:lnTo>
                  <a:lnTo>
                    <a:pt x="278" y="1320"/>
                  </a:lnTo>
                  <a:lnTo>
                    <a:pt x="322" y="1330"/>
                  </a:lnTo>
                  <a:lnTo>
                    <a:pt x="370" y="1338"/>
                  </a:lnTo>
                  <a:lnTo>
                    <a:pt x="420" y="1346"/>
                  </a:lnTo>
                  <a:lnTo>
                    <a:pt x="470" y="1350"/>
                  </a:lnTo>
                  <a:lnTo>
                    <a:pt x="470" y="1542"/>
                  </a:lnTo>
                  <a:lnTo>
                    <a:pt x="470" y="1542"/>
                  </a:lnTo>
                  <a:lnTo>
                    <a:pt x="472" y="1558"/>
                  </a:lnTo>
                  <a:lnTo>
                    <a:pt x="474" y="1572"/>
                  </a:lnTo>
                  <a:lnTo>
                    <a:pt x="476" y="1588"/>
                  </a:lnTo>
                  <a:lnTo>
                    <a:pt x="480" y="1602"/>
                  </a:lnTo>
                  <a:lnTo>
                    <a:pt x="492" y="1628"/>
                  </a:lnTo>
                  <a:lnTo>
                    <a:pt x="506" y="1652"/>
                  </a:lnTo>
                  <a:lnTo>
                    <a:pt x="506" y="1652"/>
                  </a:lnTo>
                  <a:lnTo>
                    <a:pt x="500" y="1666"/>
                  </a:lnTo>
                  <a:lnTo>
                    <a:pt x="498" y="1674"/>
                  </a:lnTo>
                  <a:lnTo>
                    <a:pt x="496" y="1684"/>
                  </a:lnTo>
                  <a:lnTo>
                    <a:pt x="496" y="1736"/>
                  </a:lnTo>
                  <a:lnTo>
                    <a:pt x="496" y="1736"/>
                  </a:lnTo>
                  <a:lnTo>
                    <a:pt x="498" y="1748"/>
                  </a:lnTo>
                  <a:lnTo>
                    <a:pt x="502" y="1760"/>
                  </a:lnTo>
                  <a:lnTo>
                    <a:pt x="508" y="1770"/>
                  </a:lnTo>
                  <a:lnTo>
                    <a:pt x="514" y="1778"/>
                  </a:lnTo>
                  <a:lnTo>
                    <a:pt x="524" y="1786"/>
                  </a:lnTo>
                  <a:lnTo>
                    <a:pt x="534" y="1792"/>
                  </a:lnTo>
                  <a:lnTo>
                    <a:pt x="544" y="1794"/>
                  </a:lnTo>
                  <a:lnTo>
                    <a:pt x="556" y="1796"/>
                  </a:lnTo>
                  <a:lnTo>
                    <a:pt x="578" y="1796"/>
                  </a:lnTo>
                  <a:lnTo>
                    <a:pt x="578" y="1796"/>
                  </a:lnTo>
                  <a:lnTo>
                    <a:pt x="590" y="1794"/>
                  </a:lnTo>
                  <a:lnTo>
                    <a:pt x="600" y="1792"/>
                  </a:lnTo>
                  <a:lnTo>
                    <a:pt x="610" y="1786"/>
                  </a:lnTo>
                  <a:lnTo>
                    <a:pt x="620" y="1778"/>
                  </a:lnTo>
                  <a:lnTo>
                    <a:pt x="626" y="1770"/>
                  </a:lnTo>
                  <a:lnTo>
                    <a:pt x="632" y="1760"/>
                  </a:lnTo>
                  <a:lnTo>
                    <a:pt x="636" y="1748"/>
                  </a:lnTo>
                  <a:lnTo>
                    <a:pt x="636" y="1736"/>
                  </a:lnTo>
                  <a:lnTo>
                    <a:pt x="636" y="1710"/>
                  </a:lnTo>
                  <a:lnTo>
                    <a:pt x="664" y="1710"/>
                  </a:lnTo>
                  <a:lnTo>
                    <a:pt x="664" y="1736"/>
                  </a:lnTo>
                  <a:lnTo>
                    <a:pt x="664" y="1736"/>
                  </a:lnTo>
                  <a:lnTo>
                    <a:pt x="664" y="1748"/>
                  </a:lnTo>
                  <a:lnTo>
                    <a:pt x="668" y="1760"/>
                  </a:lnTo>
                  <a:lnTo>
                    <a:pt x="674" y="1770"/>
                  </a:lnTo>
                  <a:lnTo>
                    <a:pt x="680" y="1778"/>
                  </a:lnTo>
                  <a:lnTo>
                    <a:pt x="690" y="1786"/>
                  </a:lnTo>
                  <a:lnTo>
                    <a:pt x="700" y="1792"/>
                  </a:lnTo>
                  <a:lnTo>
                    <a:pt x="710" y="1794"/>
                  </a:lnTo>
                  <a:lnTo>
                    <a:pt x="722" y="1796"/>
                  </a:lnTo>
                  <a:lnTo>
                    <a:pt x="744" y="1796"/>
                  </a:lnTo>
                  <a:lnTo>
                    <a:pt x="744" y="1796"/>
                  </a:lnTo>
                  <a:lnTo>
                    <a:pt x="756" y="1794"/>
                  </a:lnTo>
                  <a:lnTo>
                    <a:pt x="766" y="1792"/>
                  </a:lnTo>
                  <a:lnTo>
                    <a:pt x="776" y="1786"/>
                  </a:lnTo>
                  <a:lnTo>
                    <a:pt x="786" y="1778"/>
                  </a:lnTo>
                  <a:lnTo>
                    <a:pt x="792" y="1770"/>
                  </a:lnTo>
                  <a:lnTo>
                    <a:pt x="798" y="1760"/>
                  </a:lnTo>
                  <a:lnTo>
                    <a:pt x="802" y="1748"/>
                  </a:lnTo>
                  <a:lnTo>
                    <a:pt x="802" y="1736"/>
                  </a:lnTo>
                  <a:lnTo>
                    <a:pt x="802" y="1710"/>
                  </a:lnTo>
                  <a:lnTo>
                    <a:pt x="830" y="1710"/>
                  </a:lnTo>
                  <a:lnTo>
                    <a:pt x="830" y="1736"/>
                  </a:lnTo>
                  <a:lnTo>
                    <a:pt x="830" y="1736"/>
                  </a:lnTo>
                  <a:lnTo>
                    <a:pt x="830" y="1748"/>
                  </a:lnTo>
                  <a:lnTo>
                    <a:pt x="834" y="1760"/>
                  </a:lnTo>
                  <a:lnTo>
                    <a:pt x="840" y="1770"/>
                  </a:lnTo>
                  <a:lnTo>
                    <a:pt x="848" y="1778"/>
                  </a:lnTo>
                  <a:lnTo>
                    <a:pt x="856" y="1786"/>
                  </a:lnTo>
                  <a:lnTo>
                    <a:pt x="866" y="1792"/>
                  </a:lnTo>
                  <a:lnTo>
                    <a:pt x="878" y="1794"/>
                  </a:lnTo>
                  <a:lnTo>
                    <a:pt x="890" y="1796"/>
                  </a:lnTo>
                  <a:lnTo>
                    <a:pt x="910" y="1796"/>
                  </a:lnTo>
                  <a:lnTo>
                    <a:pt x="910" y="1796"/>
                  </a:lnTo>
                  <a:lnTo>
                    <a:pt x="922" y="1794"/>
                  </a:lnTo>
                  <a:lnTo>
                    <a:pt x="932" y="1792"/>
                  </a:lnTo>
                  <a:lnTo>
                    <a:pt x="944" y="1786"/>
                  </a:lnTo>
                  <a:lnTo>
                    <a:pt x="952" y="1778"/>
                  </a:lnTo>
                  <a:lnTo>
                    <a:pt x="960" y="1770"/>
                  </a:lnTo>
                  <a:lnTo>
                    <a:pt x="964" y="1760"/>
                  </a:lnTo>
                  <a:lnTo>
                    <a:pt x="968" y="1748"/>
                  </a:lnTo>
                  <a:lnTo>
                    <a:pt x="970" y="1736"/>
                  </a:lnTo>
                  <a:lnTo>
                    <a:pt x="970" y="1710"/>
                  </a:lnTo>
                  <a:lnTo>
                    <a:pt x="996" y="1710"/>
                  </a:lnTo>
                  <a:lnTo>
                    <a:pt x="996" y="1736"/>
                  </a:lnTo>
                  <a:lnTo>
                    <a:pt x="996" y="1736"/>
                  </a:lnTo>
                  <a:lnTo>
                    <a:pt x="998" y="1748"/>
                  </a:lnTo>
                  <a:lnTo>
                    <a:pt x="1000" y="1760"/>
                  </a:lnTo>
                  <a:lnTo>
                    <a:pt x="1006" y="1770"/>
                  </a:lnTo>
                  <a:lnTo>
                    <a:pt x="1014" y="1778"/>
                  </a:lnTo>
                  <a:lnTo>
                    <a:pt x="1022" y="1786"/>
                  </a:lnTo>
                  <a:lnTo>
                    <a:pt x="1032" y="1792"/>
                  </a:lnTo>
                  <a:lnTo>
                    <a:pt x="1044" y="1794"/>
                  </a:lnTo>
                  <a:lnTo>
                    <a:pt x="1056" y="1796"/>
                  </a:lnTo>
                  <a:lnTo>
                    <a:pt x="1076" y="1796"/>
                  </a:lnTo>
                  <a:lnTo>
                    <a:pt x="1076" y="1796"/>
                  </a:lnTo>
                  <a:lnTo>
                    <a:pt x="1088" y="1794"/>
                  </a:lnTo>
                  <a:lnTo>
                    <a:pt x="1100" y="1792"/>
                  </a:lnTo>
                  <a:lnTo>
                    <a:pt x="1110" y="1786"/>
                  </a:lnTo>
                  <a:lnTo>
                    <a:pt x="1118" y="1778"/>
                  </a:lnTo>
                  <a:lnTo>
                    <a:pt x="1126" y="1770"/>
                  </a:lnTo>
                  <a:lnTo>
                    <a:pt x="1130" y="1760"/>
                  </a:lnTo>
                  <a:lnTo>
                    <a:pt x="1134" y="1748"/>
                  </a:lnTo>
                  <a:lnTo>
                    <a:pt x="1136" y="1736"/>
                  </a:lnTo>
                  <a:lnTo>
                    <a:pt x="1136" y="1710"/>
                  </a:lnTo>
                  <a:lnTo>
                    <a:pt x="1162" y="1710"/>
                  </a:lnTo>
                  <a:lnTo>
                    <a:pt x="1162" y="1736"/>
                  </a:lnTo>
                  <a:lnTo>
                    <a:pt x="1162" y="1736"/>
                  </a:lnTo>
                  <a:lnTo>
                    <a:pt x="1164" y="1748"/>
                  </a:lnTo>
                  <a:lnTo>
                    <a:pt x="1166" y="1760"/>
                  </a:lnTo>
                  <a:lnTo>
                    <a:pt x="1172" y="1770"/>
                  </a:lnTo>
                  <a:lnTo>
                    <a:pt x="1180" y="1778"/>
                  </a:lnTo>
                  <a:lnTo>
                    <a:pt x="1188" y="1786"/>
                  </a:lnTo>
                  <a:lnTo>
                    <a:pt x="1198" y="1792"/>
                  </a:lnTo>
                  <a:lnTo>
                    <a:pt x="1210" y="1794"/>
                  </a:lnTo>
                  <a:lnTo>
                    <a:pt x="1222" y="1796"/>
                  </a:lnTo>
                  <a:lnTo>
                    <a:pt x="1242" y="1796"/>
                  </a:lnTo>
                  <a:lnTo>
                    <a:pt x="1242" y="1796"/>
                  </a:lnTo>
                  <a:lnTo>
                    <a:pt x="1254" y="1794"/>
                  </a:lnTo>
                  <a:lnTo>
                    <a:pt x="1266" y="1792"/>
                  </a:lnTo>
                  <a:lnTo>
                    <a:pt x="1276" y="1786"/>
                  </a:lnTo>
                  <a:lnTo>
                    <a:pt x="1284" y="1778"/>
                  </a:lnTo>
                  <a:lnTo>
                    <a:pt x="1292" y="1770"/>
                  </a:lnTo>
                  <a:lnTo>
                    <a:pt x="1298" y="1760"/>
                  </a:lnTo>
                  <a:lnTo>
                    <a:pt x="1300" y="1748"/>
                  </a:lnTo>
                  <a:lnTo>
                    <a:pt x="1302" y="1736"/>
                  </a:lnTo>
                  <a:lnTo>
                    <a:pt x="1302" y="1684"/>
                  </a:lnTo>
                  <a:lnTo>
                    <a:pt x="1302" y="1684"/>
                  </a:lnTo>
                  <a:lnTo>
                    <a:pt x="1302" y="1674"/>
                  </a:lnTo>
                  <a:lnTo>
                    <a:pt x="1300" y="1666"/>
                  </a:lnTo>
                  <a:lnTo>
                    <a:pt x="1292" y="1652"/>
                  </a:lnTo>
                  <a:lnTo>
                    <a:pt x="1292" y="1652"/>
                  </a:lnTo>
                  <a:lnTo>
                    <a:pt x="1308" y="1628"/>
                  </a:lnTo>
                  <a:lnTo>
                    <a:pt x="1318" y="1602"/>
                  </a:lnTo>
                  <a:lnTo>
                    <a:pt x="1326" y="1572"/>
                  </a:lnTo>
                  <a:lnTo>
                    <a:pt x="1328" y="1558"/>
                  </a:lnTo>
                  <a:lnTo>
                    <a:pt x="1328" y="1542"/>
                  </a:lnTo>
                  <a:lnTo>
                    <a:pt x="1328" y="1350"/>
                  </a:lnTo>
                  <a:lnTo>
                    <a:pt x="1328" y="1350"/>
                  </a:lnTo>
                  <a:lnTo>
                    <a:pt x="1380" y="1346"/>
                  </a:lnTo>
                  <a:lnTo>
                    <a:pt x="1430" y="1338"/>
                  </a:lnTo>
                  <a:lnTo>
                    <a:pt x="1476" y="1330"/>
                  </a:lnTo>
                  <a:lnTo>
                    <a:pt x="1520" y="1320"/>
                  </a:lnTo>
                  <a:lnTo>
                    <a:pt x="1562" y="1306"/>
                  </a:lnTo>
                  <a:lnTo>
                    <a:pt x="1600" y="1290"/>
                  </a:lnTo>
                  <a:lnTo>
                    <a:pt x="1636" y="1270"/>
                  </a:lnTo>
                  <a:lnTo>
                    <a:pt x="1654" y="1258"/>
                  </a:lnTo>
                  <a:lnTo>
                    <a:pt x="1670" y="1246"/>
                  </a:lnTo>
                  <a:lnTo>
                    <a:pt x="1684" y="1232"/>
                  </a:lnTo>
                  <a:lnTo>
                    <a:pt x="1698" y="1218"/>
                  </a:lnTo>
                  <a:lnTo>
                    <a:pt x="1712" y="1204"/>
                  </a:lnTo>
                  <a:lnTo>
                    <a:pt x="1724" y="1188"/>
                  </a:lnTo>
                  <a:lnTo>
                    <a:pt x="1736" y="1170"/>
                  </a:lnTo>
                  <a:lnTo>
                    <a:pt x="1746" y="1152"/>
                  </a:lnTo>
                  <a:lnTo>
                    <a:pt x="1756" y="1134"/>
                  </a:lnTo>
                  <a:lnTo>
                    <a:pt x="1766" y="1112"/>
                  </a:lnTo>
                  <a:lnTo>
                    <a:pt x="1774" y="1090"/>
                  </a:lnTo>
                  <a:lnTo>
                    <a:pt x="1780" y="1068"/>
                  </a:lnTo>
                  <a:lnTo>
                    <a:pt x="1786" y="1044"/>
                  </a:lnTo>
                  <a:lnTo>
                    <a:pt x="1790" y="1018"/>
                  </a:lnTo>
                  <a:lnTo>
                    <a:pt x="1794" y="990"/>
                  </a:lnTo>
                  <a:lnTo>
                    <a:pt x="1798" y="962"/>
                  </a:lnTo>
                  <a:lnTo>
                    <a:pt x="1800" y="902"/>
                  </a:lnTo>
                  <a:lnTo>
                    <a:pt x="1800" y="902"/>
                  </a:lnTo>
                  <a:lnTo>
                    <a:pt x="1798" y="854"/>
                  </a:lnTo>
                  <a:lnTo>
                    <a:pt x="1794" y="808"/>
                  </a:lnTo>
                  <a:lnTo>
                    <a:pt x="1790" y="764"/>
                  </a:lnTo>
                  <a:lnTo>
                    <a:pt x="1782" y="720"/>
                  </a:lnTo>
                  <a:lnTo>
                    <a:pt x="1772" y="676"/>
                  </a:lnTo>
                  <a:lnTo>
                    <a:pt x="1760" y="634"/>
                  </a:lnTo>
                  <a:lnTo>
                    <a:pt x="1744" y="592"/>
                  </a:lnTo>
                  <a:lnTo>
                    <a:pt x="1728" y="550"/>
                  </a:lnTo>
                  <a:lnTo>
                    <a:pt x="1710" y="510"/>
                  </a:lnTo>
                  <a:lnTo>
                    <a:pt x="1690" y="472"/>
                  </a:lnTo>
                  <a:lnTo>
                    <a:pt x="1670" y="434"/>
                  </a:lnTo>
                  <a:lnTo>
                    <a:pt x="1646" y="398"/>
                  </a:lnTo>
                  <a:lnTo>
                    <a:pt x="1620" y="362"/>
                  </a:lnTo>
                  <a:lnTo>
                    <a:pt x="1594" y="328"/>
                  </a:lnTo>
                  <a:lnTo>
                    <a:pt x="1566" y="296"/>
                  </a:lnTo>
                  <a:lnTo>
                    <a:pt x="1536" y="264"/>
                  </a:lnTo>
                  <a:lnTo>
                    <a:pt x="1504" y="234"/>
                  </a:lnTo>
                  <a:lnTo>
                    <a:pt x="1472" y="206"/>
                  </a:lnTo>
                  <a:lnTo>
                    <a:pt x="1438" y="180"/>
                  </a:lnTo>
                  <a:lnTo>
                    <a:pt x="1402" y="154"/>
                  </a:lnTo>
                  <a:lnTo>
                    <a:pt x="1366" y="132"/>
                  </a:lnTo>
                  <a:lnTo>
                    <a:pt x="1328" y="110"/>
                  </a:lnTo>
                  <a:lnTo>
                    <a:pt x="1290" y="90"/>
                  </a:lnTo>
                  <a:lnTo>
                    <a:pt x="1250" y="72"/>
                  </a:lnTo>
                  <a:lnTo>
                    <a:pt x="1208" y="56"/>
                  </a:lnTo>
                  <a:lnTo>
                    <a:pt x="1168" y="42"/>
                  </a:lnTo>
                  <a:lnTo>
                    <a:pt x="1124" y="30"/>
                  </a:lnTo>
                  <a:lnTo>
                    <a:pt x="1080" y="20"/>
                  </a:lnTo>
                  <a:lnTo>
                    <a:pt x="1036" y="12"/>
                  </a:lnTo>
                  <a:lnTo>
                    <a:pt x="992" y="6"/>
                  </a:lnTo>
                  <a:lnTo>
                    <a:pt x="946" y="2"/>
                  </a:lnTo>
                  <a:lnTo>
                    <a:pt x="900" y="0"/>
                  </a:lnTo>
                  <a:lnTo>
                    <a:pt x="900" y="0"/>
                  </a:lnTo>
                  <a:close/>
                  <a:moveTo>
                    <a:pt x="700" y="1020"/>
                  </a:moveTo>
                  <a:lnTo>
                    <a:pt x="346" y="1020"/>
                  </a:lnTo>
                  <a:lnTo>
                    <a:pt x="346" y="1020"/>
                  </a:lnTo>
                  <a:lnTo>
                    <a:pt x="330" y="1016"/>
                  </a:lnTo>
                  <a:lnTo>
                    <a:pt x="314" y="1012"/>
                  </a:lnTo>
                  <a:lnTo>
                    <a:pt x="300" y="1002"/>
                  </a:lnTo>
                  <a:lnTo>
                    <a:pt x="290" y="990"/>
                  </a:lnTo>
                  <a:lnTo>
                    <a:pt x="280" y="974"/>
                  </a:lnTo>
                  <a:lnTo>
                    <a:pt x="272" y="956"/>
                  </a:lnTo>
                  <a:lnTo>
                    <a:pt x="268" y="938"/>
                  </a:lnTo>
                  <a:lnTo>
                    <a:pt x="266" y="918"/>
                  </a:lnTo>
                  <a:lnTo>
                    <a:pt x="266" y="918"/>
                  </a:lnTo>
                  <a:lnTo>
                    <a:pt x="276" y="862"/>
                  </a:lnTo>
                  <a:lnTo>
                    <a:pt x="288" y="804"/>
                  </a:lnTo>
                  <a:lnTo>
                    <a:pt x="306" y="736"/>
                  </a:lnTo>
                  <a:lnTo>
                    <a:pt x="316" y="702"/>
                  </a:lnTo>
                  <a:lnTo>
                    <a:pt x="328" y="668"/>
                  </a:lnTo>
                  <a:lnTo>
                    <a:pt x="344" y="638"/>
                  </a:lnTo>
                  <a:lnTo>
                    <a:pt x="358" y="608"/>
                  </a:lnTo>
                  <a:lnTo>
                    <a:pt x="376" y="584"/>
                  </a:lnTo>
                  <a:lnTo>
                    <a:pt x="386" y="574"/>
                  </a:lnTo>
                  <a:lnTo>
                    <a:pt x="396" y="564"/>
                  </a:lnTo>
                  <a:lnTo>
                    <a:pt x="406" y="556"/>
                  </a:lnTo>
                  <a:lnTo>
                    <a:pt x="416" y="550"/>
                  </a:lnTo>
                  <a:lnTo>
                    <a:pt x="426" y="546"/>
                  </a:lnTo>
                  <a:lnTo>
                    <a:pt x="438" y="544"/>
                  </a:lnTo>
                  <a:lnTo>
                    <a:pt x="438" y="544"/>
                  </a:lnTo>
                  <a:lnTo>
                    <a:pt x="464" y="542"/>
                  </a:lnTo>
                  <a:lnTo>
                    <a:pt x="486" y="542"/>
                  </a:lnTo>
                  <a:lnTo>
                    <a:pt x="508" y="546"/>
                  </a:lnTo>
                  <a:lnTo>
                    <a:pt x="528" y="552"/>
                  </a:lnTo>
                  <a:lnTo>
                    <a:pt x="546" y="558"/>
                  </a:lnTo>
                  <a:lnTo>
                    <a:pt x="562" y="568"/>
                  </a:lnTo>
                  <a:lnTo>
                    <a:pt x="576" y="578"/>
                  </a:lnTo>
                  <a:lnTo>
                    <a:pt x="590" y="588"/>
                  </a:lnTo>
                  <a:lnTo>
                    <a:pt x="614" y="612"/>
                  </a:lnTo>
                  <a:lnTo>
                    <a:pt x="634" y="638"/>
                  </a:lnTo>
                  <a:lnTo>
                    <a:pt x="664" y="680"/>
                  </a:lnTo>
                  <a:lnTo>
                    <a:pt x="664" y="680"/>
                  </a:lnTo>
                  <a:lnTo>
                    <a:pt x="678" y="702"/>
                  </a:lnTo>
                  <a:lnTo>
                    <a:pt x="696" y="730"/>
                  </a:lnTo>
                  <a:lnTo>
                    <a:pt x="714" y="762"/>
                  </a:lnTo>
                  <a:lnTo>
                    <a:pt x="730" y="798"/>
                  </a:lnTo>
                  <a:lnTo>
                    <a:pt x="762" y="868"/>
                  </a:lnTo>
                  <a:lnTo>
                    <a:pt x="772" y="896"/>
                  </a:lnTo>
                  <a:lnTo>
                    <a:pt x="780" y="918"/>
                  </a:lnTo>
                  <a:lnTo>
                    <a:pt x="780" y="918"/>
                  </a:lnTo>
                  <a:lnTo>
                    <a:pt x="782" y="926"/>
                  </a:lnTo>
                  <a:lnTo>
                    <a:pt x="782" y="934"/>
                  </a:lnTo>
                  <a:lnTo>
                    <a:pt x="778" y="952"/>
                  </a:lnTo>
                  <a:lnTo>
                    <a:pt x="772" y="970"/>
                  </a:lnTo>
                  <a:lnTo>
                    <a:pt x="762" y="986"/>
                  </a:lnTo>
                  <a:lnTo>
                    <a:pt x="748" y="998"/>
                  </a:lnTo>
                  <a:lnTo>
                    <a:pt x="734" y="1010"/>
                  </a:lnTo>
                  <a:lnTo>
                    <a:pt x="718" y="1016"/>
                  </a:lnTo>
                  <a:lnTo>
                    <a:pt x="708" y="1018"/>
                  </a:lnTo>
                  <a:lnTo>
                    <a:pt x="700" y="1020"/>
                  </a:lnTo>
                  <a:lnTo>
                    <a:pt x="700" y="1020"/>
                  </a:lnTo>
                  <a:close/>
                  <a:moveTo>
                    <a:pt x="896" y="1362"/>
                  </a:moveTo>
                  <a:lnTo>
                    <a:pt x="896" y="1362"/>
                  </a:lnTo>
                  <a:lnTo>
                    <a:pt x="878" y="1360"/>
                  </a:lnTo>
                  <a:lnTo>
                    <a:pt x="862" y="1358"/>
                  </a:lnTo>
                  <a:lnTo>
                    <a:pt x="848" y="1352"/>
                  </a:lnTo>
                  <a:lnTo>
                    <a:pt x="836" y="1346"/>
                  </a:lnTo>
                  <a:lnTo>
                    <a:pt x="826" y="1338"/>
                  </a:lnTo>
                  <a:lnTo>
                    <a:pt x="816" y="1330"/>
                  </a:lnTo>
                  <a:lnTo>
                    <a:pt x="808" y="1320"/>
                  </a:lnTo>
                  <a:lnTo>
                    <a:pt x="802" y="1312"/>
                  </a:lnTo>
                  <a:lnTo>
                    <a:pt x="794" y="1294"/>
                  </a:lnTo>
                  <a:lnTo>
                    <a:pt x="788" y="1278"/>
                  </a:lnTo>
                  <a:lnTo>
                    <a:pt x="784" y="1262"/>
                  </a:lnTo>
                  <a:lnTo>
                    <a:pt x="900" y="1000"/>
                  </a:lnTo>
                  <a:lnTo>
                    <a:pt x="1014" y="1262"/>
                  </a:lnTo>
                  <a:lnTo>
                    <a:pt x="1014" y="1262"/>
                  </a:lnTo>
                  <a:lnTo>
                    <a:pt x="1010" y="1278"/>
                  </a:lnTo>
                  <a:lnTo>
                    <a:pt x="1004" y="1294"/>
                  </a:lnTo>
                  <a:lnTo>
                    <a:pt x="992" y="1312"/>
                  </a:lnTo>
                  <a:lnTo>
                    <a:pt x="984" y="1320"/>
                  </a:lnTo>
                  <a:lnTo>
                    <a:pt x="976" y="1330"/>
                  </a:lnTo>
                  <a:lnTo>
                    <a:pt x="966" y="1338"/>
                  </a:lnTo>
                  <a:lnTo>
                    <a:pt x="956" y="1346"/>
                  </a:lnTo>
                  <a:lnTo>
                    <a:pt x="944" y="1352"/>
                  </a:lnTo>
                  <a:lnTo>
                    <a:pt x="928" y="1358"/>
                  </a:lnTo>
                  <a:lnTo>
                    <a:pt x="912" y="1360"/>
                  </a:lnTo>
                  <a:lnTo>
                    <a:pt x="896" y="1362"/>
                  </a:lnTo>
                  <a:lnTo>
                    <a:pt x="896" y="1362"/>
                  </a:lnTo>
                  <a:close/>
                  <a:moveTo>
                    <a:pt x="1454" y="1020"/>
                  </a:moveTo>
                  <a:lnTo>
                    <a:pt x="1098" y="1020"/>
                  </a:lnTo>
                  <a:lnTo>
                    <a:pt x="1098" y="1020"/>
                  </a:lnTo>
                  <a:lnTo>
                    <a:pt x="1090" y="1018"/>
                  </a:lnTo>
                  <a:lnTo>
                    <a:pt x="1082" y="1016"/>
                  </a:lnTo>
                  <a:lnTo>
                    <a:pt x="1066" y="1010"/>
                  </a:lnTo>
                  <a:lnTo>
                    <a:pt x="1050" y="998"/>
                  </a:lnTo>
                  <a:lnTo>
                    <a:pt x="1038" y="986"/>
                  </a:lnTo>
                  <a:lnTo>
                    <a:pt x="1028" y="970"/>
                  </a:lnTo>
                  <a:lnTo>
                    <a:pt x="1020" y="952"/>
                  </a:lnTo>
                  <a:lnTo>
                    <a:pt x="1018" y="934"/>
                  </a:lnTo>
                  <a:lnTo>
                    <a:pt x="1018" y="926"/>
                  </a:lnTo>
                  <a:lnTo>
                    <a:pt x="1020" y="918"/>
                  </a:lnTo>
                  <a:lnTo>
                    <a:pt x="1020" y="918"/>
                  </a:lnTo>
                  <a:lnTo>
                    <a:pt x="1026" y="896"/>
                  </a:lnTo>
                  <a:lnTo>
                    <a:pt x="1038" y="868"/>
                  </a:lnTo>
                  <a:lnTo>
                    <a:pt x="1068" y="798"/>
                  </a:lnTo>
                  <a:lnTo>
                    <a:pt x="1086" y="762"/>
                  </a:lnTo>
                  <a:lnTo>
                    <a:pt x="1104" y="730"/>
                  </a:lnTo>
                  <a:lnTo>
                    <a:pt x="1120" y="702"/>
                  </a:lnTo>
                  <a:lnTo>
                    <a:pt x="1134" y="680"/>
                  </a:lnTo>
                  <a:lnTo>
                    <a:pt x="1134" y="680"/>
                  </a:lnTo>
                  <a:lnTo>
                    <a:pt x="1166" y="638"/>
                  </a:lnTo>
                  <a:lnTo>
                    <a:pt x="1186" y="612"/>
                  </a:lnTo>
                  <a:lnTo>
                    <a:pt x="1208" y="588"/>
                  </a:lnTo>
                  <a:lnTo>
                    <a:pt x="1222" y="578"/>
                  </a:lnTo>
                  <a:lnTo>
                    <a:pt x="1238" y="568"/>
                  </a:lnTo>
                  <a:lnTo>
                    <a:pt x="1254" y="558"/>
                  </a:lnTo>
                  <a:lnTo>
                    <a:pt x="1272" y="552"/>
                  </a:lnTo>
                  <a:lnTo>
                    <a:pt x="1290" y="546"/>
                  </a:lnTo>
                  <a:lnTo>
                    <a:pt x="1312" y="542"/>
                  </a:lnTo>
                  <a:lnTo>
                    <a:pt x="1336" y="542"/>
                  </a:lnTo>
                  <a:lnTo>
                    <a:pt x="1360" y="544"/>
                  </a:lnTo>
                  <a:lnTo>
                    <a:pt x="1360" y="544"/>
                  </a:lnTo>
                  <a:lnTo>
                    <a:pt x="1372" y="546"/>
                  </a:lnTo>
                  <a:lnTo>
                    <a:pt x="1384" y="550"/>
                  </a:lnTo>
                  <a:lnTo>
                    <a:pt x="1394" y="556"/>
                  </a:lnTo>
                  <a:lnTo>
                    <a:pt x="1404" y="564"/>
                  </a:lnTo>
                  <a:lnTo>
                    <a:pt x="1414" y="574"/>
                  </a:lnTo>
                  <a:lnTo>
                    <a:pt x="1422" y="584"/>
                  </a:lnTo>
                  <a:lnTo>
                    <a:pt x="1440" y="608"/>
                  </a:lnTo>
                  <a:lnTo>
                    <a:pt x="1456" y="638"/>
                  </a:lnTo>
                  <a:lnTo>
                    <a:pt x="1470" y="668"/>
                  </a:lnTo>
                  <a:lnTo>
                    <a:pt x="1482" y="702"/>
                  </a:lnTo>
                  <a:lnTo>
                    <a:pt x="1494" y="736"/>
                  </a:lnTo>
                  <a:lnTo>
                    <a:pt x="1512" y="804"/>
                  </a:lnTo>
                  <a:lnTo>
                    <a:pt x="1524" y="862"/>
                  </a:lnTo>
                  <a:lnTo>
                    <a:pt x="1532" y="918"/>
                  </a:lnTo>
                  <a:lnTo>
                    <a:pt x="1532" y="918"/>
                  </a:lnTo>
                  <a:lnTo>
                    <a:pt x="1532" y="938"/>
                  </a:lnTo>
                  <a:lnTo>
                    <a:pt x="1526" y="956"/>
                  </a:lnTo>
                  <a:lnTo>
                    <a:pt x="1520" y="974"/>
                  </a:lnTo>
                  <a:lnTo>
                    <a:pt x="1510" y="990"/>
                  </a:lnTo>
                  <a:lnTo>
                    <a:pt x="1498" y="1002"/>
                  </a:lnTo>
                  <a:lnTo>
                    <a:pt x="1484" y="1012"/>
                  </a:lnTo>
                  <a:lnTo>
                    <a:pt x="1470" y="1016"/>
                  </a:lnTo>
                  <a:lnTo>
                    <a:pt x="1454" y="1020"/>
                  </a:lnTo>
                  <a:lnTo>
                    <a:pt x="1454" y="10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42" name="Freeform 39"/>
            <p:cNvSpPr>
              <a:spLocks/>
            </p:cNvSpPr>
            <p:nvPr/>
          </p:nvSpPr>
          <p:spPr bwMode="auto">
            <a:xfrm>
              <a:off x="7808913" y="962025"/>
              <a:ext cx="514350" cy="514350"/>
            </a:xfrm>
            <a:custGeom>
              <a:avLst/>
              <a:gdLst>
                <a:gd name="T0" fmla="*/ 324 w 324"/>
                <a:gd name="T1" fmla="*/ 162 h 324"/>
                <a:gd name="T2" fmla="*/ 322 w 324"/>
                <a:gd name="T3" fmla="*/ 194 h 324"/>
                <a:gd name="T4" fmla="*/ 312 w 324"/>
                <a:gd name="T5" fmla="*/ 224 h 324"/>
                <a:gd name="T6" fmla="*/ 296 w 324"/>
                <a:gd name="T7" fmla="*/ 252 h 324"/>
                <a:gd name="T8" fmla="*/ 276 w 324"/>
                <a:gd name="T9" fmla="*/ 276 h 324"/>
                <a:gd name="T10" fmla="*/ 252 w 324"/>
                <a:gd name="T11" fmla="*/ 296 h 324"/>
                <a:gd name="T12" fmla="*/ 226 w 324"/>
                <a:gd name="T13" fmla="*/ 312 h 324"/>
                <a:gd name="T14" fmla="*/ 194 w 324"/>
                <a:gd name="T15" fmla="*/ 320 h 324"/>
                <a:gd name="T16" fmla="*/ 162 w 324"/>
                <a:gd name="T17" fmla="*/ 324 h 324"/>
                <a:gd name="T18" fmla="*/ 146 w 324"/>
                <a:gd name="T19" fmla="*/ 324 h 324"/>
                <a:gd name="T20" fmla="*/ 114 w 324"/>
                <a:gd name="T21" fmla="*/ 316 h 324"/>
                <a:gd name="T22" fmla="*/ 84 w 324"/>
                <a:gd name="T23" fmla="*/ 304 h 324"/>
                <a:gd name="T24" fmla="*/ 58 w 324"/>
                <a:gd name="T25" fmla="*/ 286 h 324"/>
                <a:gd name="T26" fmla="*/ 36 w 324"/>
                <a:gd name="T27" fmla="*/ 264 h 324"/>
                <a:gd name="T28" fmla="*/ 20 w 324"/>
                <a:gd name="T29" fmla="*/ 238 h 324"/>
                <a:gd name="T30" fmla="*/ 6 w 324"/>
                <a:gd name="T31" fmla="*/ 210 h 324"/>
                <a:gd name="T32" fmla="*/ 0 w 324"/>
                <a:gd name="T33" fmla="*/ 178 h 324"/>
                <a:gd name="T34" fmla="*/ 0 w 324"/>
                <a:gd name="T35" fmla="*/ 162 h 324"/>
                <a:gd name="T36" fmla="*/ 2 w 324"/>
                <a:gd name="T37" fmla="*/ 128 h 324"/>
                <a:gd name="T38" fmla="*/ 12 w 324"/>
                <a:gd name="T39" fmla="*/ 98 h 324"/>
                <a:gd name="T40" fmla="*/ 28 w 324"/>
                <a:gd name="T41" fmla="*/ 70 h 324"/>
                <a:gd name="T42" fmla="*/ 48 w 324"/>
                <a:gd name="T43" fmla="*/ 46 h 324"/>
                <a:gd name="T44" fmla="*/ 72 w 324"/>
                <a:gd name="T45" fmla="*/ 26 h 324"/>
                <a:gd name="T46" fmla="*/ 98 w 324"/>
                <a:gd name="T47" fmla="*/ 12 h 324"/>
                <a:gd name="T48" fmla="*/ 130 w 324"/>
                <a:gd name="T49" fmla="*/ 2 h 324"/>
                <a:gd name="T50" fmla="*/ 162 w 324"/>
                <a:gd name="T51" fmla="*/ 0 h 324"/>
                <a:gd name="T52" fmla="*/ 178 w 324"/>
                <a:gd name="T53" fmla="*/ 0 h 324"/>
                <a:gd name="T54" fmla="*/ 210 w 324"/>
                <a:gd name="T55" fmla="*/ 6 h 324"/>
                <a:gd name="T56" fmla="*/ 240 w 324"/>
                <a:gd name="T57" fmla="*/ 18 h 324"/>
                <a:gd name="T58" fmla="*/ 266 w 324"/>
                <a:gd name="T59" fmla="*/ 36 h 324"/>
                <a:gd name="T60" fmla="*/ 288 w 324"/>
                <a:gd name="T61" fmla="*/ 58 h 324"/>
                <a:gd name="T62" fmla="*/ 304 w 324"/>
                <a:gd name="T63" fmla="*/ 84 h 324"/>
                <a:gd name="T64" fmla="*/ 318 w 324"/>
                <a:gd name="T65" fmla="*/ 114 h 324"/>
                <a:gd name="T66" fmla="*/ 324 w 324"/>
                <a:gd name="T67" fmla="*/ 144 h 324"/>
                <a:gd name="T68" fmla="*/ 324 w 324"/>
                <a:gd name="T69" fmla="*/ 16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4">
                  <a:moveTo>
                    <a:pt x="324" y="162"/>
                  </a:moveTo>
                  <a:lnTo>
                    <a:pt x="324" y="162"/>
                  </a:lnTo>
                  <a:lnTo>
                    <a:pt x="324" y="178"/>
                  </a:lnTo>
                  <a:lnTo>
                    <a:pt x="322" y="194"/>
                  </a:lnTo>
                  <a:lnTo>
                    <a:pt x="318" y="210"/>
                  </a:lnTo>
                  <a:lnTo>
                    <a:pt x="312" y="224"/>
                  </a:lnTo>
                  <a:lnTo>
                    <a:pt x="304" y="238"/>
                  </a:lnTo>
                  <a:lnTo>
                    <a:pt x="296" y="252"/>
                  </a:lnTo>
                  <a:lnTo>
                    <a:pt x="288" y="264"/>
                  </a:lnTo>
                  <a:lnTo>
                    <a:pt x="276" y="276"/>
                  </a:lnTo>
                  <a:lnTo>
                    <a:pt x="266" y="286"/>
                  </a:lnTo>
                  <a:lnTo>
                    <a:pt x="252" y="296"/>
                  </a:lnTo>
                  <a:lnTo>
                    <a:pt x="240" y="304"/>
                  </a:lnTo>
                  <a:lnTo>
                    <a:pt x="226" y="312"/>
                  </a:lnTo>
                  <a:lnTo>
                    <a:pt x="210" y="316"/>
                  </a:lnTo>
                  <a:lnTo>
                    <a:pt x="194" y="320"/>
                  </a:lnTo>
                  <a:lnTo>
                    <a:pt x="178" y="324"/>
                  </a:lnTo>
                  <a:lnTo>
                    <a:pt x="162" y="324"/>
                  </a:lnTo>
                  <a:lnTo>
                    <a:pt x="162" y="324"/>
                  </a:lnTo>
                  <a:lnTo>
                    <a:pt x="146" y="324"/>
                  </a:lnTo>
                  <a:lnTo>
                    <a:pt x="130" y="320"/>
                  </a:lnTo>
                  <a:lnTo>
                    <a:pt x="114" y="316"/>
                  </a:lnTo>
                  <a:lnTo>
                    <a:pt x="98" y="312"/>
                  </a:lnTo>
                  <a:lnTo>
                    <a:pt x="84" y="304"/>
                  </a:lnTo>
                  <a:lnTo>
                    <a:pt x="72" y="296"/>
                  </a:lnTo>
                  <a:lnTo>
                    <a:pt x="58" y="286"/>
                  </a:lnTo>
                  <a:lnTo>
                    <a:pt x="48" y="276"/>
                  </a:lnTo>
                  <a:lnTo>
                    <a:pt x="36" y="264"/>
                  </a:lnTo>
                  <a:lnTo>
                    <a:pt x="28" y="252"/>
                  </a:lnTo>
                  <a:lnTo>
                    <a:pt x="20" y="238"/>
                  </a:lnTo>
                  <a:lnTo>
                    <a:pt x="12" y="224"/>
                  </a:lnTo>
                  <a:lnTo>
                    <a:pt x="6" y="210"/>
                  </a:lnTo>
                  <a:lnTo>
                    <a:pt x="2" y="194"/>
                  </a:lnTo>
                  <a:lnTo>
                    <a:pt x="0" y="178"/>
                  </a:lnTo>
                  <a:lnTo>
                    <a:pt x="0" y="162"/>
                  </a:lnTo>
                  <a:lnTo>
                    <a:pt x="0" y="162"/>
                  </a:lnTo>
                  <a:lnTo>
                    <a:pt x="0" y="144"/>
                  </a:lnTo>
                  <a:lnTo>
                    <a:pt x="2" y="128"/>
                  </a:lnTo>
                  <a:lnTo>
                    <a:pt x="6" y="114"/>
                  </a:lnTo>
                  <a:lnTo>
                    <a:pt x="12" y="98"/>
                  </a:lnTo>
                  <a:lnTo>
                    <a:pt x="20" y="84"/>
                  </a:lnTo>
                  <a:lnTo>
                    <a:pt x="28" y="70"/>
                  </a:lnTo>
                  <a:lnTo>
                    <a:pt x="36" y="58"/>
                  </a:lnTo>
                  <a:lnTo>
                    <a:pt x="48" y="46"/>
                  </a:lnTo>
                  <a:lnTo>
                    <a:pt x="58" y="36"/>
                  </a:lnTo>
                  <a:lnTo>
                    <a:pt x="72" y="26"/>
                  </a:lnTo>
                  <a:lnTo>
                    <a:pt x="84" y="18"/>
                  </a:lnTo>
                  <a:lnTo>
                    <a:pt x="98" y="12"/>
                  </a:lnTo>
                  <a:lnTo>
                    <a:pt x="114" y="6"/>
                  </a:lnTo>
                  <a:lnTo>
                    <a:pt x="130" y="2"/>
                  </a:lnTo>
                  <a:lnTo>
                    <a:pt x="146" y="0"/>
                  </a:lnTo>
                  <a:lnTo>
                    <a:pt x="162" y="0"/>
                  </a:lnTo>
                  <a:lnTo>
                    <a:pt x="162" y="0"/>
                  </a:lnTo>
                  <a:lnTo>
                    <a:pt x="178" y="0"/>
                  </a:lnTo>
                  <a:lnTo>
                    <a:pt x="194" y="2"/>
                  </a:lnTo>
                  <a:lnTo>
                    <a:pt x="210" y="6"/>
                  </a:lnTo>
                  <a:lnTo>
                    <a:pt x="226" y="12"/>
                  </a:lnTo>
                  <a:lnTo>
                    <a:pt x="240" y="18"/>
                  </a:lnTo>
                  <a:lnTo>
                    <a:pt x="252" y="26"/>
                  </a:lnTo>
                  <a:lnTo>
                    <a:pt x="266" y="36"/>
                  </a:lnTo>
                  <a:lnTo>
                    <a:pt x="276" y="46"/>
                  </a:lnTo>
                  <a:lnTo>
                    <a:pt x="288" y="58"/>
                  </a:lnTo>
                  <a:lnTo>
                    <a:pt x="296" y="70"/>
                  </a:lnTo>
                  <a:lnTo>
                    <a:pt x="304" y="84"/>
                  </a:lnTo>
                  <a:lnTo>
                    <a:pt x="312" y="98"/>
                  </a:lnTo>
                  <a:lnTo>
                    <a:pt x="318" y="114"/>
                  </a:lnTo>
                  <a:lnTo>
                    <a:pt x="322" y="128"/>
                  </a:lnTo>
                  <a:lnTo>
                    <a:pt x="324" y="144"/>
                  </a:lnTo>
                  <a:lnTo>
                    <a:pt x="324" y="162"/>
                  </a:lnTo>
                  <a:lnTo>
                    <a:pt x="324"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43" name="Freeform 40"/>
            <p:cNvSpPr>
              <a:spLocks/>
            </p:cNvSpPr>
            <p:nvPr/>
          </p:nvSpPr>
          <p:spPr bwMode="auto">
            <a:xfrm>
              <a:off x="8104188" y="688975"/>
              <a:ext cx="514350" cy="517525"/>
            </a:xfrm>
            <a:custGeom>
              <a:avLst/>
              <a:gdLst>
                <a:gd name="T0" fmla="*/ 324 w 324"/>
                <a:gd name="T1" fmla="*/ 164 h 326"/>
                <a:gd name="T2" fmla="*/ 322 w 324"/>
                <a:gd name="T3" fmla="*/ 196 h 326"/>
                <a:gd name="T4" fmla="*/ 312 w 324"/>
                <a:gd name="T5" fmla="*/ 226 h 326"/>
                <a:gd name="T6" fmla="*/ 296 w 324"/>
                <a:gd name="T7" fmla="*/ 254 h 326"/>
                <a:gd name="T8" fmla="*/ 276 w 324"/>
                <a:gd name="T9" fmla="*/ 278 h 326"/>
                <a:gd name="T10" fmla="*/ 252 w 324"/>
                <a:gd name="T11" fmla="*/ 298 h 326"/>
                <a:gd name="T12" fmla="*/ 226 w 324"/>
                <a:gd name="T13" fmla="*/ 312 h 326"/>
                <a:gd name="T14" fmla="*/ 194 w 324"/>
                <a:gd name="T15" fmla="*/ 322 h 326"/>
                <a:gd name="T16" fmla="*/ 162 w 324"/>
                <a:gd name="T17" fmla="*/ 326 h 326"/>
                <a:gd name="T18" fmla="*/ 146 w 324"/>
                <a:gd name="T19" fmla="*/ 324 h 326"/>
                <a:gd name="T20" fmla="*/ 114 w 324"/>
                <a:gd name="T21" fmla="*/ 318 h 326"/>
                <a:gd name="T22" fmla="*/ 84 w 324"/>
                <a:gd name="T23" fmla="*/ 306 h 326"/>
                <a:gd name="T24" fmla="*/ 58 w 324"/>
                <a:gd name="T25" fmla="*/ 288 h 326"/>
                <a:gd name="T26" fmla="*/ 36 w 324"/>
                <a:gd name="T27" fmla="*/ 266 h 326"/>
                <a:gd name="T28" fmla="*/ 20 w 324"/>
                <a:gd name="T29" fmla="*/ 240 h 326"/>
                <a:gd name="T30" fmla="*/ 6 w 324"/>
                <a:gd name="T31" fmla="*/ 212 h 326"/>
                <a:gd name="T32" fmla="*/ 0 w 324"/>
                <a:gd name="T33" fmla="*/ 180 h 326"/>
                <a:gd name="T34" fmla="*/ 0 w 324"/>
                <a:gd name="T35" fmla="*/ 164 h 326"/>
                <a:gd name="T36" fmla="*/ 2 w 324"/>
                <a:gd name="T37" fmla="*/ 130 h 326"/>
                <a:gd name="T38" fmla="*/ 12 w 324"/>
                <a:gd name="T39" fmla="*/ 100 h 326"/>
                <a:gd name="T40" fmla="*/ 28 w 324"/>
                <a:gd name="T41" fmla="*/ 72 h 326"/>
                <a:gd name="T42" fmla="*/ 48 w 324"/>
                <a:gd name="T43" fmla="*/ 48 h 326"/>
                <a:gd name="T44" fmla="*/ 72 w 324"/>
                <a:gd name="T45" fmla="*/ 28 h 326"/>
                <a:gd name="T46" fmla="*/ 98 w 324"/>
                <a:gd name="T47" fmla="*/ 14 h 326"/>
                <a:gd name="T48" fmla="*/ 130 w 324"/>
                <a:gd name="T49" fmla="*/ 4 h 326"/>
                <a:gd name="T50" fmla="*/ 162 w 324"/>
                <a:gd name="T51" fmla="*/ 0 h 326"/>
                <a:gd name="T52" fmla="*/ 178 w 324"/>
                <a:gd name="T53" fmla="*/ 2 h 326"/>
                <a:gd name="T54" fmla="*/ 210 w 324"/>
                <a:gd name="T55" fmla="*/ 8 h 326"/>
                <a:gd name="T56" fmla="*/ 240 w 324"/>
                <a:gd name="T57" fmla="*/ 20 h 326"/>
                <a:gd name="T58" fmla="*/ 266 w 324"/>
                <a:gd name="T59" fmla="*/ 38 h 326"/>
                <a:gd name="T60" fmla="*/ 288 w 324"/>
                <a:gd name="T61" fmla="*/ 60 h 326"/>
                <a:gd name="T62" fmla="*/ 304 w 324"/>
                <a:gd name="T63" fmla="*/ 86 h 326"/>
                <a:gd name="T64" fmla="*/ 318 w 324"/>
                <a:gd name="T65" fmla="*/ 114 h 326"/>
                <a:gd name="T66" fmla="*/ 324 w 324"/>
                <a:gd name="T67" fmla="*/ 146 h 326"/>
                <a:gd name="T68" fmla="*/ 324 w 324"/>
                <a:gd name="T69" fmla="*/ 164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324" y="164"/>
                  </a:moveTo>
                  <a:lnTo>
                    <a:pt x="324" y="164"/>
                  </a:lnTo>
                  <a:lnTo>
                    <a:pt x="324" y="180"/>
                  </a:lnTo>
                  <a:lnTo>
                    <a:pt x="322" y="196"/>
                  </a:lnTo>
                  <a:lnTo>
                    <a:pt x="318"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4"/>
                  </a:lnTo>
                  <a:lnTo>
                    <a:pt x="0" y="164"/>
                  </a:lnTo>
                  <a:lnTo>
                    <a:pt x="0" y="146"/>
                  </a:lnTo>
                  <a:lnTo>
                    <a:pt x="2" y="130"/>
                  </a:lnTo>
                  <a:lnTo>
                    <a:pt x="6" y="114"/>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8" y="114"/>
                  </a:lnTo>
                  <a:lnTo>
                    <a:pt x="322" y="130"/>
                  </a:lnTo>
                  <a:lnTo>
                    <a:pt x="324" y="146"/>
                  </a:lnTo>
                  <a:lnTo>
                    <a:pt x="324" y="164"/>
                  </a:lnTo>
                  <a:lnTo>
                    <a:pt x="324"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44" name="Freeform 41"/>
            <p:cNvSpPr>
              <a:spLocks/>
            </p:cNvSpPr>
            <p:nvPr/>
          </p:nvSpPr>
          <p:spPr bwMode="auto">
            <a:xfrm>
              <a:off x="8107363" y="971550"/>
              <a:ext cx="812800" cy="822325"/>
            </a:xfrm>
            <a:custGeom>
              <a:avLst/>
              <a:gdLst>
                <a:gd name="T0" fmla="*/ 310 w 512"/>
                <a:gd name="T1" fmla="*/ 518 h 518"/>
                <a:gd name="T2" fmla="*/ 0 w 512"/>
                <a:gd name="T3" fmla="*/ 190 h 518"/>
                <a:gd name="T4" fmla="*/ 200 w 512"/>
                <a:gd name="T5" fmla="*/ 0 h 518"/>
                <a:gd name="T6" fmla="*/ 512 w 512"/>
                <a:gd name="T7" fmla="*/ 326 h 518"/>
                <a:gd name="T8" fmla="*/ 310 w 512"/>
                <a:gd name="T9" fmla="*/ 518 h 518"/>
              </a:gdLst>
              <a:ahLst/>
              <a:cxnLst>
                <a:cxn ang="0">
                  <a:pos x="T0" y="T1"/>
                </a:cxn>
                <a:cxn ang="0">
                  <a:pos x="T2" y="T3"/>
                </a:cxn>
                <a:cxn ang="0">
                  <a:pos x="T4" y="T5"/>
                </a:cxn>
                <a:cxn ang="0">
                  <a:pos x="T6" y="T7"/>
                </a:cxn>
                <a:cxn ang="0">
                  <a:pos x="T8" y="T9"/>
                </a:cxn>
              </a:cxnLst>
              <a:rect l="0" t="0" r="r" b="b"/>
              <a:pathLst>
                <a:path w="512" h="518">
                  <a:moveTo>
                    <a:pt x="310" y="518"/>
                  </a:moveTo>
                  <a:lnTo>
                    <a:pt x="0" y="190"/>
                  </a:lnTo>
                  <a:lnTo>
                    <a:pt x="200" y="0"/>
                  </a:lnTo>
                  <a:lnTo>
                    <a:pt x="512" y="326"/>
                  </a:lnTo>
                  <a:lnTo>
                    <a:pt x="310" y="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45" name="Freeform 42"/>
            <p:cNvSpPr>
              <a:spLocks/>
            </p:cNvSpPr>
            <p:nvPr/>
          </p:nvSpPr>
          <p:spPr bwMode="auto">
            <a:xfrm>
              <a:off x="11110913" y="688975"/>
              <a:ext cx="514350" cy="517525"/>
            </a:xfrm>
            <a:custGeom>
              <a:avLst/>
              <a:gdLst>
                <a:gd name="T0" fmla="*/ 162 w 324"/>
                <a:gd name="T1" fmla="*/ 326 h 326"/>
                <a:gd name="T2" fmla="*/ 128 w 324"/>
                <a:gd name="T3" fmla="*/ 322 h 326"/>
                <a:gd name="T4" fmla="*/ 98 w 324"/>
                <a:gd name="T5" fmla="*/ 312 h 326"/>
                <a:gd name="T6" fmla="*/ 70 w 324"/>
                <a:gd name="T7" fmla="*/ 298 h 326"/>
                <a:gd name="T8" fmla="*/ 46 w 324"/>
                <a:gd name="T9" fmla="*/ 278 h 326"/>
                <a:gd name="T10" fmla="*/ 26 w 324"/>
                <a:gd name="T11" fmla="*/ 254 h 326"/>
                <a:gd name="T12" fmla="*/ 12 w 324"/>
                <a:gd name="T13" fmla="*/ 226 h 326"/>
                <a:gd name="T14" fmla="*/ 2 w 324"/>
                <a:gd name="T15" fmla="*/ 196 h 326"/>
                <a:gd name="T16" fmla="*/ 0 w 324"/>
                <a:gd name="T17" fmla="*/ 164 h 326"/>
                <a:gd name="T18" fmla="*/ 0 w 324"/>
                <a:gd name="T19" fmla="*/ 146 h 326"/>
                <a:gd name="T20" fmla="*/ 6 w 324"/>
                <a:gd name="T21" fmla="*/ 114 h 326"/>
                <a:gd name="T22" fmla="*/ 18 w 324"/>
                <a:gd name="T23" fmla="*/ 86 h 326"/>
                <a:gd name="T24" fmla="*/ 36 w 324"/>
                <a:gd name="T25" fmla="*/ 60 h 326"/>
                <a:gd name="T26" fmla="*/ 58 w 324"/>
                <a:gd name="T27" fmla="*/ 38 h 326"/>
                <a:gd name="T28" fmla="*/ 84 w 324"/>
                <a:gd name="T29" fmla="*/ 20 h 326"/>
                <a:gd name="T30" fmla="*/ 114 w 324"/>
                <a:gd name="T31" fmla="*/ 8 h 326"/>
                <a:gd name="T32" fmla="*/ 144 w 324"/>
                <a:gd name="T33" fmla="*/ 2 h 326"/>
                <a:gd name="T34" fmla="*/ 162 w 324"/>
                <a:gd name="T35" fmla="*/ 0 h 326"/>
                <a:gd name="T36" fmla="*/ 194 w 324"/>
                <a:gd name="T37" fmla="*/ 4 h 326"/>
                <a:gd name="T38" fmla="*/ 224 w 324"/>
                <a:gd name="T39" fmla="*/ 14 h 326"/>
                <a:gd name="T40" fmla="*/ 252 w 324"/>
                <a:gd name="T41" fmla="*/ 28 h 326"/>
                <a:gd name="T42" fmla="*/ 276 w 324"/>
                <a:gd name="T43" fmla="*/ 48 h 326"/>
                <a:gd name="T44" fmla="*/ 296 w 324"/>
                <a:gd name="T45" fmla="*/ 72 h 326"/>
                <a:gd name="T46" fmla="*/ 312 w 324"/>
                <a:gd name="T47" fmla="*/ 100 h 326"/>
                <a:gd name="T48" fmla="*/ 320 w 324"/>
                <a:gd name="T49" fmla="*/ 130 h 326"/>
                <a:gd name="T50" fmla="*/ 324 w 324"/>
                <a:gd name="T51" fmla="*/ 164 h 326"/>
                <a:gd name="T52" fmla="*/ 324 w 324"/>
                <a:gd name="T53" fmla="*/ 180 h 326"/>
                <a:gd name="T54" fmla="*/ 316 w 324"/>
                <a:gd name="T55" fmla="*/ 212 h 326"/>
                <a:gd name="T56" fmla="*/ 304 w 324"/>
                <a:gd name="T57" fmla="*/ 240 h 326"/>
                <a:gd name="T58" fmla="*/ 286 w 324"/>
                <a:gd name="T59" fmla="*/ 266 h 326"/>
                <a:gd name="T60" fmla="*/ 264 w 324"/>
                <a:gd name="T61" fmla="*/ 288 h 326"/>
                <a:gd name="T62" fmla="*/ 240 w 324"/>
                <a:gd name="T63" fmla="*/ 306 h 326"/>
                <a:gd name="T64" fmla="*/ 210 w 324"/>
                <a:gd name="T65" fmla="*/ 318 h 326"/>
                <a:gd name="T66" fmla="*/ 178 w 324"/>
                <a:gd name="T67" fmla="*/ 324 h 326"/>
                <a:gd name="T68" fmla="*/ 162 w 324"/>
                <a:gd name="T69" fmla="*/ 32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326"/>
                  </a:moveTo>
                  <a:lnTo>
                    <a:pt x="162" y="326"/>
                  </a:lnTo>
                  <a:lnTo>
                    <a:pt x="144" y="324"/>
                  </a:lnTo>
                  <a:lnTo>
                    <a:pt x="128" y="322"/>
                  </a:lnTo>
                  <a:lnTo>
                    <a:pt x="114" y="318"/>
                  </a:lnTo>
                  <a:lnTo>
                    <a:pt x="98" y="312"/>
                  </a:lnTo>
                  <a:lnTo>
                    <a:pt x="84" y="306"/>
                  </a:lnTo>
                  <a:lnTo>
                    <a:pt x="70" y="298"/>
                  </a:lnTo>
                  <a:lnTo>
                    <a:pt x="58" y="288"/>
                  </a:lnTo>
                  <a:lnTo>
                    <a:pt x="46" y="278"/>
                  </a:lnTo>
                  <a:lnTo>
                    <a:pt x="36" y="266"/>
                  </a:lnTo>
                  <a:lnTo>
                    <a:pt x="26" y="254"/>
                  </a:lnTo>
                  <a:lnTo>
                    <a:pt x="18" y="240"/>
                  </a:lnTo>
                  <a:lnTo>
                    <a:pt x="12" y="226"/>
                  </a:lnTo>
                  <a:lnTo>
                    <a:pt x="6" y="212"/>
                  </a:lnTo>
                  <a:lnTo>
                    <a:pt x="2" y="196"/>
                  </a:lnTo>
                  <a:lnTo>
                    <a:pt x="0" y="180"/>
                  </a:lnTo>
                  <a:lnTo>
                    <a:pt x="0" y="164"/>
                  </a:lnTo>
                  <a:lnTo>
                    <a:pt x="0" y="164"/>
                  </a:lnTo>
                  <a:lnTo>
                    <a:pt x="0" y="146"/>
                  </a:lnTo>
                  <a:lnTo>
                    <a:pt x="2" y="130"/>
                  </a:lnTo>
                  <a:lnTo>
                    <a:pt x="6" y="114"/>
                  </a:lnTo>
                  <a:lnTo>
                    <a:pt x="12" y="100"/>
                  </a:lnTo>
                  <a:lnTo>
                    <a:pt x="18" y="86"/>
                  </a:lnTo>
                  <a:lnTo>
                    <a:pt x="26" y="72"/>
                  </a:lnTo>
                  <a:lnTo>
                    <a:pt x="36" y="60"/>
                  </a:lnTo>
                  <a:lnTo>
                    <a:pt x="46" y="48"/>
                  </a:lnTo>
                  <a:lnTo>
                    <a:pt x="58" y="38"/>
                  </a:lnTo>
                  <a:lnTo>
                    <a:pt x="70" y="28"/>
                  </a:lnTo>
                  <a:lnTo>
                    <a:pt x="84" y="20"/>
                  </a:lnTo>
                  <a:lnTo>
                    <a:pt x="98" y="14"/>
                  </a:lnTo>
                  <a:lnTo>
                    <a:pt x="114" y="8"/>
                  </a:lnTo>
                  <a:lnTo>
                    <a:pt x="128" y="4"/>
                  </a:lnTo>
                  <a:lnTo>
                    <a:pt x="144" y="2"/>
                  </a:lnTo>
                  <a:lnTo>
                    <a:pt x="162" y="0"/>
                  </a:lnTo>
                  <a:lnTo>
                    <a:pt x="162" y="0"/>
                  </a:lnTo>
                  <a:lnTo>
                    <a:pt x="178" y="2"/>
                  </a:lnTo>
                  <a:lnTo>
                    <a:pt x="194" y="4"/>
                  </a:lnTo>
                  <a:lnTo>
                    <a:pt x="210" y="8"/>
                  </a:lnTo>
                  <a:lnTo>
                    <a:pt x="224" y="14"/>
                  </a:lnTo>
                  <a:lnTo>
                    <a:pt x="240" y="20"/>
                  </a:lnTo>
                  <a:lnTo>
                    <a:pt x="252" y="28"/>
                  </a:lnTo>
                  <a:lnTo>
                    <a:pt x="264" y="38"/>
                  </a:lnTo>
                  <a:lnTo>
                    <a:pt x="276" y="48"/>
                  </a:lnTo>
                  <a:lnTo>
                    <a:pt x="286" y="60"/>
                  </a:lnTo>
                  <a:lnTo>
                    <a:pt x="296" y="72"/>
                  </a:lnTo>
                  <a:lnTo>
                    <a:pt x="304" y="86"/>
                  </a:lnTo>
                  <a:lnTo>
                    <a:pt x="312" y="100"/>
                  </a:lnTo>
                  <a:lnTo>
                    <a:pt x="316" y="114"/>
                  </a:lnTo>
                  <a:lnTo>
                    <a:pt x="320" y="130"/>
                  </a:lnTo>
                  <a:lnTo>
                    <a:pt x="324" y="146"/>
                  </a:lnTo>
                  <a:lnTo>
                    <a:pt x="324" y="164"/>
                  </a:lnTo>
                  <a:lnTo>
                    <a:pt x="324" y="164"/>
                  </a:lnTo>
                  <a:lnTo>
                    <a:pt x="324" y="180"/>
                  </a:lnTo>
                  <a:lnTo>
                    <a:pt x="320" y="196"/>
                  </a:lnTo>
                  <a:lnTo>
                    <a:pt x="316" y="212"/>
                  </a:lnTo>
                  <a:lnTo>
                    <a:pt x="312" y="226"/>
                  </a:lnTo>
                  <a:lnTo>
                    <a:pt x="304" y="240"/>
                  </a:lnTo>
                  <a:lnTo>
                    <a:pt x="296" y="254"/>
                  </a:lnTo>
                  <a:lnTo>
                    <a:pt x="286" y="266"/>
                  </a:lnTo>
                  <a:lnTo>
                    <a:pt x="276" y="278"/>
                  </a:lnTo>
                  <a:lnTo>
                    <a:pt x="264" y="288"/>
                  </a:lnTo>
                  <a:lnTo>
                    <a:pt x="252" y="298"/>
                  </a:lnTo>
                  <a:lnTo>
                    <a:pt x="240" y="306"/>
                  </a:lnTo>
                  <a:lnTo>
                    <a:pt x="224" y="312"/>
                  </a:lnTo>
                  <a:lnTo>
                    <a:pt x="210" y="318"/>
                  </a:lnTo>
                  <a:lnTo>
                    <a:pt x="194" y="322"/>
                  </a:lnTo>
                  <a:lnTo>
                    <a:pt x="178" y="324"/>
                  </a:lnTo>
                  <a:lnTo>
                    <a:pt x="162" y="326"/>
                  </a:lnTo>
                  <a:lnTo>
                    <a:pt x="162"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46" name="Freeform 43"/>
            <p:cNvSpPr>
              <a:spLocks/>
            </p:cNvSpPr>
            <p:nvPr/>
          </p:nvSpPr>
          <p:spPr bwMode="auto">
            <a:xfrm>
              <a:off x="11380788" y="984250"/>
              <a:ext cx="514350" cy="517525"/>
            </a:xfrm>
            <a:custGeom>
              <a:avLst/>
              <a:gdLst>
                <a:gd name="T0" fmla="*/ 162 w 324"/>
                <a:gd name="T1" fmla="*/ 326 h 326"/>
                <a:gd name="T2" fmla="*/ 130 w 324"/>
                <a:gd name="T3" fmla="*/ 322 h 326"/>
                <a:gd name="T4" fmla="*/ 98 w 324"/>
                <a:gd name="T5" fmla="*/ 312 h 326"/>
                <a:gd name="T6" fmla="*/ 72 w 324"/>
                <a:gd name="T7" fmla="*/ 298 h 326"/>
                <a:gd name="T8" fmla="*/ 48 w 324"/>
                <a:gd name="T9" fmla="*/ 278 h 326"/>
                <a:gd name="T10" fmla="*/ 28 w 324"/>
                <a:gd name="T11" fmla="*/ 254 h 326"/>
                <a:gd name="T12" fmla="*/ 12 w 324"/>
                <a:gd name="T13" fmla="*/ 226 h 326"/>
                <a:gd name="T14" fmla="*/ 2 w 324"/>
                <a:gd name="T15" fmla="*/ 196 h 326"/>
                <a:gd name="T16" fmla="*/ 0 w 324"/>
                <a:gd name="T17" fmla="*/ 164 h 326"/>
                <a:gd name="T18" fmla="*/ 0 w 324"/>
                <a:gd name="T19" fmla="*/ 146 h 326"/>
                <a:gd name="T20" fmla="*/ 6 w 324"/>
                <a:gd name="T21" fmla="*/ 116 h 326"/>
                <a:gd name="T22" fmla="*/ 20 w 324"/>
                <a:gd name="T23" fmla="*/ 86 h 326"/>
                <a:gd name="T24" fmla="*/ 36 w 324"/>
                <a:gd name="T25" fmla="*/ 60 h 326"/>
                <a:gd name="T26" fmla="*/ 58 w 324"/>
                <a:gd name="T27" fmla="*/ 38 h 326"/>
                <a:gd name="T28" fmla="*/ 84 w 324"/>
                <a:gd name="T29" fmla="*/ 20 h 326"/>
                <a:gd name="T30" fmla="*/ 114 w 324"/>
                <a:gd name="T31" fmla="*/ 8 h 326"/>
                <a:gd name="T32" fmla="*/ 146 w 324"/>
                <a:gd name="T33" fmla="*/ 2 h 326"/>
                <a:gd name="T34" fmla="*/ 162 w 324"/>
                <a:gd name="T35" fmla="*/ 0 h 326"/>
                <a:gd name="T36" fmla="*/ 194 w 324"/>
                <a:gd name="T37" fmla="*/ 4 h 326"/>
                <a:gd name="T38" fmla="*/ 226 w 324"/>
                <a:gd name="T39" fmla="*/ 14 h 326"/>
                <a:gd name="T40" fmla="*/ 252 w 324"/>
                <a:gd name="T41" fmla="*/ 28 h 326"/>
                <a:gd name="T42" fmla="*/ 276 w 324"/>
                <a:gd name="T43" fmla="*/ 48 h 326"/>
                <a:gd name="T44" fmla="*/ 296 w 324"/>
                <a:gd name="T45" fmla="*/ 72 h 326"/>
                <a:gd name="T46" fmla="*/ 312 w 324"/>
                <a:gd name="T47" fmla="*/ 100 h 326"/>
                <a:gd name="T48" fmla="*/ 320 w 324"/>
                <a:gd name="T49" fmla="*/ 130 h 326"/>
                <a:gd name="T50" fmla="*/ 324 w 324"/>
                <a:gd name="T51" fmla="*/ 164 h 326"/>
                <a:gd name="T52" fmla="*/ 324 w 324"/>
                <a:gd name="T53" fmla="*/ 180 h 326"/>
                <a:gd name="T54" fmla="*/ 316 w 324"/>
                <a:gd name="T55" fmla="*/ 212 h 326"/>
                <a:gd name="T56" fmla="*/ 304 w 324"/>
                <a:gd name="T57" fmla="*/ 240 h 326"/>
                <a:gd name="T58" fmla="*/ 288 w 324"/>
                <a:gd name="T59" fmla="*/ 266 h 326"/>
                <a:gd name="T60" fmla="*/ 266 w 324"/>
                <a:gd name="T61" fmla="*/ 288 h 326"/>
                <a:gd name="T62" fmla="*/ 240 w 324"/>
                <a:gd name="T63" fmla="*/ 306 h 326"/>
                <a:gd name="T64" fmla="*/ 210 w 324"/>
                <a:gd name="T65" fmla="*/ 318 h 326"/>
                <a:gd name="T66" fmla="*/ 178 w 324"/>
                <a:gd name="T67" fmla="*/ 324 h 326"/>
                <a:gd name="T68" fmla="*/ 162 w 324"/>
                <a:gd name="T69" fmla="*/ 32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326"/>
                  </a:move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4"/>
                  </a:lnTo>
                  <a:lnTo>
                    <a:pt x="0" y="164"/>
                  </a:lnTo>
                  <a:lnTo>
                    <a:pt x="0" y="146"/>
                  </a:lnTo>
                  <a:lnTo>
                    <a:pt x="2" y="130"/>
                  </a:lnTo>
                  <a:lnTo>
                    <a:pt x="6" y="116"/>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6" y="116"/>
                  </a:lnTo>
                  <a:lnTo>
                    <a:pt x="320" y="130"/>
                  </a:lnTo>
                  <a:lnTo>
                    <a:pt x="324" y="146"/>
                  </a:lnTo>
                  <a:lnTo>
                    <a:pt x="324" y="164"/>
                  </a:lnTo>
                  <a:lnTo>
                    <a:pt x="324" y="164"/>
                  </a:lnTo>
                  <a:lnTo>
                    <a:pt x="324" y="180"/>
                  </a:lnTo>
                  <a:lnTo>
                    <a:pt x="320" y="196"/>
                  </a:lnTo>
                  <a:lnTo>
                    <a:pt x="316"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47" name="Freeform 44"/>
            <p:cNvSpPr>
              <a:spLocks/>
            </p:cNvSpPr>
            <p:nvPr/>
          </p:nvSpPr>
          <p:spPr bwMode="auto">
            <a:xfrm>
              <a:off x="10793413" y="987425"/>
              <a:ext cx="822325" cy="812800"/>
            </a:xfrm>
            <a:custGeom>
              <a:avLst/>
              <a:gdLst>
                <a:gd name="T0" fmla="*/ 0 w 518"/>
                <a:gd name="T1" fmla="*/ 312 h 512"/>
                <a:gd name="T2" fmla="*/ 328 w 518"/>
                <a:gd name="T3" fmla="*/ 0 h 512"/>
                <a:gd name="T4" fmla="*/ 518 w 518"/>
                <a:gd name="T5" fmla="*/ 202 h 512"/>
                <a:gd name="T6" fmla="*/ 190 w 518"/>
                <a:gd name="T7" fmla="*/ 512 h 512"/>
                <a:gd name="T8" fmla="*/ 0 w 518"/>
                <a:gd name="T9" fmla="*/ 312 h 512"/>
              </a:gdLst>
              <a:ahLst/>
              <a:cxnLst>
                <a:cxn ang="0">
                  <a:pos x="T0" y="T1"/>
                </a:cxn>
                <a:cxn ang="0">
                  <a:pos x="T2" y="T3"/>
                </a:cxn>
                <a:cxn ang="0">
                  <a:pos x="T4" y="T5"/>
                </a:cxn>
                <a:cxn ang="0">
                  <a:pos x="T6" y="T7"/>
                </a:cxn>
                <a:cxn ang="0">
                  <a:pos x="T8" y="T9"/>
                </a:cxn>
              </a:cxnLst>
              <a:rect l="0" t="0" r="r" b="b"/>
              <a:pathLst>
                <a:path w="518" h="512">
                  <a:moveTo>
                    <a:pt x="0" y="312"/>
                  </a:moveTo>
                  <a:lnTo>
                    <a:pt x="328" y="0"/>
                  </a:lnTo>
                  <a:lnTo>
                    <a:pt x="518" y="202"/>
                  </a:lnTo>
                  <a:lnTo>
                    <a:pt x="190" y="512"/>
                  </a:lnTo>
                  <a:lnTo>
                    <a:pt x="0" y="3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48" name="Freeform 45"/>
            <p:cNvSpPr>
              <a:spLocks/>
            </p:cNvSpPr>
            <p:nvPr/>
          </p:nvSpPr>
          <p:spPr bwMode="auto">
            <a:xfrm>
              <a:off x="7885113" y="3937000"/>
              <a:ext cx="514350" cy="517525"/>
            </a:xfrm>
            <a:custGeom>
              <a:avLst/>
              <a:gdLst>
                <a:gd name="T0" fmla="*/ 162 w 324"/>
                <a:gd name="T1" fmla="*/ 0 h 326"/>
                <a:gd name="T2" fmla="*/ 194 w 324"/>
                <a:gd name="T3" fmla="*/ 4 h 326"/>
                <a:gd name="T4" fmla="*/ 226 w 324"/>
                <a:gd name="T5" fmla="*/ 14 h 326"/>
                <a:gd name="T6" fmla="*/ 252 w 324"/>
                <a:gd name="T7" fmla="*/ 28 h 326"/>
                <a:gd name="T8" fmla="*/ 276 w 324"/>
                <a:gd name="T9" fmla="*/ 48 h 326"/>
                <a:gd name="T10" fmla="*/ 296 w 324"/>
                <a:gd name="T11" fmla="*/ 72 h 326"/>
                <a:gd name="T12" fmla="*/ 312 w 324"/>
                <a:gd name="T13" fmla="*/ 100 h 326"/>
                <a:gd name="T14" fmla="*/ 320 w 324"/>
                <a:gd name="T15" fmla="*/ 130 h 326"/>
                <a:gd name="T16" fmla="*/ 324 w 324"/>
                <a:gd name="T17" fmla="*/ 162 h 326"/>
                <a:gd name="T18" fmla="*/ 324 w 324"/>
                <a:gd name="T19" fmla="*/ 180 h 326"/>
                <a:gd name="T20" fmla="*/ 316 w 324"/>
                <a:gd name="T21" fmla="*/ 212 h 326"/>
                <a:gd name="T22" fmla="*/ 304 w 324"/>
                <a:gd name="T23" fmla="*/ 240 h 326"/>
                <a:gd name="T24" fmla="*/ 288 w 324"/>
                <a:gd name="T25" fmla="*/ 266 h 326"/>
                <a:gd name="T26" fmla="*/ 266 w 324"/>
                <a:gd name="T27" fmla="*/ 288 h 326"/>
                <a:gd name="T28" fmla="*/ 240 w 324"/>
                <a:gd name="T29" fmla="*/ 306 h 326"/>
                <a:gd name="T30" fmla="*/ 210 w 324"/>
                <a:gd name="T31" fmla="*/ 318 h 326"/>
                <a:gd name="T32" fmla="*/ 178 w 324"/>
                <a:gd name="T33" fmla="*/ 324 h 326"/>
                <a:gd name="T34" fmla="*/ 162 w 324"/>
                <a:gd name="T35" fmla="*/ 326 h 326"/>
                <a:gd name="T36" fmla="*/ 130 w 324"/>
                <a:gd name="T37" fmla="*/ 322 h 326"/>
                <a:gd name="T38" fmla="*/ 98 w 324"/>
                <a:gd name="T39" fmla="*/ 312 h 326"/>
                <a:gd name="T40" fmla="*/ 72 w 324"/>
                <a:gd name="T41" fmla="*/ 298 h 326"/>
                <a:gd name="T42" fmla="*/ 48 w 324"/>
                <a:gd name="T43" fmla="*/ 278 h 326"/>
                <a:gd name="T44" fmla="*/ 28 w 324"/>
                <a:gd name="T45" fmla="*/ 254 h 326"/>
                <a:gd name="T46" fmla="*/ 12 w 324"/>
                <a:gd name="T47" fmla="*/ 226 h 326"/>
                <a:gd name="T48" fmla="*/ 2 w 324"/>
                <a:gd name="T49" fmla="*/ 196 h 326"/>
                <a:gd name="T50" fmla="*/ 0 w 324"/>
                <a:gd name="T51" fmla="*/ 162 h 326"/>
                <a:gd name="T52" fmla="*/ 0 w 324"/>
                <a:gd name="T53" fmla="*/ 146 h 326"/>
                <a:gd name="T54" fmla="*/ 6 w 324"/>
                <a:gd name="T55" fmla="*/ 114 h 326"/>
                <a:gd name="T56" fmla="*/ 20 w 324"/>
                <a:gd name="T57" fmla="*/ 86 h 326"/>
                <a:gd name="T58" fmla="*/ 36 w 324"/>
                <a:gd name="T59" fmla="*/ 60 h 326"/>
                <a:gd name="T60" fmla="*/ 58 w 324"/>
                <a:gd name="T61" fmla="*/ 38 h 326"/>
                <a:gd name="T62" fmla="*/ 84 w 324"/>
                <a:gd name="T63" fmla="*/ 20 h 326"/>
                <a:gd name="T64" fmla="*/ 114 w 324"/>
                <a:gd name="T65" fmla="*/ 8 h 326"/>
                <a:gd name="T66" fmla="*/ 146 w 324"/>
                <a:gd name="T67" fmla="*/ 2 h 326"/>
                <a:gd name="T68" fmla="*/ 162 w 324"/>
                <a:gd name="T69"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0"/>
                  </a:move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6" y="114"/>
                  </a:lnTo>
                  <a:lnTo>
                    <a:pt x="320" y="130"/>
                  </a:lnTo>
                  <a:lnTo>
                    <a:pt x="324" y="146"/>
                  </a:lnTo>
                  <a:lnTo>
                    <a:pt x="324" y="162"/>
                  </a:lnTo>
                  <a:lnTo>
                    <a:pt x="324" y="162"/>
                  </a:lnTo>
                  <a:lnTo>
                    <a:pt x="324" y="180"/>
                  </a:lnTo>
                  <a:lnTo>
                    <a:pt x="320" y="196"/>
                  </a:lnTo>
                  <a:lnTo>
                    <a:pt x="316"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2"/>
                  </a:lnTo>
                  <a:lnTo>
                    <a:pt x="0" y="162"/>
                  </a:lnTo>
                  <a:lnTo>
                    <a:pt x="0" y="146"/>
                  </a:lnTo>
                  <a:lnTo>
                    <a:pt x="2" y="130"/>
                  </a:lnTo>
                  <a:lnTo>
                    <a:pt x="6" y="114"/>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49" name="Freeform 46"/>
            <p:cNvSpPr>
              <a:spLocks/>
            </p:cNvSpPr>
            <p:nvPr/>
          </p:nvSpPr>
          <p:spPr bwMode="auto">
            <a:xfrm>
              <a:off x="7615238" y="3641725"/>
              <a:ext cx="514350" cy="517525"/>
            </a:xfrm>
            <a:custGeom>
              <a:avLst/>
              <a:gdLst>
                <a:gd name="T0" fmla="*/ 162 w 324"/>
                <a:gd name="T1" fmla="*/ 0 h 326"/>
                <a:gd name="T2" fmla="*/ 194 w 324"/>
                <a:gd name="T3" fmla="*/ 4 h 326"/>
                <a:gd name="T4" fmla="*/ 224 w 324"/>
                <a:gd name="T5" fmla="*/ 12 h 326"/>
                <a:gd name="T6" fmla="*/ 252 w 324"/>
                <a:gd name="T7" fmla="*/ 28 h 326"/>
                <a:gd name="T8" fmla="*/ 276 w 324"/>
                <a:gd name="T9" fmla="*/ 48 h 326"/>
                <a:gd name="T10" fmla="*/ 296 w 324"/>
                <a:gd name="T11" fmla="*/ 72 h 326"/>
                <a:gd name="T12" fmla="*/ 312 w 324"/>
                <a:gd name="T13" fmla="*/ 100 h 326"/>
                <a:gd name="T14" fmla="*/ 320 w 324"/>
                <a:gd name="T15" fmla="*/ 130 h 326"/>
                <a:gd name="T16" fmla="*/ 324 w 324"/>
                <a:gd name="T17" fmla="*/ 162 h 326"/>
                <a:gd name="T18" fmla="*/ 324 w 324"/>
                <a:gd name="T19" fmla="*/ 180 h 326"/>
                <a:gd name="T20" fmla="*/ 316 w 324"/>
                <a:gd name="T21" fmla="*/ 210 h 326"/>
                <a:gd name="T22" fmla="*/ 304 w 324"/>
                <a:gd name="T23" fmla="*/ 240 h 326"/>
                <a:gd name="T24" fmla="*/ 286 w 324"/>
                <a:gd name="T25" fmla="*/ 266 h 326"/>
                <a:gd name="T26" fmla="*/ 264 w 324"/>
                <a:gd name="T27" fmla="*/ 288 h 326"/>
                <a:gd name="T28" fmla="*/ 238 w 324"/>
                <a:gd name="T29" fmla="*/ 306 h 326"/>
                <a:gd name="T30" fmla="*/ 210 w 324"/>
                <a:gd name="T31" fmla="*/ 318 h 326"/>
                <a:gd name="T32" fmla="*/ 178 w 324"/>
                <a:gd name="T33" fmla="*/ 324 h 326"/>
                <a:gd name="T34" fmla="*/ 162 w 324"/>
                <a:gd name="T35" fmla="*/ 326 h 326"/>
                <a:gd name="T36" fmla="*/ 128 w 324"/>
                <a:gd name="T37" fmla="*/ 322 h 326"/>
                <a:gd name="T38" fmla="*/ 98 w 324"/>
                <a:gd name="T39" fmla="*/ 312 h 326"/>
                <a:gd name="T40" fmla="*/ 70 w 324"/>
                <a:gd name="T41" fmla="*/ 298 h 326"/>
                <a:gd name="T42" fmla="*/ 46 w 324"/>
                <a:gd name="T43" fmla="*/ 278 h 326"/>
                <a:gd name="T44" fmla="*/ 26 w 324"/>
                <a:gd name="T45" fmla="*/ 254 h 326"/>
                <a:gd name="T46" fmla="*/ 12 w 324"/>
                <a:gd name="T47" fmla="*/ 226 h 326"/>
                <a:gd name="T48" fmla="*/ 2 w 324"/>
                <a:gd name="T49" fmla="*/ 196 h 326"/>
                <a:gd name="T50" fmla="*/ 0 w 324"/>
                <a:gd name="T51" fmla="*/ 162 h 326"/>
                <a:gd name="T52" fmla="*/ 0 w 324"/>
                <a:gd name="T53" fmla="*/ 146 h 326"/>
                <a:gd name="T54" fmla="*/ 6 w 324"/>
                <a:gd name="T55" fmla="*/ 114 h 326"/>
                <a:gd name="T56" fmla="*/ 18 w 324"/>
                <a:gd name="T57" fmla="*/ 86 h 326"/>
                <a:gd name="T58" fmla="*/ 36 w 324"/>
                <a:gd name="T59" fmla="*/ 60 h 326"/>
                <a:gd name="T60" fmla="*/ 58 w 324"/>
                <a:gd name="T61" fmla="*/ 38 h 326"/>
                <a:gd name="T62" fmla="*/ 84 w 324"/>
                <a:gd name="T63" fmla="*/ 20 h 326"/>
                <a:gd name="T64" fmla="*/ 114 w 324"/>
                <a:gd name="T65" fmla="*/ 8 h 326"/>
                <a:gd name="T66" fmla="*/ 144 w 324"/>
                <a:gd name="T67" fmla="*/ 2 h 326"/>
                <a:gd name="T68" fmla="*/ 162 w 324"/>
                <a:gd name="T69"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0"/>
                  </a:moveTo>
                  <a:lnTo>
                    <a:pt x="162" y="0"/>
                  </a:lnTo>
                  <a:lnTo>
                    <a:pt x="178" y="2"/>
                  </a:lnTo>
                  <a:lnTo>
                    <a:pt x="194" y="4"/>
                  </a:lnTo>
                  <a:lnTo>
                    <a:pt x="210" y="8"/>
                  </a:lnTo>
                  <a:lnTo>
                    <a:pt x="224" y="12"/>
                  </a:lnTo>
                  <a:lnTo>
                    <a:pt x="238" y="20"/>
                  </a:lnTo>
                  <a:lnTo>
                    <a:pt x="252" y="28"/>
                  </a:lnTo>
                  <a:lnTo>
                    <a:pt x="264" y="38"/>
                  </a:lnTo>
                  <a:lnTo>
                    <a:pt x="276" y="48"/>
                  </a:lnTo>
                  <a:lnTo>
                    <a:pt x="286" y="60"/>
                  </a:lnTo>
                  <a:lnTo>
                    <a:pt x="296" y="72"/>
                  </a:lnTo>
                  <a:lnTo>
                    <a:pt x="304" y="86"/>
                  </a:lnTo>
                  <a:lnTo>
                    <a:pt x="312" y="100"/>
                  </a:lnTo>
                  <a:lnTo>
                    <a:pt x="316" y="114"/>
                  </a:lnTo>
                  <a:lnTo>
                    <a:pt x="320" y="130"/>
                  </a:lnTo>
                  <a:lnTo>
                    <a:pt x="324" y="146"/>
                  </a:lnTo>
                  <a:lnTo>
                    <a:pt x="324" y="162"/>
                  </a:lnTo>
                  <a:lnTo>
                    <a:pt x="324" y="162"/>
                  </a:lnTo>
                  <a:lnTo>
                    <a:pt x="324" y="180"/>
                  </a:lnTo>
                  <a:lnTo>
                    <a:pt x="320" y="196"/>
                  </a:lnTo>
                  <a:lnTo>
                    <a:pt x="316" y="210"/>
                  </a:lnTo>
                  <a:lnTo>
                    <a:pt x="312" y="226"/>
                  </a:lnTo>
                  <a:lnTo>
                    <a:pt x="304" y="240"/>
                  </a:lnTo>
                  <a:lnTo>
                    <a:pt x="296" y="254"/>
                  </a:lnTo>
                  <a:lnTo>
                    <a:pt x="286" y="266"/>
                  </a:lnTo>
                  <a:lnTo>
                    <a:pt x="276" y="278"/>
                  </a:lnTo>
                  <a:lnTo>
                    <a:pt x="264" y="288"/>
                  </a:lnTo>
                  <a:lnTo>
                    <a:pt x="252" y="298"/>
                  </a:lnTo>
                  <a:lnTo>
                    <a:pt x="238" y="306"/>
                  </a:lnTo>
                  <a:lnTo>
                    <a:pt x="224" y="312"/>
                  </a:lnTo>
                  <a:lnTo>
                    <a:pt x="210" y="318"/>
                  </a:lnTo>
                  <a:lnTo>
                    <a:pt x="194" y="322"/>
                  </a:lnTo>
                  <a:lnTo>
                    <a:pt x="178" y="324"/>
                  </a:lnTo>
                  <a:lnTo>
                    <a:pt x="162" y="326"/>
                  </a:lnTo>
                  <a:lnTo>
                    <a:pt x="162" y="326"/>
                  </a:lnTo>
                  <a:lnTo>
                    <a:pt x="144" y="324"/>
                  </a:lnTo>
                  <a:lnTo>
                    <a:pt x="128" y="322"/>
                  </a:lnTo>
                  <a:lnTo>
                    <a:pt x="114" y="318"/>
                  </a:lnTo>
                  <a:lnTo>
                    <a:pt x="98" y="312"/>
                  </a:lnTo>
                  <a:lnTo>
                    <a:pt x="84" y="306"/>
                  </a:lnTo>
                  <a:lnTo>
                    <a:pt x="70" y="298"/>
                  </a:lnTo>
                  <a:lnTo>
                    <a:pt x="58" y="288"/>
                  </a:lnTo>
                  <a:lnTo>
                    <a:pt x="46" y="278"/>
                  </a:lnTo>
                  <a:lnTo>
                    <a:pt x="36" y="266"/>
                  </a:lnTo>
                  <a:lnTo>
                    <a:pt x="26" y="254"/>
                  </a:lnTo>
                  <a:lnTo>
                    <a:pt x="18" y="240"/>
                  </a:lnTo>
                  <a:lnTo>
                    <a:pt x="12" y="226"/>
                  </a:lnTo>
                  <a:lnTo>
                    <a:pt x="6" y="210"/>
                  </a:lnTo>
                  <a:lnTo>
                    <a:pt x="2" y="196"/>
                  </a:lnTo>
                  <a:lnTo>
                    <a:pt x="0" y="180"/>
                  </a:lnTo>
                  <a:lnTo>
                    <a:pt x="0" y="162"/>
                  </a:lnTo>
                  <a:lnTo>
                    <a:pt x="0" y="162"/>
                  </a:lnTo>
                  <a:lnTo>
                    <a:pt x="0" y="146"/>
                  </a:lnTo>
                  <a:lnTo>
                    <a:pt x="2" y="130"/>
                  </a:lnTo>
                  <a:lnTo>
                    <a:pt x="6" y="114"/>
                  </a:lnTo>
                  <a:lnTo>
                    <a:pt x="12" y="100"/>
                  </a:lnTo>
                  <a:lnTo>
                    <a:pt x="18" y="86"/>
                  </a:lnTo>
                  <a:lnTo>
                    <a:pt x="26" y="72"/>
                  </a:lnTo>
                  <a:lnTo>
                    <a:pt x="36" y="60"/>
                  </a:lnTo>
                  <a:lnTo>
                    <a:pt x="46" y="48"/>
                  </a:lnTo>
                  <a:lnTo>
                    <a:pt x="58" y="38"/>
                  </a:lnTo>
                  <a:lnTo>
                    <a:pt x="70" y="28"/>
                  </a:lnTo>
                  <a:lnTo>
                    <a:pt x="84" y="20"/>
                  </a:lnTo>
                  <a:lnTo>
                    <a:pt x="98" y="12"/>
                  </a:lnTo>
                  <a:lnTo>
                    <a:pt x="114" y="8"/>
                  </a:lnTo>
                  <a:lnTo>
                    <a:pt x="128" y="4"/>
                  </a:lnTo>
                  <a:lnTo>
                    <a:pt x="144" y="2"/>
                  </a:lnTo>
                  <a:lnTo>
                    <a:pt x="162" y="0"/>
                  </a:lnTo>
                  <a:lnTo>
                    <a:pt x="1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50" name="Freeform 47"/>
            <p:cNvSpPr>
              <a:spLocks/>
            </p:cNvSpPr>
            <p:nvPr/>
          </p:nvSpPr>
          <p:spPr bwMode="auto">
            <a:xfrm>
              <a:off x="7894638" y="3343275"/>
              <a:ext cx="822325" cy="812800"/>
            </a:xfrm>
            <a:custGeom>
              <a:avLst/>
              <a:gdLst>
                <a:gd name="T0" fmla="*/ 518 w 518"/>
                <a:gd name="T1" fmla="*/ 200 h 512"/>
                <a:gd name="T2" fmla="*/ 190 w 518"/>
                <a:gd name="T3" fmla="*/ 512 h 512"/>
                <a:gd name="T4" fmla="*/ 0 w 518"/>
                <a:gd name="T5" fmla="*/ 310 h 512"/>
                <a:gd name="T6" fmla="*/ 328 w 518"/>
                <a:gd name="T7" fmla="*/ 0 h 512"/>
                <a:gd name="T8" fmla="*/ 518 w 518"/>
                <a:gd name="T9" fmla="*/ 200 h 512"/>
              </a:gdLst>
              <a:ahLst/>
              <a:cxnLst>
                <a:cxn ang="0">
                  <a:pos x="T0" y="T1"/>
                </a:cxn>
                <a:cxn ang="0">
                  <a:pos x="T2" y="T3"/>
                </a:cxn>
                <a:cxn ang="0">
                  <a:pos x="T4" y="T5"/>
                </a:cxn>
                <a:cxn ang="0">
                  <a:pos x="T6" y="T7"/>
                </a:cxn>
                <a:cxn ang="0">
                  <a:pos x="T8" y="T9"/>
                </a:cxn>
              </a:cxnLst>
              <a:rect l="0" t="0" r="r" b="b"/>
              <a:pathLst>
                <a:path w="518" h="512">
                  <a:moveTo>
                    <a:pt x="518" y="200"/>
                  </a:moveTo>
                  <a:lnTo>
                    <a:pt x="190" y="512"/>
                  </a:lnTo>
                  <a:lnTo>
                    <a:pt x="0" y="310"/>
                  </a:lnTo>
                  <a:lnTo>
                    <a:pt x="328" y="0"/>
                  </a:lnTo>
                  <a:lnTo>
                    <a:pt x="518"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51" name="Freeform 48"/>
            <p:cNvSpPr>
              <a:spLocks/>
            </p:cNvSpPr>
            <p:nvPr/>
          </p:nvSpPr>
          <p:spPr bwMode="auto">
            <a:xfrm>
              <a:off x="11539538" y="3667125"/>
              <a:ext cx="517525" cy="514350"/>
            </a:xfrm>
            <a:custGeom>
              <a:avLst/>
              <a:gdLst>
                <a:gd name="T0" fmla="*/ 0 w 326"/>
                <a:gd name="T1" fmla="*/ 162 h 324"/>
                <a:gd name="T2" fmla="*/ 4 w 326"/>
                <a:gd name="T3" fmla="*/ 130 h 324"/>
                <a:gd name="T4" fmla="*/ 14 w 326"/>
                <a:gd name="T5" fmla="*/ 100 h 324"/>
                <a:gd name="T6" fmla="*/ 28 w 326"/>
                <a:gd name="T7" fmla="*/ 72 h 324"/>
                <a:gd name="T8" fmla="*/ 48 w 326"/>
                <a:gd name="T9" fmla="*/ 48 h 324"/>
                <a:gd name="T10" fmla="*/ 72 w 326"/>
                <a:gd name="T11" fmla="*/ 28 h 324"/>
                <a:gd name="T12" fmla="*/ 100 w 326"/>
                <a:gd name="T13" fmla="*/ 12 h 324"/>
                <a:gd name="T14" fmla="*/ 130 w 326"/>
                <a:gd name="T15" fmla="*/ 4 h 324"/>
                <a:gd name="T16" fmla="*/ 164 w 326"/>
                <a:gd name="T17" fmla="*/ 0 h 324"/>
                <a:gd name="T18" fmla="*/ 180 w 326"/>
                <a:gd name="T19" fmla="*/ 0 h 324"/>
                <a:gd name="T20" fmla="*/ 212 w 326"/>
                <a:gd name="T21" fmla="*/ 8 h 324"/>
                <a:gd name="T22" fmla="*/ 240 w 326"/>
                <a:gd name="T23" fmla="*/ 20 h 324"/>
                <a:gd name="T24" fmla="*/ 266 w 326"/>
                <a:gd name="T25" fmla="*/ 38 h 324"/>
                <a:gd name="T26" fmla="*/ 288 w 326"/>
                <a:gd name="T27" fmla="*/ 60 h 324"/>
                <a:gd name="T28" fmla="*/ 306 w 326"/>
                <a:gd name="T29" fmla="*/ 86 h 324"/>
                <a:gd name="T30" fmla="*/ 318 w 326"/>
                <a:gd name="T31" fmla="*/ 114 h 324"/>
                <a:gd name="T32" fmla="*/ 324 w 326"/>
                <a:gd name="T33" fmla="*/ 146 h 324"/>
                <a:gd name="T34" fmla="*/ 326 w 326"/>
                <a:gd name="T35" fmla="*/ 162 h 324"/>
                <a:gd name="T36" fmla="*/ 322 w 326"/>
                <a:gd name="T37" fmla="*/ 196 h 324"/>
                <a:gd name="T38" fmla="*/ 312 w 326"/>
                <a:gd name="T39" fmla="*/ 226 h 324"/>
                <a:gd name="T40" fmla="*/ 298 w 326"/>
                <a:gd name="T41" fmla="*/ 254 h 324"/>
                <a:gd name="T42" fmla="*/ 278 w 326"/>
                <a:gd name="T43" fmla="*/ 278 h 324"/>
                <a:gd name="T44" fmla="*/ 254 w 326"/>
                <a:gd name="T45" fmla="*/ 298 h 324"/>
                <a:gd name="T46" fmla="*/ 226 w 326"/>
                <a:gd name="T47" fmla="*/ 312 h 324"/>
                <a:gd name="T48" fmla="*/ 196 w 326"/>
                <a:gd name="T49" fmla="*/ 322 h 324"/>
                <a:gd name="T50" fmla="*/ 164 w 326"/>
                <a:gd name="T51" fmla="*/ 324 h 324"/>
                <a:gd name="T52" fmla="*/ 146 w 326"/>
                <a:gd name="T53" fmla="*/ 324 h 324"/>
                <a:gd name="T54" fmla="*/ 114 w 326"/>
                <a:gd name="T55" fmla="*/ 318 h 324"/>
                <a:gd name="T56" fmla="*/ 86 w 326"/>
                <a:gd name="T57" fmla="*/ 306 h 324"/>
                <a:gd name="T58" fmla="*/ 60 w 326"/>
                <a:gd name="T59" fmla="*/ 288 h 324"/>
                <a:gd name="T60" fmla="*/ 38 w 326"/>
                <a:gd name="T61" fmla="*/ 266 h 324"/>
                <a:gd name="T62" fmla="*/ 20 w 326"/>
                <a:gd name="T63" fmla="*/ 240 h 324"/>
                <a:gd name="T64" fmla="*/ 8 w 326"/>
                <a:gd name="T65" fmla="*/ 210 h 324"/>
                <a:gd name="T66" fmla="*/ 2 w 326"/>
                <a:gd name="T67" fmla="*/ 180 h 324"/>
                <a:gd name="T68" fmla="*/ 0 w 326"/>
                <a:gd name="T69" fmla="*/ 16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324">
                  <a:moveTo>
                    <a:pt x="0" y="162"/>
                  </a:moveTo>
                  <a:lnTo>
                    <a:pt x="0" y="162"/>
                  </a:lnTo>
                  <a:lnTo>
                    <a:pt x="2" y="146"/>
                  </a:lnTo>
                  <a:lnTo>
                    <a:pt x="4" y="130"/>
                  </a:lnTo>
                  <a:lnTo>
                    <a:pt x="8" y="114"/>
                  </a:lnTo>
                  <a:lnTo>
                    <a:pt x="14" y="100"/>
                  </a:lnTo>
                  <a:lnTo>
                    <a:pt x="20" y="86"/>
                  </a:lnTo>
                  <a:lnTo>
                    <a:pt x="28" y="72"/>
                  </a:lnTo>
                  <a:lnTo>
                    <a:pt x="38" y="60"/>
                  </a:lnTo>
                  <a:lnTo>
                    <a:pt x="48" y="48"/>
                  </a:lnTo>
                  <a:lnTo>
                    <a:pt x="60" y="38"/>
                  </a:lnTo>
                  <a:lnTo>
                    <a:pt x="72" y="28"/>
                  </a:lnTo>
                  <a:lnTo>
                    <a:pt x="86" y="20"/>
                  </a:lnTo>
                  <a:lnTo>
                    <a:pt x="100" y="12"/>
                  </a:lnTo>
                  <a:lnTo>
                    <a:pt x="114" y="8"/>
                  </a:lnTo>
                  <a:lnTo>
                    <a:pt x="130" y="4"/>
                  </a:lnTo>
                  <a:lnTo>
                    <a:pt x="146" y="0"/>
                  </a:lnTo>
                  <a:lnTo>
                    <a:pt x="164" y="0"/>
                  </a:lnTo>
                  <a:lnTo>
                    <a:pt x="164" y="0"/>
                  </a:lnTo>
                  <a:lnTo>
                    <a:pt x="180" y="0"/>
                  </a:lnTo>
                  <a:lnTo>
                    <a:pt x="196" y="4"/>
                  </a:lnTo>
                  <a:lnTo>
                    <a:pt x="212" y="8"/>
                  </a:lnTo>
                  <a:lnTo>
                    <a:pt x="226" y="12"/>
                  </a:lnTo>
                  <a:lnTo>
                    <a:pt x="240" y="20"/>
                  </a:lnTo>
                  <a:lnTo>
                    <a:pt x="254" y="28"/>
                  </a:lnTo>
                  <a:lnTo>
                    <a:pt x="266" y="38"/>
                  </a:lnTo>
                  <a:lnTo>
                    <a:pt x="278" y="48"/>
                  </a:lnTo>
                  <a:lnTo>
                    <a:pt x="288" y="60"/>
                  </a:lnTo>
                  <a:lnTo>
                    <a:pt x="298" y="72"/>
                  </a:lnTo>
                  <a:lnTo>
                    <a:pt x="306" y="86"/>
                  </a:lnTo>
                  <a:lnTo>
                    <a:pt x="312" y="100"/>
                  </a:lnTo>
                  <a:lnTo>
                    <a:pt x="318" y="114"/>
                  </a:lnTo>
                  <a:lnTo>
                    <a:pt x="322" y="130"/>
                  </a:lnTo>
                  <a:lnTo>
                    <a:pt x="324" y="146"/>
                  </a:lnTo>
                  <a:lnTo>
                    <a:pt x="326" y="162"/>
                  </a:lnTo>
                  <a:lnTo>
                    <a:pt x="326" y="162"/>
                  </a:lnTo>
                  <a:lnTo>
                    <a:pt x="324" y="180"/>
                  </a:lnTo>
                  <a:lnTo>
                    <a:pt x="322" y="196"/>
                  </a:lnTo>
                  <a:lnTo>
                    <a:pt x="318" y="210"/>
                  </a:lnTo>
                  <a:lnTo>
                    <a:pt x="312" y="226"/>
                  </a:lnTo>
                  <a:lnTo>
                    <a:pt x="306" y="240"/>
                  </a:lnTo>
                  <a:lnTo>
                    <a:pt x="298" y="254"/>
                  </a:lnTo>
                  <a:lnTo>
                    <a:pt x="288" y="266"/>
                  </a:lnTo>
                  <a:lnTo>
                    <a:pt x="278" y="278"/>
                  </a:lnTo>
                  <a:lnTo>
                    <a:pt x="266" y="288"/>
                  </a:lnTo>
                  <a:lnTo>
                    <a:pt x="254" y="298"/>
                  </a:lnTo>
                  <a:lnTo>
                    <a:pt x="240" y="306"/>
                  </a:lnTo>
                  <a:lnTo>
                    <a:pt x="226" y="312"/>
                  </a:lnTo>
                  <a:lnTo>
                    <a:pt x="212" y="318"/>
                  </a:lnTo>
                  <a:lnTo>
                    <a:pt x="196" y="322"/>
                  </a:lnTo>
                  <a:lnTo>
                    <a:pt x="180" y="324"/>
                  </a:lnTo>
                  <a:lnTo>
                    <a:pt x="164" y="324"/>
                  </a:lnTo>
                  <a:lnTo>
                    <a:pt x="164" y="324"/>
                  </a:lnTo>
                  <a:lnTo>
                    <a:pt x="146" y="324"/>
                  </a:lnTo>
                  <a:lnTo>
                    <a:pt x="130" y="322"/>
                  </a:lnTo>
                  <a:lnTo>
                    <a:pt x="114" y="318"/>
                  </a:lnTo>
                  <a:lnTo>
                    <a:pt x="100" y="312"/>
                  </a:lnTo>
                  <a:lnTo>
                    <a:pt x="86" y="306"/>
                  </a:lnTo>
                  <a:lnTo>
                    <a:pt x="72" y="298"/>
                  </a:lnTo>
                  <a:lnTo>
                    <a:pt x="60" y="288"/>
                  </a:lnTo>
                  <a:lnTo>
                    <a:pt x="48" y="278"/>
                  </a:lnTo>
                  <a:lnTo>
                    <a:pt x="38" y="266"/>
                  </a:lnTo>
                  <a:lnTo>
                    <a:pt x="28" y="254"/>
                  </a:lnTo>
                  <a:lnTo>
                    <a:pt x="20" y="240"/>
                  </a:lnTo>
                  <a:lnTo>
                    <a:pt x="14" y="226"/>
                  </a:lnTo>
                  <a:lnTo>
                    <a:pt x="8" y="210"/>
                  </a:lnTo>
                  <a:lnTo>
                    <a:pt x="4" y="196"/>
                  </a:lnTo>
                  <a:lnTo>
                    <a:pt x="2" y="180"/>
                  </a:lnTo>
                  <a:lnTo>
                    <a:pt x="0" y="162"/>
                  </a:lnTo>
                  <a:lnTo>
                    <a:pt x="0"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52" name="Freeform 49"/>
            <p:cNvSpPr>
              <a:spLocks/>
            </p:cNvSpPr>
            <p:nvPr/>
          </p:nvSpPr>
          <p:spPr bwMode="auto">
            <a:xfrm>
              <a:off x="11244263" y="3937000"/>
              <a:ext cx="517525" cy="517525"/>
            </a:xfrm>
            <a:custGeom>
              <a:avLst/>
              <a:gdLst>
                <a:gd name="T0" fmla="*/ 0 w 326"/>
                <a:gd name="T1" fmla="*/ 162 h 326"/>
                <a:gd name="T2" fmla="*/ 4 w 326"/>
                <a:gd name="T3" fmla="*/ 130 h 326"/>
                <a:gd name="T4" fmla="*/ 14 w 326"/>
                <a:gd name="T5" fmla="*/ 100 h 326"/>
                <a:gd name="T6" fmla="*/ 28 w 326"/>
                <a:gd name="T7" fmla="*/ 72 h 326"/>
                <a:gd name="T8" fmla="*/ 48 w 326"/>
                <a:gd name="T9" fmla="*/ 48 h 326"/>
                <a:gd name="T10" fmla="*/ 72 w 326"/>
                <a:gd name="T11" fmla="*/ 28 h 326"/>
                <a:gd name="T12" fmla="*/ 100 w 326"/>
                <a:gd name="T13" fmla="*/ 14 h 326"/>
                <a:gd name="T14" fmla="*/ 130 w 326"/>
                <a:gd name="T15" fmla="*/ 4 h 326"/>
                <a:gd name="T16" fmla="*/ 162 w 326"/>
                <a:gd name="T17" fmla="*/ 0 h 326"/>
                <a:gd name="T18" fmla="*/ 180 w 326"/>
                <a:gd name="T19" fmla="*/ 2 h 326"/>
                <a:gd name="T20" fmla="*/ 212 w 326"/>
                <a:gd name="T21" fmla="*/ 8 h 326"/>
                <a:gd name="T22" fmla="*/ 240 w 326"/>
                <a:gd name="T23" fmla="*/ 20 h 326"/>
                <a:gd name="T24" fmla="*/ 266 w 326"/>
                <a:gd name="T25" fmla="*/ 38 h 326"/>
                <a:gd name="T26" fmla="*/ 288 w 326"/>
                <a:gd name="T27" fmla="*/ 60 h 326"/>
                <a:gd name="T28" fmla="*/ 306 w 326"/>
                <a:gd name="T29" fmla="*/ 86 h 326"/>
                <a:gd name="T30" fmla="*/ 318 w 326"/>
                <a:gd name="T31" fmla="*/ 114 h 326"/>
                <a:gd name="T32" fmla="*/ 324 w 326"/>
                <a:gd name="T33" fmla="*/ 146 h 326"/>
                <a:gd name="T34" fmla="*/ 326 w 326"/>
                <a:gd name="T35" fmla="*/ 162 h 326"/>
                <a:gd name="T36" fmla="*/ 322 w 326"/>
                <a:gd name="T37" fmla="*/ 196 h 326"/>
                <a:gd name="T38" fmla="*/ 312 w 326"/>
                <a:gd name="T39" fmla="*/ 226 h 326"/>
                <a:gd name="T40" fmla="*/ 298 w 326"/>
                <a:gd name="T41" fmla="*/ 254 h 326"/>
                <a:gd name="T42" fmla="*/ 278 w 326"/>
                <a:gd name="T43" fmla="*/ 278 h 326"/>
                <a:gd name="T44" fmla="*/ 254 w 326"/>
                <a:gd name="T45" fmla="*/ 298 h 326"/>
                <a:gd name="T46" fmla="*/ 226 w 326"/>
                <a:gd name="T47" fmla="*/ 312 h 326"/>
                <a:gd name="T48" fmla="*/ 196 w 326"/>
                <a:gd name="T49" fmla="*/ 322 h 326"/>
                <a:gd name="T50" fmla="*/ 162 w 326"/>
                <a:gd name="T51" fmla="*/ 326 h 326"/>
                <a:gd name="T52" fmla="*/ 146 w 326"/>
                <a:gd name="T53" fmla="*/ 324 h 326"/>
                <a:gd name="T54" fmla="*/ 114 w 326"/>
                <a:gd name="T55" fmla="*/ 318 h 326"/>
                <a:gd name="T56" fmla="*/ 86 w 326"/>
                <a:gd name="T57" fmla="*/ 306 h 326"/>
                <a:gd name="T58" fmla="*/ 60 w 326"/>
                <a:gd name="T59" fmla="*/ 288 h 326"/>
                <a:gd name="T60" fmla="*/ 38 w 326"/>
                <a:gd name="T61" fmla="*/ 266 h 326"/>
                <a:gd name="T62" fmla="*/ 20 w 326"/>
                <a:gd name="T63" fmla="*/ 240 h 326"/>
                <a:gd name="T64" fmla="*/ 8 w 326"/>
                <a:gd name="T65" fmla="*/ 212 h 326"/>
                <a:gd name="T66" fmla="*/ 2 w 326"/>
                <a:gd name="T67" fmla="*/ 180 h 326"/>
                <a:gd name="T68" fmla="*/ 0 w 326"/>
                <a:gd name="T69" fmla="*/ 16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326">
                  <a:moveTo>
                    <a:pt x="0" y="162"/>
                  </a:moveTo>
                  <a:lnTo>
                    <a:pt x="0" y="162"/>
                  </a:lnTo>
                  <a:lnTo>
                    <a:pt x="2" y="146"/>
                  </a:lnTo>
                  <a:lnTo>
                    <a:pt x="4" y="130"/>
                  </a:lnTo>
                  <a:lnTo>
                    <a:pt x="8" y="114"/>
                  </a:lnTo>
                  <a:lnTo>
                    <a:pt x="14" y="100"/>
                  </a:lnTo>
                  <a:lnTo>
                    <a:pt x="20" y="86"/>
                  </a:lnTo>
                  <a:lnTo>
                    <a:pt x="28" y="72"/>
                  </a:lnTo>
                  <a:lnTo>
                    <a:pt x="38" y="60"/>
                  </a:lnTo>
                  <a:lnTo>
                    <a:pt x="48" y="48"/>
                  </a:lnTo>
                  <a:lnTo>
                    <a:pt x="60" y="38"/>
                  </a:lnTo>
                  <a:lnTo>
                    <a:pt x="72" y="28"/>
                  </a:lnTo>
                  <a:lnTo>
                    <a:pt x="86" y="20"/>
                  </a:lnTo>
                  <a:lnTo>
                    <a:pt x="100" y="14"/>
                  </a:lnTo>
                  <a:lnTo>
                    <a:pt x="114" y="8"/>
                  </a:lnTo>
                  <a:lnTo>
                    <a:pt x="130" y="4"/>
                  </a:lnTo>
                  <a:lnTo>
                    <a:pt x="146" y="2"/>
                  </a:lnTo>
                  <a:lnTo>
                    <a:pt x="162" y="0"/>
                  </a:lnTo>
                  <a:lnTo>
                    <a:pt x="162" y="0"/>
                  </a:lnTo>
                  <a:lnTo>
                    <a:pt x="180" y="2"/>
                  </a:lnTo>
                  <a:lnTo>
                    <a:pt x="196" y="4"/>
                  </a:lnTo>
                  <a:lnTo>
                    <a:pt x="212" y="8"/>
                  </a:lnTo>
                  <a:lnTo>
                    <a:pt x="226" y="14"/>
                  </a:lnTo>
                  <a:lnTo>
                    <a:pt x="240" y="20"/>
                  </a:lnTo>
                  <a:lnTo>
                    <a:pt x="254" y="28"/>
                  </a:lnTo>
                  <a:lnTo>
                    <a:pt x="266" y="38"/>
                  </a:lnTo>
                  <a:lnTo>
                    <a:pt x="278" y="48"/>
                  </a:lnTo>
                  <a:lnTo>
                    <a:pt x="288" y="60"/>
                  </a:lnTo>
                  <a:lnTo>
                    <a:pt x="298" y="72"/>
                  </a:lnTo>
                  <a:lnTo>
                    <a:pt x="306" y="86"/>
                  </a:lnTo>
                  <a:lnTo>
                    <a:pt x="312" y="100"/>
                  </a:lnTo>
                  <a:lnTo>
                    <a:pt x="318" y="114"/>
                  </a:lnTo>
                  <a:lnTo>
                    <a:pt x="322" y="130"/>
                  </a:lnTo>
                  <a:lnTo>
                    <a:pt x="324" y="146"/>
                  </a:lnTo>
                  <a:lnTo>
                    <a:pt x="326" y="162"/>
                  </a:lnTo>
                  <a:lnTo>
                    <a:pt x="326" y="162"/>
                  </a:lnTo>
                  <a:lnTo>
                    <a:pt x="324" y="180"/>
                  </a:lnTo>
                  <a:lnTo>
                    <a:pt x="322" y="196"/>
                  </a:lnTo>
                  <a:lnTo>
                    <a:pt x="318" y="212"/>
                  </a:lnTo>
                  <a:lnTo>
                    <a:pt x="312" y="226"/>
                  </a:lnTo>
                  <a:lnTo>
                    <a:pt x="306" y="240"/>
                  </a:lnTo>
                  <a:lnTo>
                    <a:pt x="298" y="254"/>
                  </a:lnTo>
                  <a:lnTo>
                    <a:pt x="288" y="266"/>
                  </a:lnTo>
                  <a:lnTo>
                    <a:pt x="278" y="278"/>
                  </a:lnTo>
                  <a:lnTo>
                    <a:pt x="266" y="288"/>
                  </a:lnTo>
                  <a:lnTo>
                    <a:pt x="254" y="298"/>
                  </a:lnTo>
                  <a:lnTo>
                    <a:pt x="240" y="306"/>
                  </a:lnTo>
                  <a:lnTo>
                    <a:pt x="226" y="312"/>
                  </a:lnTo>
                  <a:lnTo>
                    <a:pt x="212" y="318"/>
                  </a:lnTo>
                  <a:lnTo>
                    <a:pt x="196" y="322"/>
                  </a:lnTo>
                  <a:lnTo>
                    <a:pt x="180" y="324"/>
                  </a:lnTo>
                  <a:lnTo>
                    <a:pt x="162" y="326"/>
                  </a:lnTo>
                  <a:lnTo>
                    <a:pt x="162" y="326"/>
                  </a:lnTo>
                  <a:lnTo>
                    <a:pt x="146" y="324"/>
                  </a:lnTo>
                  <a:lnTo>
                    <a:pt x="130" y="322"/>
                  </a:lnTo>
                  <a:lnTo>
                    <a:pt x="114" y="318"/>
                  </a:lnTo>
                  <a:lnTo>
                    <a:pt x="100" y="312"/>
                  </a:lnTo>
                  <a:lnTo>
                    <a:pt x="86" y="306"/>
                  </a:lnTo>
                  <a:lnTo>
                    <a:pt x="72" y="298"/>
                  </a:lnTo>
                  <a:lnTo>
                    <a:pt x="60" y="288"/>
                  </a:lnTo>
                  <a:lnTo>
                    <a:pt x="48" y="278"/>
                  </a:lnTo>
                  <a:lnTo>
                    <a:pt x="38" y="266"/>
                  </a:lnTo>
                  <a:lnTo>
                    <a:pt x="28" y="254"/>
                  </a:lnTo>
                  <a:lnTo>
                    <a:pt x="20" y="240"/>
                  </a:lnTo>
                  <a:lnTo>
                    <a:pt x="14" y="226"/>
                  </a:lnTo>
                  <a:lnTo>
                    <a:pt x="8" y="212"/>
                  </a:lnTo>
                  <a:lnTo>
                    <a:pt x="4" y="196"/>
                  </a:lnTo>
                  <a:lnTo>
                    <a:pt x="2" y="180"/>
                  </a:lnTo>
                  <a:lnTo>
                    <a:pt x="0" y="162"/>
                  </a:lnTo>
                  <a:lnTo>
                    <a:pt x="0"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53" name="Freeform 50"/>
            <p:cNvSpPr>
              <a:spLocks/>
            </p:cNvSpPr>
            <p:nvPr/>
          </p:nvSpPr>
          <p:spPr bwMode="auto">
            <a:xfrm>
              <a:off x="10945813" y="3349625"/>
              <a:ext cx="812800" cy="822325"/>
            </a:xfrm>
            <a:custGeom>
              <a:avLst/>
              <a:gdLst>
                <a:gd name="T0" fmla="*/ 202 w 512"/>
                <a:gd name="T1" fmla="*/ 0 h 518"/>
                <a:gd name="T2" fmla="*/ 512 w 512"/>
                <a:gd name="T3" fmla="*/ 328 h 518"/>
                <a:gd name="T4" fmla="*/ 310 w 512"/>
                <a:gd name="T5" fmla="*/ 518 h 518"/>
                <a:gd name="T6" fmla="*/ 0 w 512"/>
                <a:gd name="T7" fmla="*/ 192 h 518"/>
                <a:gd name="T8" fmla="*/ 202 w 512"/>
                <a:gd name="T9" fmla="*/ 0 h 518"/>
              </a:gdLst>
              <a:ahLst/>
              <a:cxnLst>
                <a:cxn ang="0">
                  <a:pos x="T0" y="T1"/>
                </a:cxn>
                <a:cxn ang="0">
                  <a:pos x="T2" y="T3"/>
                </a:cxn>
                <a:cxn ang="0">
                  <a:pos x="T4" y="T5"/>
                </a:cxn>
                <a:cxn ang="0">
                  <a:pos x="T6" y="T7"/>
                </a:cxn>
                <a:cxn ang="0">
                  <a:pos x="T8" y="T9"/>
                </a:cxn>
              </a:cxnLst>
              <a:rect l="0" t="0" r="r" b="b"/>
              <a:pathLst>
                <a:path w="512" h="518">
                  <a:moveTo>
                    <a:pt x="202" y="0"/>
                  </a:moveTo>
                  <a:lnTo>
                    <a:pt x="512" y="328"/>
                  </a:lnTo>
                  <a:lnTo>
                    <a:pt x="310" y="518"/>
                  </a:lnTo>
                  <a:lnTo>
                    <a:pt x="0" y="192"/>
                  </a:lnTo>
                  <a:lnTo>
                    <a:pt x="20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grpSp>
      <p:grpSp>
        <p:nvGrpSpPr>
          <p:cNvPr id="54" name="Group 53"/>
          <p:cNvGrpSpPr/>
          <p:nvPr/>
        </p:nvGrpSpPr>
        <p:grpSpPr>
          <a:xfrm>
            <a:off x="4423397" y="3729065"/>
            <a:ext cx="549162" cy="500506"/>
            <a:chOff x="4315061" y="1951535"/>
            <a:chExt cx="732216" cy="650213"/>
          </a:xfrm>
        </p:grpSpPr>
        <p:pic>
          <p:nvPicPr>
            <p:cNvPr id="55" name="Picture 54"/>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4315061" y="2155646"/>
              <a:ext cx="529168" cy="446102"/>
            </a:xfrm>
            <a:prstGeom prst="rect">
              <a:avLst/>
            </a:prstGeom>
          </p:spPr>
        </p:pic>
        <p:grpSp>
          <p:nvGrpSpPr>
            <p:cNvPr id="56" name="Group 55"/>
            <p:cNvGrpSpPr/>
            <p:nvPr/>
          </p:nvGrpSpPr>
          <p:grpSpPr>
            <a:xfrm>
              <a:off x="4621591" y="1951535"/>
              <a:ext cx="425686" cy="292390"/>
              <a:chOff x="4858873" y="1617202"/>
              <a:chExt cx="585021" cy="401831"/>
            </a:xfrm>
          </p:grpSpPr>
          <p:sp>
            <p:nvSpPr>
              <p:cNvPr id="57" name="Rounded Rectangle 56"/>
              <p:cNvSpPr/>
              <p:nvPr/>
            </p:nvSpPr>
            <p:spPr>
              <a:xfrm>
                <a:off x="4862355" y="1618043"/>
                <a:ext cx="574208" cy="326572"/>
              </a:xfrm>
              <a:prstGeom prst="roundRect">
                <a:avLst>
                  <a:gd name="adj" fmla="val 10032"/>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endParaRPr lang="fr-FR" sz="1200">
                  <a:solidFill>
                    <a:srgbClr val="FFFFFF"/>
                  </a:solidFill>
                  <a:latin typeface="Arial" pitchFamily="34" charset="0"/>
                  <a:cs typeface="Arial" pitchFamily="34" charset="0"/>
                </a:endParaRPr>
              </a:p>
            </p:txBody>
          </p:sp>
          <p:grpSp>
            <p:nvGrpSpPr>
              <p:cNvPr id="58" name="Group 57"/>
              <p:cNvGrpSpPr/>
              <p:nvPr/>
            </p:nvGrpSpPr>
            <p:grpSpPr>
              <a:xfrm>
                <a:off x="4858873" y="1617202"/>
                <a:ext cx="585021" cy="401831"/>
                <a:chOff x="7683220" y="2606090"/>
                <a:chExt cx="3460750" cy="2377073"/>
              </a:xfrm>
              <a:solidFill>
                <a:schemeClr val="accent4"/>
              </a:solidFill>
            </p:grpSpPr>
            <p:sp>
              <p:nvSpPr>
                <p:cNvPr id="59" name="Freeform 16"/>
                <p:cNvSpPr>
                  <a:spLocks/>
                </p:cNvSpPr>
                <p:nvPr/>
              </p:nvSpPr>
              <p:spPr bwMode="auto">
                <a:xfrm>
                  <a:off x="7686395" y="2606090"/>
                  <a:ext cx="3454399" cy="1466849"/>
                </a:xfrm>
                <a:custGeom>
                  <a:avLst/>
                  <a:gdLst>
                    <a:gd name="T0" fmla="*/ 2170 w 2176"/>
                    <a:gd name="T1" fmla="*/ 80 h 924"/>
                    <a:gd name="T2" fmla="*/ 2170 w 2176"/>
                    <a:gd name="T3" fmla="*/ 80 h 924"/>
                    <a:gd name="T4" fmla="*/ 2164 w 2176"/>
                    <a:gd name="T5" fmla="*/ 62 h 924"/>
                    <a:gd name="T6" fmla="*/ 2154 w 2176"/>
                    <a:gd name="T7" fmla="*/ 48 h 924"/>
                    <a:gd name="T8" fmla="*/ 2142 w 2176"/>
                    <a:gd name="T9" fmla="*/ 34 h 924"/>
                    <a:gd name="T10" fmla="*/ 2130 w 2176"/>
                    <a:gd name="T11" fmla="*/ 22 h 924"/>
                    <a:gd name="T12" fmla="*/ 2114 w 2176"/>
                    <a:gd name="T13" fmla="*/ 14 h 924"/>
                    <a:gd name="T14" fmla="*/ 2098 w 2176"/>
                    <a:gd name="T15" fmla="*/ 6 h 924"/>
                    <a:gd name="T16" fmla="*/ 2080 w 2176"/>
                    <a:gd name="T17" fmla="*/ 2 h 924"/>
                    <a:gd name="T18" fmla="*/ 2062 w 2176"/>
                    <a:gd name="T19" fmla="*/ 0 h 924"/>
                    <a:gd name="T20" fmla="*/ 112 w 2176"/>
                    <a:gd name="T21" fmla="*/ 0 h 924"/>
                    <a:gd name="T22" fmla="*/ 112 w 2176"/>
                    <a:gd name="T23" fmla="*/ 0 h 924"/>
                    <a:gd name="T24" fmla="*/ 94 w 2176"/>
                    <a:gd name="T25" fmla="*/ 2 h 924"/>
                    <a:gd name="T26" fmla="*/ 78 w 2176"/>
                    <a:gd name="T27" fmla="*/ 6 h 924"/>
                    <a:gd name="T28" fmla="*/ 62 w 2176"/>
                    <a:gd name="T29" fmla="*/ 14 h 924"/>
                    <a:gd name="T30" fmla="*/ 46 w 2176"/>
                    <a:gd name="T31" fmla="*/ 22 h 924"/>
                    <a:gd name="T32" fmla="*/ 32 w 2176"/>
                    <a:gd name="T33" fmla="*/ 34 h 924"/>
                    <a:gd name="T34" fmla="*/ 22 w 2176"/>
                    <a:gd name="T35" fmla="*/ 48 h 924"/>
                    <a:gd name="T36" fmla="*/ 12 w 2176"/>
                    <a:gd name="T37" fmla="*/ 62 h 924"/>
                    <a:gd name="T38" fmla="*/ 6 w 2176"/>
                    <a:gd name="T39" fmla="*/ 80 h 924"/>
                    <a:gd name="T40" fmla="*/ 6 w 2176"/>
                    <a:gd name="T41" fmla="*/ 80 h 924"/>
                    <a:gd name="T42" fmla="*/ 2 w 2176"/>
                    <a:gd name="T43" fmla="*/ 96 h 924"/>
                    <a:gd name="T44" fmla="*/ 0 w 2176"/>
                    <a:gd name="T45" fmla="*/ 114 h 924"/>
                    <a:gd name="T46" fmla="*/ 2 w 2176"/>
                    <a:gd name="T47" fmla="*/ 132 h 924"/>
                    <a:gd name="T48" fmla="*/ 6 w 2176"/>
                    <a:gd name="T49" fmla="*/ 150 h 924"/>
                    <a:gd name="T50" fmla="*/ 12 w 2176"/>
                    <a:gd name="T51" fmla="*/ 166 h 924"/>
                    <a:gd name="T52" fmla="*/ 22 w 2176"/>
                    <a:gd name="T53" fmla="*/ 180 h 924"/>
                    <a:gd name="T54" fmla="*/ 34 w 2176"/>
                    <a:gd name="T55" fmla="*/ 194 h 924"/>
                    <a:gd name="T56" fmla="*/ 48 w 2176"/>
                    <a:gd name="T57" fmla="*/ 206 h 924"/>
                    <a:gd name="T58" fmla="*/ 1022 w 2176"/>
                    <a:gd name="T59" fmla="*/ 902 h 924"/>
                    <a:gd name="T60" fmla="*/ 1022 w 2176"/>
                    <a:gd name="T61" fmla="*/ 902 h 924"/>
                    <a:gd name="T62" fmla="*/ 1038 w 2176"/>
                    <a:gd name="T63" fmla="*/ 912 h 924"/>
                    <a:gd name="T64" fmla="*/ 1054 w 2176"/>
                    <a:gd name="T65" fmla="*/ 918 h 924"/>
                    <a:gd name="T66" fmla="*/ 1070 w 2176"/>
                    <a:gd name="T67" fmla="*/ 922 h 924"/>
                    <a:gd name="T68" fmla="*/ 1088 w 2176"/>
                    <a:gd name="T69" fmla="*/ 924 h 924"/>
                    <a:gd name="T70" fmla="*/ 1106 w 2176"/>
                    <a:gd name="T71" fmla="*/ 922 h 924"/>
                    <a:gd name="T72" fmla="*/ 1122 w 2176"/>
                    <a:gd name="T73" fmla="*/ 918 h 924"/>
                    <a:gd name="T74" fmla="*/ 1138 w 2176"/>
                    <a:gd name="T75" fmla="*/ 912 h 924"/>
                    <a:gd name="T76" fmla="*/ 1154 w 2176"/>
                    <a:gd name="T77" fmla="*/ 902 h 924"/>
                    <a:gd name="T78" fmla="*/ 2128 w 2176"/>
                    <a:gd name="T79" fmla="*/ 206 h 924"/>
                    <a:gd name="T80" fmla="*/ 2128 w 2176"/>
                    <a:gd name="T81" fmla="*/ 206 h 924"/>
                    <a:gd name="T82" fmla="*/ 2142 w 2176"/>
                    <a:gd name="T83" fmla="*/ 194 h 924"/>
                    <a:gd name="T84" fmla="*/ 2154 w 2176"/>
                    <a:gd name="T85" fmla="*/ 180 h 924"/>
                    <a:gd name="T86" fmla="*/ 2164 w 2176"/>
                    <a:gd name="T87" fmla="*/ 166 h 924"/>
                    <a:gd name="T88" fmla="*/ 2170 w 2176"/>
                    <a:gd name="T89" fmla="*/ 150 h 924"/>
                    <a:gd name="T90" fmla="*/ 2174 w 2176"/>
                    <a:gd name="T91" fmla="*/ 132 h 924"/>
                    <a:gd name="T92" fmla="*/ 2176 w 2176"/>
                    <a:gd name="T93" fmla="*/ 114 h 924"/>
                    <a:gd name="T94" fmla="*/ 2174 w 2176"/>
                    <a:gd name="T95" fmla="*/ 96 h 924"/>
                    <a:gd name="T96" fmla="*/ 2170 w 2176"/>
                    <a:gd name="T97" fmla="*/ 80 h 924"/>
                    <a:gd name="T98" fmla="*/ 2170 w 2176"/>
                    <a:gd name="T99" fmla="*/ 80 h 9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76" h="924">
                      <a:moveTo>
                        <a:pt x="2170" y="80"/>
                      </a:moveTo>
                      <a:lnTo>
                        <a:pt x="2170" y="80"/>
                      </a:lnTo>
                      <a:lnTo>
                        <a:pt x="2164" y="62"/>
                      </a:lnTo>
                      <a:lnTo>
                        <a:pt x="2154" y="48"/>
                      </a:lnTo>
                      <a:lnTo>
                        <a:pt x="2142" y="34"/>
                      </a:lnTo>
                      <a:lnTo>
                        <a:pt x="2130" y="22"/>
                      </a:lnTo>
                      <a:lnTo>
                        <a:pt x="2114" y="14"/>
                      </a:lnTo>
                      <a:lnTo>
                        <a:pt x="2098" y="6"/>
                      </a:lnTo>
                      <a:lnTo>
                        <a:pt x="2080" y="2"/>
                      </a:lnTo>
                      <a:lnTo>
                        <a:pt x="2062" y="0"/>
                      </a:lnTo>
                      <a:lnTo>
                        <a:pt x="112" y="0"/>
                      </a:lnTo>
                      <a:lnTo>
                        <a:pt x="112" y="0"/>
                      </a:lnTo>
                      <a:lnTo>
                        <a:pt x="94" y="2"/>
                      </a:lnTo>
                      <a:lnTo>
                        <a:pt x="78" y="6"/>
                      </a:lnTo>
                      <a:lnTo>
                        <a:pt x="62" y="14"/>
                      </a:lnTo>
                      <a:lnTo>
                        <a:pt x="46" y="22"/>
                      </a:lnTo>
                      <a:lnTo>
                        <a:pt x="32" y="34"/>
                      </a:lnTo>
                      <a:lnTo>
                        <a:pt x="22" y="48"/>
                      </a:lnTo>
                      <a:lnTo>
                        <a:pt x="12" y="62"/>
                      </a:lnTo>
                      <a:lnTo>
                        <a:pt x="6" y="80"/>
                      </a:lnTo>
                      <a:lnTo>
                        <a:pt x="6" y="80"/>
                      </a:lnTo>
                      <a:lnTo>
                        <a:pt x="2" y="96"/>
                      </a:lnTo>
                      <a:lnTo>
                        <a:pt x="0" y="114"/>
                      </a:lnTo>
                      <a:lnTo>
                        <a:pt x="2" y="132"/>
                      </a:lnTo>
                      <a:lnTo>
                        <a:pt x="6" y="150"/>
                      </a:lnTo>
                      <a:lnTo>
                        <a:pt x="12" y="166"/>
                      </a:lnTo>
                      <a:lnTo>
                        <a:pt x="22" y="180"/>
                      </a:lnTo>
                      <a:lnTo>
                        <a:pt x="34" y="194"/>
                      </a:lnTo>
                      <a:lnTo>
                        <a:pt x="48" y="206"/>
                      </a:lnTo>
                      <a:lnTo>
                        <a:pt x="1022" y="902"/>
                      </a:lnTo>
                      <a:lnTo>
                        <a:pt x="1022" y="902"/>
                      </a:lnTo>
                      <a:lnTo>
                        <a:pt x="1038" y="912"/>
                      </a:lnTo>
                      <a:lnTo>
                        <a:pt x="1054" y="918"/>
                      </a:lnTo>
                      <a:lnTo>
                        <a:pt x="1070" y="922"/>
                      </a:lnTo>
                      <a:lnTo>
                        <a:pt x="1088" y="924"/>
                      </a:lnTo>
                      <a:lnTo>
                        <a:pt x="1106" y="922"/>
                      </a:lnTo>
                      <a:lnTo>
                        <a:pt x="1122" y="918"/>
                      </a:lnTo>
                      <a:lnTo>
                        <a:pt x="1138" y="912"/>
                      </a:lnTo>
                      <a:lnTo>
                        <a:pt x="1154" y="902"/>
                      </a:lnTo>
                      <a:lnTo>
                        <a:pt x="2128" y="206"/>
                      </a:lnTo>
                      <a:lnTo>
                        <a:pt x="2128" y="206"/>
                      </a:lnTo>
                      <a:lnTo>
                        <a:pt x="2142" y="194"/>
                      </a:lnTo>
                      <a:lnTo>
                        <a:pt x="2154" y="180"/>
                      </a:lnTo>
                      <a:lnTo>
                        <a:pt x="2164" y="166"/>
                      </a:lnTo>
                      <a:lnTo>
                        <a:pt x="2170" y="150"/>
                      </a:lnTo>
                      <a:lnTo>
                        <a:pt x="2174" y="132"/>
                      </a:lnTo>
                      <a:lnTo>
                        <a:pt x="2176" y="114"/>
                      </a:lnTo>
                      <a:lnTo>
                        <a:pt x="2174" y="96"/>
                      </a:lnTo>
                      <a:lnTo>
                        <a:pt x="2170" y="80"/>
                      </a:lnTo>
                      <a:lnTo>
                        <a:pt x="2170" y="80"/>
                      </a:lnTo>
                      <a:close/>
                    </a:path>
                  </a:pathLst>
                </a:custGeom>
                <a:grpFill/>
                <a:ln>
                  <a:noFill/>
                </a:ln>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sp>
              <p:nvSpPr>
                <p:cNvPr id="60" name="Freeform 17"/>
                <p:cNvSpPr>
                  <a:spLocks/>
                </p:cNvSpPr>
                <p:nvPr/>
              </p:nvSpPr>
              <p:spPr bwMode="auto">
                <a:xfrm>
                  <a:off x="7683220" y="3090863"/>
                  <a:ext cx="3460750" cy="1892300"/>
                </a:xfrm>
                <a:custGeom>
                  <a:avLst/>
                  <a:gdLst>
                    <a:gd name="T0" fmla="*/ 2180 w 2180"/>
                    <a:gd name="T1" fmla="*/ 0 h 1192"/>
                    <a:gd name="T2" fmla="*/ 2180 w 2180"/>
                    <a:gd name="T3" fmla="*/ 1076 h 1192"/>
                    <a:gd name="T4" fmla="*/ 2180 w 2180"/>
                    <a:gd name="T5" fmla="*/ 1076 h 1192"/>
                    <a:gd name="T6" fmla="*/ 2178 w 2180"/>
                    <a:gd name="T7" fmla="*/ 1100 h 1192"/>
                    <a:gd name="T8" fmla="*/ 2172 w 2180"/>
                    <a:gd name="T9" fmla="*/ 1120 h 1192"/>
                    <a:gd name="T10" fmla="*/ 2162 w 2180"/>
                    <a:gd name="T11" fmla="*/ 1140 h 1192"/>
                    <a:gd name="T12" fmla="*/ 2148 w 2180"/>
                    <a:gd name="T13" fmla="*/ 1158 h 1192"/>
                    <a:gd name="T14" fmla="*/ 2132 w 2180"/>
                    <a:gd name="T15" fmla="*/ 1172 h 1192"/>
                    <a:gd name="T16" fmla="*/ 2112 w 2180"/>
                    <a:gd name="T17" fmla="*/ 1182 h 1192"/>
                    <a:gd name="T18" fmla="*/ 2090 w 2180"/>
                    <a:gd name="T19" fmla="*/ 1188 h 1192"/>
                    <a:gd name="T20" fmla="*/ 2080 w 2180"/>
                    <a:gd name="T21" fmla="*/ 1190 h 1192"/>
                    <a:gd name="T22" fmla="*/ 2068 w 2180"/>
                    <a:gd name="T23" fmla="*/ 1192 h 1192"/>
                    <a:gd name="T24" fmla="*/ 112 w 2180"/>
                    <a:gd name="T25" fmla="*/ 1192 h 1192"/>
                    <a:gd name="T26" fmla="*/ 112 w 2180"/>
                    <a:gd name="T27" fmla="*/ 1192 h 1192"/>
                    <a:gd name="T28" fmla="*/ 90 w 2180"/>
                    <a:gd name="T29" fmla="*/ 1188 h 1192"/>
                    <a:gd name="T30" fmla="*/ 68 w 2180"/>
                    <a:gd name="T31" fmla="*/ 1182 h 1192"/>
                    <a:gd name="T32" fmla="*/ 50 w 2180"/>
                    <a:gd name="T33" fmla="*/ 1172 h 1192"/>
                    <a:gd name="T34" fmla="*/ 32 w 2180"/>
                    <a:gd name="T35" fmla="*/ 1158 h 1192"/>
                    <a:gd name="T36" fmla="*/ 18 w 2180"/>
                    <a:gd name="T37" fmla="*/ 1142 h 1192"/>
                    <a:gd name="T38" fmla="*/ 8 w 2180"/>
                    <a:gd name="T39" fmla="*/ 1122 h 1192"/>
                    <a:gd name="T40" fmla="*/ 2 w 2180"/>
                    <a:gd name="T41" fmla="*/ 1102 h 1192"/>
                    <a:gd name="T42" fmla="*/ 0 w 2180"/>
                    <a:gd name="T43" fmla="*/ 1078 h 1192"/>
                    <a:gd name="T44" fmla="*/ 0 w 2180"/>
                    <a:gd name="T45" fmla="*/ 0 h 1192"/>
                    <a:gd name="T46" fmla="*/ 1090 w 2180"/>
                    <a:gd name="T47" fmla="*/ 780 h 1192"/>
                    <a:gd name="T48" fmla="*/ 2180 w 2180"/>
                    <a:gd name="T49" fmla="*/ 0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80" h="1192">
                      <a:moveTo>
                        <a:pt x="2180" y="0"/>
                      </a:moveTo>
                      <a:lnTo>
                        <a:pt x="2180" y="1076"/>
                      </a:lnTo>
                      <a:lnTo>
                        <a:pt x="2180" y="1076"/>
                      </a:lnTo>
                      <a:lnTo>
                        <a:pt x="2178" y="1100"/>
                      </a:lnTo>
                      <a:lnTo>
                        <a:pt x="2172" y="1120"/>
                      </a:lnTo>
                      <a:lnTo>
                        <a:pt x="2162" y="1140"/>
                      </a:lnTo>
                      <a:lnTo>
                        <a:pt x="2148" y="1158"/>
                      </a:lnTo>
                      <a:lnTo>
                        <a:pt x="2132" y="1172"/>
                      </a:lnTo>
                      <a:lnTo>
                        <a:pt x="2112" y="1182"/>
                      </a:lnTo>
                      <a:lnTo>
                        <a:pt x="2090" y="1188"/>
                      </a:lnTo>
                      <a:lnTo>
                        <a:pt x="2080" y="1190"/>
                      </a:lnTo>
                      <a:lnTo>
                        <a:pt x="2068" y="1192"/>
                      </a:lnTo>
                      <a:lnTo>
                        <a:pt x="112" y="1192"/>
                      </a:lnTo>
                      <a:lnTo>
                        <a:pt x="112" y="1192"/>
                      </a:lnTo>
                      <a:lnTo>
                        <a:pt x="90" y="1188"/>
                      </a:lnTo>
                      <a:lnTo>
                        <a:pt x="68" y="1182"/>
                      </a:lnTo>
                      <a:lnTo>
                        <a:pt x="50" y="1172"/>
                      </a:lnTo>
                      <a:lnTo>
                        <a:pt x="32" y="1158"/>
                      </a:lnTo>
                      <a:lnTo>
                        <a:pt x="18" y="1142"/>
                      </a:lnTo>
                      <a:lnTo>
                        <a:pt x="8" y="1122"/>
                      </a:lnTo>
                      <a:lnTo>
                        <a:pt x="2" y="1102"/>
                      </a:lnTo>
                      <a:lnTo>
                        <a:pt x="0" y="1078"/>
                      </a:lnTo>
                      <a:lnTo>
                        <a:pt x="0" y="0"/>
                      </a:lnTo>
                      <a:lnTo>
                        <a:pt x="1090" y="780"/>
                      </a:lnTo>
                      <a:lnTo>
                        <a:pt x="2180" y="0"/>
                      </a:lnTo>
                      <a:close/>
                    </a:path>
                  </a:pathLst>
                </a:custGeom>
                <a:grpFill/>
                <a:ln>
                  <a:noFill/>
                </a:ln>
              </p:spPr>
              <p:txBody>
                <a:bodyPr vert="horz" wrap="square" lIns="76200" tIns="38100" rIns="76200" bIns="38100" numCol="1" anchor="t" anchorCtr="0" compatLnSpc="1">
                  <a:prstTxWarp prst="textNoShape">
                    <a:avLst/>
                  </a:prstTxWarp>
                </a:bodyPr>
                <a:lstStyle/>
                <a:p>
                  <a:endParaRPr lang="fr-FR" sz="1200">
                    <a:solidFill>
                      <a:srgbClr val="000000"/>
                    </a:solidFill>
                  </a:endParaRPr>
                </a:p>
              </p:txBody>
            </p:sp>
          </p:grpSp>
        </p:grpSp>
      </p:grpSp>
      <p:grpSp>
        <p:nvGrpSpPr>
          <p:cNvPr id="135" name="Group 134"/>
          <p:cNvGrpSpPr/>
          <p:nvPr/>
        </p:nvGrpSpPr>
        <p:grpSpPr>
          <a:xfrm>
            <a:off x="136462" y="937047"/>
            <a:ext cx="2695012" cy="298942"/>
            <a:chOff x="1851354" y="1819196"/>
            <a:chExt cx="3593350" cy="358730"/>
          </a:xfrm>
        </p:grpSpPr>
        <p:sp>
          <p:nvSpPr>
            <p:cNvPr id="62" name="Rectangle 61"/>
            <p:cNvSpPr/>
            <p:nvPr/>
          </p:nvSpPr>
          <p:spPr>
            <a:xfrm>
              <a:off x="2303540" y="1849166"/>
              <a:ext cx="3141164" cy="2585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r>
                <a:rPr lang="fr-FR" sz="1400" dirty="0" smtClean="0">
                  <a:solidFill>
                    <a:schemeClr val="tx2"/>
                  </a:solidFill>
                  <a:latin typeface="Arial" panose="020B0604020202020204" pitchFamily="34" charset="0"/>
                  <a:cs typeface="Arial" panose="020B0604020202020204" pitchFamily="34" charset="0"/>
                </a:rPr>
                <a:t>Pénétration du périmètre</a:t>
              </a:r>
              <a:endParaRPr lang="fr-FR" sz="1400" dirty="0">
                <a:solidFill>
                  <a:schemeClr val="tx2"/>
                </a:solidFill>
                <a:latin typeface="Arial" panose="020B0604020202020204" pitchFamily="34" charset="0"/>
                <a:cs typeface="Arial" panose="020B0604020202020204" pitchFamily="34" charset="0"/>
              </a:endParaRPr>
            </a:p>
          </p:txBody>
        </p:sp>
        <p:sp>
          <p:nvSpPr>
            <p:cNvPr id="63" name="Oval 62"/>
            <p:cNvSpPr>
              <a:spLocks noChangeAspect="1"/>
            </p:cNvSpPr>
            <p:nvPr/>
          </p:nvSpPr>
          <p:spPr>
            <a:xfrm>
              <a:off x="1851354" y="1819196"/>
              <a:ext cx="358730" cy="358730"/>
            </a:xfrm>
            <a:prstGeom prst="ellipse">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r>
                <a:rPr lang="fr-FR" sz="1200" b="1" smtClean="0">
                  <a:solidFill>
                    <a:srgbClr val="FFFFFF"/>
                  </a:solidFill>
                  <a:latin typeface="Arial" pitchFamily="34" charset="0"/>
                  <a:cs typeface="Arial" pitchFamily="34" charset="0"/>
                </a:rPr>
                <a:t>1</a:t>
              </a:r>
              <a:endParaRPr lang="fr-FR" sz="1200" b="1">
                <a:solidFill>
                  <a:srgbClr val="FFFFFF"/>
                </a:solidFill>
                <a:latin typeface="Arial" pitchFamily="34" charset="0"/>
                <a:cs typeface="Arial" pitchFamily="34" charset="0"/>
              </a:endParaRPr>
            </a:p>
          </p:txBody>
        </p:sp>
      </p:grpSp>
      <p:pic>
        <p:nvPicPr>
          <p:cNvPr id="85" name="Picture 84"/>
          <p:cNvPicPr>
            <a:picLocks noChangeAspect="1"/>
          </p:cNvPicPr>
          <p:nvPr/>
        </p:nvPicPr>
        <p:blipFill rotWithShape="1">
          <a:blip r:embed="rId6" cstate="screen">
            <a:extLst>
              <a:ext uri="{28A0092B-C50C-407E-A947-70E740481C1C}">
                <a14:useLocalDpi xmlns:a14="http://schemas.microsoft.com/office/drawing/2010/main" val="0"/>
              </a:ext>
            </a:extLst>
          </a:blip>
          <a:srcRect b="-1760"/>
          <a:stretch/>
        </p:blipFill>
        <p:spPr>
          <a:xfrm rot="5400000">
            <a:off x="6053259" y="4352885"/>
            <a:ext cx="491207" cy="311727"/>
          </a:xfrm>
          <a:prstGeom prst="rect">
            <a:avLst/>
          </a:prstGeom>
          <a:noFill/>
          <a:ln>
            <a:noFill/>
          </a:ln>
        </p:spPr>
      </p:pic>
      <p:grpSp>
        <p:nvGrpSpPr>
          <p:cNvPr id="86" name="Group 85"/>
          <p:cNvGrpSpPr/>
          <p:nvPr/>
        </p:nvGrpSpPr>
        <p:grpSpPr>
          <a:xfrm>
            <a:off x="4839858" y="4037098"/>
            <a:ext cx="373777" cy="342543"/>
            <a:chOff x="6167438" y="1081088"/>
            <a:chExt cx="3841750" cy="3168650"/>
          </a:xfrm>
        </p:grpSpPr>
        <p:sp>
          <p:nvSpPr>
            <p:cNvPr id="87" name="Freeform 32"/>
            <p:cNvSpPr>
              <a:spLocks/>
            </p:cNvSpPr>
            <p:nvPr/>
          </p:nvSpPr>
          <p:spPr bwMode="auto">
            <a:xfrm>
              <a:off x="7170738" y="3744913"/>
              <a:ext cx="1838325" cy="504825"/>
            </a:xfrm>
            <a:custGeom>
              <a:avLst/>
              <a:gdLst>
                <a:gd name="T0" fmla="*/ 0 w 1158"/>
                <a:gd name="T1" fmla="*/ 318 h 318"/>
                <a:gd name="T2" fmla="*/ 0 w 1158"/>
                <a:gd name="T3" fmla="*/ 318 h 318"/>
                <a:gd name="T4" fmla="*/ 1158 w 1158"/>
                <a:gd name="T5" fmla="*/ 318 h 318"/>
                <a:gd name="T6" fmla="*/ 1158 w 1158"/>
                <a:gd name="T7" fmla="*/ 186 h 318"/>
                <a:gd name="T8" fmla="*/ 948 w 1158"/>
                <a:gd name="T9" fmla="*/ 186 h 318"/>
                <a:gd name="T10" fmla="*/ 948 w 1158"/>
                <a:gd name="T11" fmla="*/ 186 h 318"/>
                <a:gd name="T12" fmla="*/ 936 w 1158"/>
                <a:gd name="T13" fmla="*/ 132 h 318"/>
                <a:gd name="T14" fmla="*/ 926 w 1158"/>
                <a:gd name="T15" fmla="*/ 106 h 318"/>
                <a:gd name="T16" fmla="*/ 918 w 1158"/>
                <a:gd name="T17" fmla="*/ 80 h 318"/>
                <a:gd name="T18" fmla="*/ 908 w 1158"/>
                <a:gd name="T19" fmla="*/ 56 h 318"/>
                <a:gd name="T20" fmla="*/ 896 w 1158"/>
                <a:gd name="T21" fmla="*/ 34 h 318"/>
                <a:gd name="T22" fmla="*/ 884 w 1158"/>
                <a:gd name="T23" fmla="*/ 16 h 318"/>
                <a:gd name="T24" fmla="*/ 870 w 1158"/>
                <a:gd name="T25" fmla="*/ 0 h 318"/>
                <a:gd name="T26" fmla="*/ 286 w 1158"/>
                <a:gd name="T27" fmla="*/ 0 h 318"/>
                <a:gd name="T28" fmla="*/ 286 w 1158"/>
                <a:gd name="T29" fmla="*/ 0 h 318"/>
                <a:gd name="T30" fmla="*/ 274 w 1158"/>
                <a:gd name="T31" fmla="*/ 16 h 318"/>
                <a:gd name="T32" fmla="*/ 262 w 1158"/>
                <a:gd name="T33" fmla="*/ 34 h 318"/>
                <a:gd name="T34" fmla="*/ 250 w 1158"/>
                <a:gd name="T35" fmla="*/ 56 h 318"/>
                <a:gd name="T36" fmla="*/ 240 w 1158"/>
                <a:gd name="T37" fmla="*/ 80 h 318"/>
                <a:gd name="T38" fmla="*/ 230 w 1158"/>
                <a:gd name="T39" fmla="*/ 106 h 318"/>
                <a:gd name="T40" fmla="*/ 222 w 1158"/>
                <a:gd name="T41" fmla="*/ 132 h 318"/>
                <a:gd name="T42" fmla="*/ 210 w 1158"/>
                <a:gd name="T43" fmla="*/ 186 h 318"/>
                <a:gd name="T44" fmla="*/ 0 w 1158"/>
                <a:gd name="T45" fmla="*/ 186 h 318"/>
                <a:gd name="T46" fmla="*/ 0 w 1158"/>
                <a:gd name="T47" fmla="*/ 318 h 318"/>
                <a:gd name="T48" fmla="*/ 0 w 1158"/>
                <a:gd name="T49" fmla="*/ 31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8" h="318">
                  <a:moveTo>
                    <a:pt x="0" y="318"/>
                  </a:moveTo>
                  <a:lnTo>
                    <a:pt x="0" y="318"/>
                  </a:lnTo>
                  <a:lnTo>
                    <a:pt x="1158" y="318"/>
                  </a:lnTo>
                  <a:lnTo>
                    <a:pt x="1158" y="186"/>
                  </a:lnTo>
                  <a:lnTo>
                    <a:pt x="948" y="186"/>
                  </a:lnTo>
                  <a:lnTo>
                    <a:pt x="948" y="186"/>
                  </a:lnTo>
                  <a:lnTo>
                    <a:pt x="936" y="132"/>
                  </a:lnTo>
                  <a:lnTo>
                    <a:pt x="926" y="106"/>
                  </a:lnTo>
                  <a:lnTo>
                    <a:pt x="918" y="80"/>
                  </a:lnTo>
                  <a:lnTo>
                    <a:pt x="908" y="56"/>
                  </a:lnTo>
                  <a:lnTo>
                    <a:pt x="896" y="34"/>
                  </a:lnTo>
                  <a:lnTo>
                    <a:pt x="884" y="16"/>
                  </a:lnTo>
                  <a:lnTo>
                    <a:pt x="870" y="0"/>
                  </a:lnTo>
                  <a:lnTo>
                    <a:pt x="286" y="0"/>
                  </a:lnTo>
                  <a:lnTo>
                    <a:pt x="286" y="0"/>
                  </a:lnTo>
                  <a:lnTo>
                    <a:pt x="274" y="16"/>
                  </a:lnTo>
                  <a:lnTo>
                    <a:pt x="262" y="34"/>
                  </a:lnTo>
                  <a:lnTo>
                    <a:pt x="250" y="56"/>
                  </a:lnTo>
                  <a:lnTo>
                    <a:pt x="240" y="80"/>
                  </a:lnTo>
                  <a:lnTo>
                    <a:pt x="230" y="106"/>
                  </a:lnTo>
                  <a:lnTo>
                    <a:pt x="222" y="132"/>
                  </a:lnTo>
                  <a:lnTo>
                    <a:pt x="210" y="186"/>
                  </a:lnTo>
                  <a:lnTo>
                    <a:pt x="0" y="186"/>
                  </a:lnTo>
                  <a:lnTo>
                    <a:pt x="0" y="318"/>
                  </a:lnTo>
                  <a:lnTo>
                    <a:pt x="0" y="318"/>
                  </a:lnTo>
                  <a:close/>
                </a:path>
              </a:pathLst>
            </a:custGeom>
            <a:solidFill>
              <a:srgbClr val="9892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88" name="Freeform 33"/>
            <p:cNvSpPr>
              <a:spLocks/>
            </p:cNvSpPr>
            <p:nvPr/>
          </p:nvSpPr>
          <p:spPr bwMode="auto">
            <a:xfrm>
              <a:off x="6167438" y="1081088"/>
              <a:ext cx="3841750" cy="2590800"/>
            </a:xfrm>
            <a:custGeom>
              <a:avLst/>
              <a:gdLst>
                <a:gd name="T0" fmla="*/ 110 w 2420"/>
                <a:gd name="T1" fmla="*/ 0 h 1632"/>
                <a:gd name="T2" fmla="*/ 2312 w 2420"/>
                <a:gd name="T3" fmla="*/ 0 h 1632"/>
                <a:gd name="T4" fmla="*/ 2312 w 2420"/>
                <a:gd name="T5" fmla="*/ 0 h 1632"/>
                <a:gd name="T6" fmla="*/ 2334 w 2420"/>
                <a:gd name="T7" fmla="*/ 2 h 1632"/>
                <a:gd name="T8" fmla="*/ 2354 w 2420"/>
                <a:gd name="T9" fmla="*/ 8 h 1632"/>
                <a:gd name="T10" fmla="*/ 2372 w 2420"/>
                <a:gd name="T11" fmla="*/ 18 h 1632"/>
                <a:gd name="T12" fmla="*/ 2388 w 2420"/>
                <a:gd name="T13" fmla="*/ 30 h 1632"/>
                <a:gd name="T14" fmla="*/ 2402 w 2420"/>
                <a:gd name="T15" fmla="*/ 46 h 1632"/>
                <a:gd name="T16" fmla="*/ 2412 w 2420"/>
                <a:gd name="T17" fmla="*/ 62 h 1632"/>
                <a:gd name="T18" fmla="*/ 2418 w 2420"/>
                <a:gd name="T19" fmla="*/ 82 h 1632"/>
                <a:gd name="T20" fmla="*/ 2420 w 2420"/>
                <a:gd name="T21" fmla="*/ 102 h 1632"/>
                <a:gd name="T22" fmla="*/ 2420 w 2420"/>
                <a:gd name="T23" fmla="*/ 1530 h 1632"/>
                <a:gd name="T24" fmla="*/ 2420 w 2420"/>
                <a:gd name="T25" fmla="*/ 1530 h 1632"/>
                <a:gd name="T26" fmla="*/ 2418 w 2420"/>
                <a:gd name="T27" fmla="*/ 1550 h 1632"/>
                <a:gd name="T28" fmla="*/ 2412 w 2420"/>
                <a:gd name="T29" fmla="*/ 1570 h 1632"/>
                <a:gd name="T30" fmla="*/ 2402 w 2420"/>
                <a:gd name="T31" fmla="*/ 1586 h 1632"/>
                <a:gd name="T32" fmla="*/ 2388 w 2420"/>
                <a:gd name="T33" fmla="*/ 1602 h 1632"/>
                <a:gd name="T34" fmla="*/ 2372 w 2420"/>
                <a:gd name="T35" fmla="*/ 1614 h 1632"/>
                <a:gd name="T36" fmla="*/ 2354 w 2420"/>
                <a:gd name="T37" fmla="*/ 1624 h 1632"/>
                <a:gd name="T38" fmla="*/ 2334 w 2420"/>
                <a:gd name="T39" fmla="*/ 1628 h 1632"/>
                <a:gd name="T40" fmla="*/ 2312 w 2420"/>
                <a:gd name="T41" fmla="*/ 1632 h 1632"/>
                <a:gd name="T42" fmla="*/ 2312 w 2420"/>
                <a:gd name="T43" fmla="*/ 1632 h 1632"/>
                <a:gd name="T44" fmla="*/ 110 w 2420"/>
                <a:gd name="T45" fmla="*/ 1632 h 1632"/>
                <a:gd name="T46" fmla="*/ 110 w 2420"/>
                <a:gd name="T47" fmla="*/ 1632 h 1632"/>
                <a:gd name="T48" fmla="*/ 88 w 2420"/>
                <a:gd name="T49" fmla="*/ 1628 h 1632"/>
                <a:gd name="T50" fmla="*/ 68 w 2420"/>
                <a:gd name="T51" fmla="*/ 1624 h 1632"/>
                <a:gd name="T52" fmla="*/ 48 w 2420"/>
                <a:gd name="T53" fmla="*/ 1614 h 1632"/>
                <a:gd name="T54" fmla="*/ 32 w 2420"/>
                <a:gd name="T55" fmla="*/ 1602 h 1632"/>
                <a:gd name="T56" fmla="*/ 20 w 2420"/>
                <a:gd name="T57" fmla="*/ 1586 h 1632"/>
                <a:gd name="T58" fmla="*/ 10 w 2420"/>
                <a:gd name="T59" fmla="*/ 1570 h 1632"/>
                <a:gd name="T60" fmla="*/ 4 w 2420"/>
                <a:gd name="T61" fmla="*/ 1550 h 1632"/>
                <a:gd name="T62" fmla="*/ 0 w 2420"/>
                <a:gd name="T63" fmla="*/ 1530 h 1632"/>
                <a:gd name="T64" fmla="*/ 0 w 2420"/>
                <a:gd name="T65" fmla="*/ 102 h 1632"/>
                <a:gd name="T66" fmla="*/ 0 w 2420"/>
                <a:gd name="T67" fmla="*/ 102 h 1632"/>
                <a:gd name="T68" fmla="*/ 4 w 2420"/>
                <a:gd name="T69" fmla="*/ 82 h 1632"/>
                <a:gd name="T70" fmla="*/ 10 w 2420"/>
                <a:gd name="T71" fmla="*/ 62 h 1632"/>
                <a:gd name="T72" fmla="*/ 20 w 2420"/>
                <a:gd name="T73" fmla="*/ 46 h 1632"/>
                <a:gd name="T74" fmla="*/ 32 w 2420"/>
                <a:gd name="T75" fmla="*/ 30 h 1632"/>
                <a:gd name="T76" fmla="*/ 48 w 2420"/>
                <a:gd name="T77" fmla="*/ 18 h 1632"/>
                <a:gd name="T78" fmla="*/ 68 w 2420"/>
                <a:gd name="T79" fmla="*/ 8 h 1632"/>
                <a:gd name="T80" fmla="*/ 88 w 2420"/>
                <a:gd name="T81" fmla="*/ 2 h 1632"/>
                <a:gd name="T82" fmla="*/ 110 w 2420"/>
                <a:gd name="T83" fmla="*/ 0 h 1632"/>
                <a:gd name="T84" fmla="*/ 110 w 2420"/>
                <a:gd name="T85" fmla="*/ 0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20" h="1632">
                  <a:moveTo>
                    <a:pt x="110" y="0"/>
                  </a:moveTo>
                  <a:lnTo>
                    <a:pt x="2312" y="0"/>
                  </a:lnTo>
                  <a:lnTo>
                    <a:pt x="2312" y="0"/>
                  </a:lnTo>
                  <a:lnTo>
                    <a:pt x="2334" y="2"/>
                  </a:lnTo>
                  <a:lnTo>
                    <a:pt x="2354" y="8"/>
                  </a:lnTo>
                  <a:lnTo>
                    <a:pt x="2372" y="18"/>
                  </a:lnTo>
                  <a:lnTo>
                    <a:pt x="2388" y="30"/>
                  </a:lnTo>
                  <a:lnTo>
                    <a:pt x="2402" y="46"/>
                  </a:lnTo>
                  <a:lnTo>
                    <a:pt x="2412" y="62"/>
                  </a:lnTo>
                  <a:lnTo>
                    <a:pt x="2418" y="82"/>
                  </a:lnTo>
                  <a:lnTo>
                    <a:pt x="2420" y="102"/>
                  </a:lnTo>
                  <a:lnTo>
                    <a:pt x="2420" y="1530"/>
                  </a:lnTo>
                  <a:lnTo>
                    <a:pt x="2420" y="1530"/>
                  </a:lnTo>
                  <a:lnTo>
                    <a:pt x="2418" y="1550"/>
                  </a:lnTo>
                  <a:lnTo>
                    <a:pt x="2412" y="1570"/>
                  </a:lnTo>
                  <a:lnTo>
                    <a:pt x="2402" y="1586"/>
                  </a:lnTo>
                  <a:lnTo>
                    <a:pt x="2388" y="1602"/>
                  </a:lnTo>
                  <a:lnTo>
                    <a:pt x="2372" y="1614"/>
                  </a:lnTo>
                  <a:lnTo>
                    <a:pt x="2354" y="1624"/>
                  </a:lnTo>
                  <a:lnTo>
                    <a:pt x="2334" y="1628"/>
                  </a:lnTo>
                  <a:lnTo>
                    <a:pt x="2312" y="1632"/>
                  </a:lnTo>
                  <a:lnTo>
                    <a:pt x="2312" y="1632"/>
                  </a:lnTo>
                  <a:lnTo>
                    <a:pt x="110" y="1632"/>
                  </a:lnTo>
                  <a:lnTo>
                    <a:pt x="110" y="1632"/>
                  </a:lnTo>
                  <a:lnTo>
                    <a:pt x="88" y="1628"/>
                  </a:lnTo>
                  <a:lnTo>
                    <a:pt x="68" y="1624"/>
                  </a:lnTo>
                  <a:lnTo>
                    <a:pt x="48" y="1614"/>
                  </a:lnTo>
                  <a:lnTo>
                    <a:pt x="32" y="1602"/>
                  </a:lnTo>
                  <a:lnTo>
                    <a:pt x="20" y="1586"/>
                  </a:lnTo>
                  <a:lnTo>
                    <a:pt x="10" y="1570"/>
                  </a:lnTo>
                  <a:lnTo>
                    <a:pt x="4" y="1550"/>
                  </a:lnTo>
                  <a:lnTo>
                    <a:pt x="0" y="1530"/>
                  </a:lnTo>
                  <a:lnTo>
                    <a:pt x="0" y="102"/>
                  </a:lnTo>
                  <a:lnTo>
                    <a:pt x="0" y="102"/>
                  </a:lnTo>
                  <a:lnTo>
                    <a:pt x="4" y="82"/>
                  </a:lnTo>
                  <a:lnTo>
                    <a:pt x="10" y="62"/>
                  </a:lnTo>
                  <a:lnTo>
                    <a:pt x="20" y="46"/>
                  </a:lnTo>
                  <a:lnTo>
                    <a:pt x="32" y="30"/>
                  </a:lnTo>
                  <a:lnTo>
                    <a:pt x="48" y="18"/>
                  </a:lnTo>
                  <a:lnTo>
                    <a:pt x="68" y="8"/>
                  </a:lnTo>
                  <a:lnTo>
                    <a:pt x="88" y="2"/>
                  </a:lnTo>
                  <a:lnTo>
                    <a:pt x="110" y="0"/>
                  </a:lnTo>
                  <a:lnTo>
                    <a:pt x="110" y="0"/>
                  </a:lnTo>
                  <a:close/>
                </a:path>
              </a:pathLst>
            </a:custGeom>
            <a:solidFill>
              <a:srgbClr val="9892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89" name="Freeform 34"/>
            <p:cNvSpPr>
              <a:spLocks/>
            </p:cNvSpPr>
            <p:nvPr/>
          </p:nvSpPr>
          <p:spPr bwMode="auto">
            <a:xfrm>
              <a:off x="6430963" y="1309688"/>
              <a:ext cx="3314700" cy="2133600"/>
            </a:xfrm>
            <a:custGeom>
              <a:avLst/>
              <a:gdLst>
                <a:gd name="T0" fmla="*/ 2088 w 2088"/>
                <a:gd name="T1" fmla="*/ 1264 h 1344"/>
                <a:gd name="T2" fmla="*/ 2088 w 2088"/>
                <a:gd name="T3" fmla="*/ 1264 h 1344"/>
                <a:gd name="T4" fmla="*/ 2088 w 2088"/>
                <a:gd name="T5" fmla="*/ 1280 h 1344"/>
                <a:gd name="T6" fmla="*/ 2082 w 2088"/>
                <a:gd name="T7" fmla="*/ 1294 h 1344"/>
                <a:gd name="T8" fmla="*/ 2076 w 2088"/>
                <a:gd name="T9" fmla="*/ 1308 h 1344"/>
                <a:gd name="T10" fmla="*/ 2066 w 2088"/>
                <a:gd name="T11" fmla="*/ 1320 h 1344"/>
                <a:gd name="T12" fmla="*/ 2056 w 2088"/>
                <a:gd name="T13" fmla="*/ 1330 h 1344"/>
                <a:gd name="T14" fmla="*/ 2042 w 2088"/>
                <a:gd name="T15" fmla="*/ 1338 h 1344"/>
                <a:gd name="T16" fmla="*/ 2028 w 2088"/>
                <a:gd name="T17" fmla="*/ 1342 h 1344"/>
                <a:gd name="T18" fmla="*/ 2012 w 2088"/>
                <a:gd name="T19" fmla="*/ 1344 h 1344"/>
                <a:gd name="T20" fmla="*/ 78 w 2088"/>
                <a:gd name="T21" fmla="*/ 1344 h 1344"/>
                <a:gd name="T22" fmla="*/ 78 w 2088"/>
                <a:gd name="T23" fmla="*/ 1344 h 1344"/>
                <a:gd name="T24" fmla="*/ 62 w 2088"/>
                <a:gd name="T25" fmla="*/ 1342 h 1344"/>
                <a:gd name="T26" fmla="*/ 48 w 2088"/>
                <a:gd name="T27" fmla="*/ 1338 h 1344"/>
                <a:gd name="T28" fmla="*/ 34 w 2088"/>
                <a:gd name="T29" fmla="*/ 1330 h 1344"/>
                <a:gd name="T30" fmla="*/ 24 w 2088"/>
                <a:gd name="T31" fmla="*/ 1320 h 1344"/>
                <a:gd name="T32" fmla="*/ 14 w 2088"/>
                <a:gd name="T33" fmla="*/ 1308 h 1344"/>
                <a:gd name="T34" fmla="*/ 6 w 2088"/>
                <a:gd name="T35" fmla="*/ 1294 h 1344"/>
                <a:gd name="T36" fmla="*/ 2 w 2088"/>
                <a:gd name="T37" fmla="*/ 1280 h 1344"/>
                <a:gd name="T38" fmla="*/ 0 w 2088"/>
                <a:gd name="T39" fmla="*/ 1264 h 1344"/>
                <a:gd name="T40" fmla="*/ 0 w 2088"/>
                <a:gd name="T41" fmla="*/ 80 h 1344"/>
                <a:gd name="T42" fmla="*/ 0 w 2088"/>
                <a:gd name="T43" fmla="*/ 80 h 1344"/>
                <a:gd name="T44" fmla="*/ 2 w 2088"/>
                <a:gd name="T45" fmla="*/ 64 h 1344"/>
                <a:gd name="T46" fmla="*/ 6 w 2088"/>
                <a:gd name="T47" fmla="*/ 50 h 1344"/>
                <a:gd name="T48" fmla="*/ 14 w 2088"/>
                <a:gd name="T49" fmla="*/ 36 h 1344"/>
                <a:gd name="T50" fmla="*/ 24 w 2088"/>
                <a:gd name="T51" fmla="*/ 24 h 1344"/>
                <a:gd name="T52" fmla="*/ 34 w 2088"/>
                <a:gd name="T53" fmla="*/ 14 h 1344"/>
                <a:gd name="T54" fmla="*/ 48 w 2088"/>
                <a:gd name="T55" fmla="*/ 6 h 1344"/>
                <a:gd name="T56" fmla="*/ 62 w 2088"/>
                <a:gd name="T57" fmla="*/ 2 h 1344"/>
                <a:gd name="T58" fmla="*/ 78 w 2088"/>
                <a:gd name="T59" fmla="*/ 0 h 1344"/>
                <a:gd name="T60" fmla="*/ 2012 w 2088"/>
                <a:gd name="T61" fmla="*/ 0 h 1344"/>
                <a:gd name="T62" fmla="*/ 2012 w 2088"/>
                <a:gd name="T63" fmla="*/ 0 h 1344"/>
                <a:gd name="T64" fmla="*/ 2028 w 2088"/>
                <a:gd name="T65" fmla="*/ 2 h 1344"/>
                <a:gd name="T66" fmla="*/ 2042 w 2088"/>
                <a:gd name="T67" fmla="*/ 6 h 1344"/>
                <a:gd name="T68" fmla="*/ 2056 w 2088"/>
                <a:gd name="T69" fmla="*/ 14 h 1344"/>
                <a:gd name="T70" fmla="*/ 2066 w 2088"/>
                <a:gd name="T71" fmla="*/ 24 h 1344"/>
                <a:gd name="T72" fmla="*/ 2076 w 2088"/>
                <a:gd name="T73" fmla="*/ 36 h 1344"/>
                <a:gd name="T74" fmla="*/ 2082 w 2088"/>
                <a:gd name="T75" fmla="*/ 50 h 1344"/>
                <a:gd name="T76" fmla="*/ 2088 w 2088"/>
                <a:gd name="T77" fmla="*/ 64 h 1344"/>
                <a:gd name="T78" fmla="*/ 2088 w 2088"/>
                <a:gd name="T79" fmla="*/ 80 h 1344"/>
                <a:gd name="T80" fmla="*/ 2088 w 2088"/>
                <a:gd name="T81" fmla="*/ 1264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88" h="1344">
                  <a:moveTo>
                    <a:pt x="2088" y="1264"/>
                  </a:moveTo>
                  <a:lnTo>
                    <a:pt x="2088" y="1264"/>
                  </a:lnTo>
                  <a:lnTo>
                    <a:pt x="2088" y="1280"/>
                  </a:lnTo>
                  <a:lnTo>
                    <a:pt x="2082" y="1294"/>
                  </a:lnTo>
                  <a:lnTo>
                    <a:pt x="2076" y="1308"/>
                  </a:lnTo>
                  <a:lnTo>
                    <a:pt x="2066" y="1320"/>
                  </a:lnTo>
                  <a:lnTo>
                    <a:pt x="2056" y="1330"/>
                  </a:lnTo>
                  <a:lnTo>
                    <a:pt x="2042" y="1338"/>
                  </a:lnTo>
                  <a:lnTo>
                    <a:pt x="2028" y="1342"/>
                  </a:lnTo>
                  <a:lnTo>
                    <a:pt x="2012" y="1344"/>
                  </a:lnTo>
                  <a:lnTo>
                    <a:pt x="78" y="1344"/>
                  </a:lnTo>
                  <a:lnTo>
                    <a:pt x="78" y="1344"/>
                  </a:lnTo>
                  <a:lnTo>
                    <a:pt x="62" y="1342"/>
                  </a:lnTo>
                  <a:lnTo>
                    <a:pt x="48" y="1338"/>
                  </a:lnTo>
                  <a:lnTo>
                    <a:pt x="34" y="1330"/>
                  </a:lnTo>
                  <a:lnTo>
                    <a:pt x="24" y="1320"/>
                  </a:lnTo>
                  <a:lnTo>
                    <a:pt x="14" y="1308"/>
                  </a:lnTo>
                  <a:lnTo>
                    <a:pt x="6" y="1294"/>
                  </a:lnTo>
                  <a:lnTo>
                    <a:pt x="2" y="1280"/>
                  </a:lnTo>
                  <a:lnTo>
                    <a:pt x="0" y="1264"/>
                  </a:lnTo>
                  <a:lnTo>
                    <a:pt x="0" y="80"/>
                  </a:lnTo>
                  <a:lnTo>
                    <a:pt x="0" y="80"/>
                  </a:lnTo>
                  <a:lnTo>
                    <a:pt x="2" y="64"/>
                  </a:lnTo>
                  <a:lnTo>
                    <a:pt x="6" y="50"/>
                  </a:lnTo>
                  <a:lnTo>
                    <a:pt x="14" y="36"/>
                  </a:lnTo>
                  <a:lnTo>
                    <a:pt x="24" y="24"/>
                  </a:lnTo>
                  <a:lnTo>
                    <a:pt x="34" y="14"/>
                  </a:lnTo>
                  <a:lnTo>
                    <a:pt x="48" y="6"/>
                  </a:lnTo>
                  <a:lnTo>
                    <a:pt x="62" y="2"/>
                  </a:lnTo>
                  <a:lnTo>
                    <a:pt x="78" y="0"/>
                  </a:lnTo>
                  <a:lnTo>
                    <a:pt x="2012" y="0"/>
                  </a:lnTo>
                  <a:lnTo>
                    <a:pt x="2012" y="0"/>
                  </a:lnTo>
                  <a:lnTo>
                    <a:pt x="2028" y="2"/>
                  </a:lnTo>
                  <a:lnTo>
                    <a:pt x="2042" y="6"/>
                  </a:lnTo>
                  <a:lnTo>
                    <a:pt x="2056" y="14"/>
                  </a:lnTo>
                  <a:lnTo>
                    <a:pt x="2066" y="24"/>
                  </a:lnTo>
                  <a:lnTo>
                    <a:pt x="2076" y="36"/>
                  </a:lnTo>
                  <a:lnTo>
                    <a:pt x="2082" y="50"/>
                  </a:lnTo>
                  <a:lnTo>
                    <a:pt x="2088" y="64"/>
                  </a:lnTo>
                  <a:lnTo>
                    <a:pt x="2088" y="80"/>
                  </a:lnTo>
                  <a:lnTo>
                    <a:pt x="2088" y="12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grpSp>
      <p:grpSp>
        <p:nvGrpSpPr>
          <p:cNvPr id="90" name="Group 89"/>
          <p:cNvGrpSpPr/>
          <p:nvPr/>
        </p:nvGrpSpPr>
        <p:grpSpPr>
          <a:xfrm>
            <a:off x="4922083" y="4072219"/>
            <a:ext cx="199767" cy="188168"/>
            <a:chOff x="7615238" y="688975"/>
            <a:chExt cx="4441825" cy="3765550"/>
          </a:xfrm>
          <a:solidFill>
            <a:schemeClr val="accent5"/>
          </a:solidFill>
        </p:grpSpPr>
        <p:sp>
          <p:nvSpPr>
            <p:cNvPr id="91" name="Freeform 38"/>
            <p:cNvSpPr>
              <a:spLocks noEditPoints="1"/>
            </p:cNvSpPr>
            <p:nvPr/>
          </p:nvSpPr>
          <p:spPr bwMode="auto">
            <a:xfrm>
              <a:off x="8418513" y="1358900"/>
              <a:ext cx="2857500" cy="2851150"/>
            </a:xfrm>
            <a:custGeom>
              <a:avLst/>
              <a:gdLst>
                <a:gd name="T0" fmla="*/ 674 w 1800"/>
                <a:gd name="T1" fmla="*/ 30 h 1796"/>
                <a:gd name="T2" fmla="*/ 396 w 1800"/>
                <a:gd name="T3" fmla="*/ 154 h 1796"/>
                <a:gd name="T4" fmla="*/ 178 w 1800"/>
                <a:gd name="T5" fmla="*/ 362 h 1796"/>
                <a:gd name="T6" fmla="*/ 40 w 1800"/>
                <a:gd name="T7" fmla="*/ 634 h 1796"/>
                <a:gd name="T8" fmla="*/ 0 w 1800"/>
                <a:gd name="T9" fmla="*/ 902 h 1796"/>
                <a:gd name="T10" fmla="*/ 34 w 1800"/>
                <a:gd name="T11" fmla="*/ 1112 h 1796"/>
                <a:gd name="T12" fmla="*/ 114 w 1800"/>
                <a:gd name="T13" fmla="*/ 1232 h 1796"/>
                <a:gd name="T14" fmla="*/ 322 w 1800"/>
                <a:gd name="T15" fmla="*/ 1330 h 1796"/>
                <a:gd name="T16" fmla="*/ 474 w 1800"/>
                <a:gd name="T17" fmla="*/ 1572 h 1796"/>
                <a:gd name="T18" fmla="*/ 498 w 1800"/>
                <a:gd name="T19" fmla="*/ 1674 h 1796"/>
                <a:gd name="T20" fmla="*/ 514 w 1800"/>
                <a:gd name="T21" fmla="*/ 1778 h 1796"/>
                <a:gd name="T22" fmla="*/ 590 w 1800"/>
                <a:gd name="T23" fmla="*/ 1794 h 1796"/>
                <a:gd name="T24" fmla="*/ 636 w 1800"/>
                <a:gd name="T25" fmla="*/ 1736 h 1796"/>
                <a:gd name="T26" fmla="*/ 674 w 1800"/>
                <a:gd name="T27" fmla="*/ 1770 h 1796"/>
                <a:gd name="T28" fmla="*/ 744 w 1800"/>
                <a:gd name="T29" fmla="*/ 1796 h 1796"/>
                <a:gd name="T30" fmla="*/ 802 w 1800"/>
                <a:gd name="T31" fmla="*/ 1748 h 1796"/>
                <a:gd name="T32" fmla="*/ 834 w 1800"/>
                <a:gd name="T33" fmla="*/ 1760 h 1796"/>
                <a:gd name="T34" fmla="*/ 910 w 1800"/>
                <a:gd name="T35" fmla="*/ 1796 h 1796"/>
                <a:gd name="T36" fmla="*/ 964 w 1800"/>
                <a:gd name="T37" fmla="*/ 1760 h 1796"/>
                <a:gd name="T38" fmla="*/ 998 w 1800"/>
                <a:gd name="T39" fmla="*/ 1748 h 1796"/>
                <a:gd name="T40" fmla="*/ 1056 w 1800"/>
                <a:gd name="T41" fmla="*/ 1796 h 1796"/>
                <a:gd name="T42" fmla="*/ 1126 w 1800"/>
                <a:gd name="T43" fmla="*/ 1770 h 1796"/>
                <a:gd name="T44" fmla="*/ 1162 w 1800"/>
                <a:gd name="T45" fmla="*/ 1736 h 1796"/>
                <a:gd name="T46" fmla="*/ 1210 w 1800"/>
                <a:gd name="T47" fmla="*/ 1794 h 1796"/>
                <a:gd name="T48" fmla="*/ 1284 w 1800"/>
                <a:gd name="T49" fmla="*/ 1778 h 1796"/>
                <a:gd name="T50" fmla="*/ 1302 w 1800"/>
                <a:gd name="T51" fmla="*/ 1674 h 1796"/>
                <a:gd name="T52" fmla="*/ 1328 w 1800"/>
                <a:gd name="T53" fmla="*/ 1558 h 1796"/>
                <a:gd name="T54" fmla="*/ 1520 w 1800"/>
                <a:gd name="T55" fmla="*/ 1320 h 1796"/>
                <a:gd name="T56" fmla="*/ 1698 w 1800"/>
                <a:gd name="T57" fmla="*/ 1218 h 1796"/>
                <a:gd name="T58" fmla="*/ 1774 w 1800"/>
                <a:gd name="T59" fmla="*/ 1090 h 1796"/>
                <a:gd name="T60" fmla="*/ 1800 w 1800"/>
                <a:gd name="T61" fmla="*/ 902 h 1796"/>
                <a:gd name="T62" fmla="*/ 1744 w 1800"/>
                <a:gd name="T63" fmla="*/ 592 h 1796"/>
                <a:gd name="T64" fmla="*/ 1594 w 1800"/>
                <a:gd name="T65" fmla="*/ 328 h 1796"/>
                <a:gd name="T66" fmla="*/ 1366 w 1800"/>
                <a:gd name="T67" fmla="*/ 132 h 1796"/>
                <a:gd name="T68" fmla="*/ 1080 w 1800"/>
                <a:gd name="T69" fmla="*/ 20 h 1796"/>
                <a:gd name="T70" fmla="*/ 346 w 1800"/>
                <a:gd name="T71" fmla="*/ 1020 h 1796"/>
                <a:gd name="T72" fmla="*/ 272 w 1800"/>
                <a:gd name="T73" fmla="*/ 956 h 1796"/>
                <a:gd name="T74" fmla="*/ 316 w 1800"/>
                <a:gd name="T75" fmla="*/ 702 h 1796"/>
                <a:gd name="T76" fmla="*/ 406 w 1800"/>
                <a:gd name="T77" fmla="*/ 556 h 1796"/>
                <a:gd name="T78" fmla="*/ 508 w 1800"/>
                <a:gd name="T79" fmla="*/ 546 h 1796"/>
                <a:gd name="T80" fmla="*/ 634 w 1800"/>
                <a:gd name="T81" fmla="*/ 638 h 1796"/>
                <a:gd name="T82" fmla="*/ 762 w 1800"/>
                <a:gd name="T83" fmla="*/ 868 h 1796"/>
                <a:gd name="T84" fmla="*/ 772 w 1800"/>
                <a:gd name="T85" fmla="*/ 970 h 1796"/>
                <a:gd name="T86" fmla="*/ 700 w 1800"/>
                <a:gd name="T87" fmla="*/ 1020 h 1796"/>
                <a:gd name="T88" fmla="*/ 826 w 1800"/>
                <a:gd name="T89" fmla="*/ 1338 h 1796"/>
                <a:gd name="T90" fmla="*/ 900 w 1800"/>
                <a:gd name="T91" fmla="*/ 1000 h 1796"/>
                <a:gd name="T92" fmla="*/ 976 w 1800"/>
                <a:gd name="T93" fmla="*/ 1330 h 1796"/>
                <a:gd name="T94" fmla="*/ 896 w 1800"/>
                <a:gd name="T95" fmla="*/ 1362 h 1796"/>
                <a:gd name="T96" fmla="*/ 1050 w 1800"/>
                <a:gd name="T97" fmla="*/ 998 h 1796"/>
                <a:gd name="T98" fmla="*/ 1020 w 1800"/>
                <a:gd name="T99" fmla="*/ 918 h 1796"/>
                <a:gd name="T100" fmla="*/ 1134 w 1800"/>
                <a:gd name="T101" fmla="*/ 680 h 1796"/>
                <a:gd name="T102" fmla="*/ 1254 w 1800"/>
                <a:gd name="T103" fmla="*/ 558 h 1796"/>
                <a:gd name="T104" fmla="*/ 1372 w 1800"/>
                <a:gd name="T105" fmla="*/ 546 h 1796"/>
                <a:gd name="T106" fmla="*/ 1456 w 1800"/>
                <a:gd name="T107" fmla="*/ 638 h 1796"/>
                <a:gd name="T108" fmla="*/ 1532 w 1800"/>
                <a:gd name="T109" fmla="*/ 918 h 1796"/>
                <a:gd name="T110" fmla="*/ 1470 w 1800"/>
                <a:gd name="T111" fmla="*/ 1016 h 1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00" h="1796">
                  <a:moveTo>
                    <a:pt x="900" y="0"/>
                  </a:moveTo>
                  <a:lnTo>
                    <a:pt x="900" y="0"/>
                  </a:lnTo>
                  <a:lnTo>
                    <a:pt x="854" y="2"/>
                  </a:lnTo>
                  <a:lnTo>
                    <a:pt x="808" y="6"/>
                  </a:lnTo>
                  <a:lnTo>
                    <a:pt x="762" y="12"/>
                  </a:lnTo>
                  <a:lnTo>
                    <a:pt x="718" y="20"/>
                  </a:lnTo>
                  <a:lnTo>
                    <a:pt x="674" y="30"/>
                  </a:lnTo>
                  <a:lnTo>
                    <a:pt x="632" y="42"/>
                  </a:lnTo>
                  <a:lnTo>
                    <a:pt x="590" y="56"/>
                  </a:lnTo>
                  <a:lnTo>
                    <a:pt x="550" y="72"/>
                  </a:lnTo>
                  <a:lnTo>
                    <a:pt x="510" y="90"/>
                  </a:lnTo>
                  <a:lnTo>
                    <a:pt x="470" y="110"/>
                  </a:lnTo>
                  <a:lnTo>
                    <a:pt x="432" y="132"/>
                  </a:lnTo>
                  <a:lnTo>
                    <a:pt x="396" y="154"/>
                  </a:lnTo>
                  <a:lnTo>
                    <a:pt x="360" y="180"/>
                  </a:lnTo>
                  <a:lnTo>
                    <a:pt x="326" y="206"/>
                  </a:lnTo>
                  <a:lnTo>
                    <a:pt x="294" y="234"/>
                  </a:lnTo>
                  <a:lnTo>
                    <a:pt x="262" y="264"/>
                  </a:lnTo>
                  <a:lnTo>
                    <a:pt x="234" y="296"/>
                  </a:lnTo>
                  <a:lnTo>
                    <a:pt x="204" y="328"/>
                  </a:lnTo>
                  <a:lnTo>
                    <a:pt x="178" y="362"/>
                  </a:lnTo>
                  <a:lnTo>
                    <a:pt x="154" y="398"/>
                  </a:lnTo>
                  <a:lnTo>
                    <a:pt x="130" y="434"/>
                  </a:lnTo>
                  <a:lnTo>
                    <a:pt x="108" y="472"/>
                  </a:lnTo>
                  <a:lnTo>
                    <a:pt x="88" y="510"/>
                  </a:lnTo>
                  <a:lnTo>
                    <a:pt x="70" y="550"/>
                  </a:lnTo>
                  <a:lnTo>
                    <a:pt x="54" y="592"/>
                  </a:lnTo>
                  <a:lnTo>
                    <a:pt x="40" y="634"/>
                  </a:lnTo>
                  <a:lnTo>
                    <a:pt x="28" y="676"/>
                  </a:lnTo>
                  <a:lnTo>
                    <a:pt x="18" y="720"/>
                  </a:lnTo>
                  <a:lnTo>
                    <a:pt x="10" y="764"/>
                  </a:lnTo>
                  <a:lnTo>
                    <a:pt x="4" y="808"/>
                  </a:lnTo>
                  <a:lnTo>
                    <a:pt x="0" y="854"/>
                  </a:lnTo>
                  <a:lnTo>
                    <a:pt x="0" y="902"/>
                  </a:lnTo>
                  <a:lnTo>
                    <a:pt x="0" y="902"/>
                  </a:lnTo>
                  <a:lnTo>
                    <a:pt x="2" y="962"/>
                  </a:lnTo>
                  <a:lnTo>
                    <a:pt x="4" y="990"/>
                  </a:lnTo>
                  <a:lnTo>
                    <a:pt x="8" y="1018"/>
                  </a:lnTo>
                  <a:lnTo>
                    <a:pt x="12" y="1044"/>
                  </a:lnTo>
                  <a:lnTo>
                    <a:pt x="18" y="1068"/>
                  </a:lnTo>
                  <a:lnTo>
                    <a:pt x="26" y="1090"/>
                  </a:lnTo>
                  <a:lnTo>
                    <a:pt x="34" y="1112"/>
                  </a:lnTo>
                  <a:lnTo>
                    <a:pt x="42" y="1134"/>
                  </a:lnTo>
                  <a:lnTo>
                    <a:pt x="52" y="1152"/>
                  </a:lnTo>
                  <a:lnTo>
                    <a:pt x="62" y="1170"/>
                  </a:lnTo>
                  <a:lnTo>
                    <a:pt x="74" y="1188"/>
                  </a:lnTo>
                  <a:lnTo>
                    <a:pt x="86" y="1204"/>
                  </a:lnTo>
                  <a:lnTo>
                    <a:pt x="100" y="1218"/>
                  </a:lnTo>
                  <a:lnTo>
                    <a:pt x="114" y="1232"/>
                  </a:lnTo>
                  <a:lnTo>
                    <a:pt x="130" y="1246"/>
                  </a:lnTo>
                  <a:lnTo>
                    <a:pt x="146" y="1258"/>
                  </a:lnTo>
                  <a:lnTo>
                    <a:pt x="162" y="1270"/>
                  </a:lnTo>
                  <a:lnTo>
                    <a:pt x="198" y="1290"/>
                  </a:lnTo>
                  <a:lnTo>
                    <a:pt x="236" y="1306"/>
                  </a:lnTo>
                  <a:lnTo>
                    <a:pt x="278" y="1320"/>
                  </a:lnTo>
                  <a:lnTo>
                    <a:pt x="322" y="1330"/>
                  </a:lnTo>
                  <a:lnTo>
                    <a:pt x="370" y="1338"/>
                  </a:lnTo>
                  <a:lnTo>
                    <a:pt x="420" y="1346"/>
                  </a:lnTo>
                  <a:lnTo>
                    <a:pt x="470" y="1350"/>
                  </a:lnTo>
                  <a:lnTo>
                    <a:pt x="470" y="1542"/>
                  </a:lnTo>
                  <a:lnTo>
                    <a:pt x="470" y="1542"/>
                  </a:lnTo>
                  <a:lnTo>
                    <a:pt x="472" y="1558"/>
                  </a:lnTo>
                  <a:lnTo>
                    <a:pt x="474" y="1572"/>
                  </a:lnTo>
                  <a:lnTo>
                    <a:pt x="476" y="1588"/>
                  </a:lnTo>
                  <a:lnTo>
                    <a:pt x="480" y="1602"/>
                  </a:lnTo>
                  <a:lnTo>
                    <a:pt x="492" y="1628"/>
                  </a:lnTo>
                  <a:lnTo>
                    <a:pt x="506" y="1652"/>
                  </a:lnTo>
                  <a:lnTo>
                    <a:pt x="506" y="1652"/>
                  </a:lnTo>
                  <a:lnTo>
                    <a:pt x="500" y="1666"/>
                  </a:lnTo>
                  <a:lnTo>
                    <a:pt x="498" y="1674"/>
                  </a:lnTo>
                  <a:lnTo>
                    <a:pt x="496" y="1684"/>
                  </a:lnTo>
                  <a:lnTo>
                    <a:pt x="496" y="1736"/>
                  </a:lnTo>
                  <a:lnTo>
                    <a:pt x="496" y="1736"/>
                  </a:lnTo>
                  <a:lnTo>
                    <a:pt x="498" y="1748"/>
                  </a:lnTo>
                  <a:lnTo>
                    <a:pt x="502" y="1760"/>
                  </a:lnTo>
                  <a:lnTo>
                    <a:pt x="508" y="1770"/>
                  </a:lnTo>
                  <a:lnTo>
                    <a:pt x="514" y="1778"/>
                  </a:lnTo>
                  <a:lnTo>
                    <a:pt x="524" y="1786"/>
                  </a:lnTo>
                  <a:lnTo>
                    <a:pt x="534" y="1792"/>
                  </a:lnTo>
                  <a:lnTo>
                    <a:pt x="544" y="1794"/>
                  </a:lnTo>
                  <a:lnTo>
                    <a:pt x="556" y="1796"/>
                  </a:lnTo>
                  <a:lnTo>
                    <a:pt x="578" y="1796"/>
                  </a:lnTo>
                  <a:lnTo>
                    <a:pt x="578" y="1796"/>
                  </a:lnTo>
                  <a:lnTo>
                    <a:pt x="590" y="1794"/>
                  </a:lnTo>
                  <a:lnTo>
                    <a:pt x="600" y="1792"/>
                  </a:lnTo>
                  <a:lnTo>
                    <a:pt x="610" y="1786"/>
                  </a:lnTo>
                  <a:lnTo>
                    <a:pt x="620" y="1778"/>
                  </a:lnTo>
                  <a:lnTo>
                    <a:pt x="626" y="1770"/>
                  </a:lnTo>
                  <a:lnTo>
                    <a:pt x="632" y="1760"/>
                  </a:lnTo>
                  <a:lnTo>
                    <a:pt x="636" y="1748"/>
                  </a:lnTo>
                  <a:lnTo>
                    <a:pt x="636" y="1736"/>
                  </a:lnTo>
                  <a:lnTo>
                    <a:pt x="636" y="1710"/>
                  </a:lnTo>
                  <a:lnTo>
                    <a:pt x="664" y="1710"/>
                  </a:lnTo>
                  <a:lnTo>
                    <a:pt x="664" y="1736"/>
                  </a:lnTo>
                  <a:lnTo>
                    <a:pt x="664" y="1736"/>
                  </a:lnTo>
                  <a:lnTo>
                    <a:pt x="664" y="1748"/>
                  </a:lnTo>
                  <a:lnTo>
                    <a:pt x="668" y="1760"/>
                  </a:lnTo>
                  <a:lnTo>
                    <a:pt x="674" y="1770"/>
                  </a:lnTo>
                  <a:lnTo>
                    <a:pt x="680" y="1778"/>
                  </a:lnTo>
                  <a:lnTo>
                    <a:pt x="690" y="1786"/>
                  </a:lnTo>
                  <a:lnTo>
                    <a:pt x="700" y="1792"/>
                  </a:lnTo>
                  <a:lnTo>
                    <a:pt x="710" y="1794"/>
                  </a:lnTo>
                  <a:lnTo>
                    <a:pt x="722" y="1796"/>
                  </a:lnTo>
                  <a:lnTo>
                    <a:pt x="744" y="1796"/>
                  </a:lnTo>
                  <a:lnTo>
                    <a:pt x="744" y="1796"/>
                  </a:lnTo>
                  <a:lnTo>
                    <a:pt x="756" y="1794"/>
                  </a:lnTo>
                  <a:lnTo>
                    <a:pt x="766" y="1792"/>
                  </a:lnTo>
                  <a:lnTo>
                    <a:pt x="776" y="1786"/>
                  </a:lnTo>
                  <a:lnTo>
                    <a:pt x="786" y="1778"/>
                  </a:lnTo>
                  <a:lnTo>
                    <a:pt x="792" y="1770"/>
                  </a:lnTo>
                  <a:lnTo>
                    <a:pt x="798" y="1760"/>
                  </a:lnTo>
                  <a:lnTo>
                    <a:pt x="802" y="1748"/>
                  </a:lnTo>
                  <a:lnTo>
                    <a:pt x="802" y="1736"/>
                  </a:lnTo>
                  <a:lnTo>
                    <a:pt x="802" y="1710"/>
                  </a:lnTo>
                  <a:lnTo>
                    <a:pt x="830" y="1710"/>
                  </a:lnTo>
                  <a:lnTo>
                    <a:pt x="830" y="1736"/>
                  </a:lnTo>
                  <a:lnTo>
                    <a:pt x="830" y="1736"/>
                  </a:lnTo>
                  <a:lnTo>
                    <a:pt x="830" y="1748"/>
                  </a:lnTo>
                  <a:lnTo>
                    <a:pt x="834" y="1760"/>
                  </a:lnTo>
                  <a:lnTo>
                    <a:pt x="840" y="1770"/>
                  </a:lnTo>
                  <a:lnTo>
                    <a:pt x="848" y="1778"/>
                  </a:lnTo>
                  <a:lnTo>
                    <a:pt x="856" y="1786"/>
                  </a:lnTo>
                  <a:lnTo>
                    <a:pt x="866" y="1792"/>
                  </a:lnTo>
                  <a:lnTo>
                    <a:pt x="878" y="1794"/>
                  </a:lnTo>
                  <a:lnTo>
                    <a:pt x="890" y="1796"/>
                  </a:lnTo>
                  <a:lnTo>
                    <a:pt x="910" y="1796"/>
                  </a:lnTo>
                  <a:lnTo>
                    <a:pt x="910" y="1796"/>
                  </a:lnTo>
                  <a:lnTo>
                    <a:pt x="922" y="1794"/>
                  </a:lnTo>
                  <a:lnTo>
                    <a:pt x="932" y="1792"/>
                  </a:lnTo>
                  <a:lnTo>
                    <a:pt x="944" y="1786"/>
                  </a:lnTo>
                  <a:lnTo>
                    <a:pt x="952" y="1778"/>
                  </a:lnTo>
                  <a:lnTo>
                    <a:pt x="960" y="1770"/>
                  </a:lnTo>
                  <a:lnTo>
                    <a:pt x="964" y="1760"/>
                  </a:lnTo>
                  <a:lnTo>
                    <a:pt x="968" y="1748"/>
                  </a:lnTo>
                  <a:lnTo>
                    <a:pt x="970" y="1736"/>
                  </a:lnTo>
                  <a:lnTo>
                    <a:pt x="970" y="1710"/>
                  </a:lnTo>
                  <a:lnTo>
                    <a:pt x="996" y="1710"/>
                  </a:lnTo>
                  <a:lnTo>
                    <a:pt x="996" y="1736"/>
                  </a:lnTo>
                  <a:lnTo>
                    <a:pt x="996" y="1736"/>
                  </a:lnTo>
                  <a:lnTo>
                    <a:pt x="998" y="1748"/>
                  </a:lnTo>
                  <a:lnTo>
                    <a:pt x="1000" y="1760"/>
                  </a:lnTo>
                  <a:lnTo>
                    <a:pt x="1006" y="1770"/>
                  </a:lnTo>
                  <a:lnTo>
                    <a:pt x="1014" y="1778"/>
                  </a:lnTo>
                  <a:lnTo>
                    <a:pt x="1022" y="1786"/>
                  </a:lnTo>
                  <a:lnTo>
                    <a:pt x="1032" y="1792"/>
                  </a:lnTo>
                  <a:lnTo>
                    <a:pt x="1044" y="1794"/>
                  </a:lnTo>
                  <a:lnTo>
                    <a:pt x="1056" y="1796"/>
                  </a:lnTo>
                  <a:lnTo>
                    <a:pt x="1076" y="1796"/>
                  </a:lnTo>
                  <a:lnTo>
                    <a:pt x="1076" y="1796"/>
                  </a:lnTo>
                  <a:lnTo>
                    <a:pt x="1088" y="1794"/>
                  </a:lnTo>
                  <a:lnTo>
                    <a:pt x="1100" y="1792"/>
                  </a:lnTo>
                  <a:lnTo>
                    <a:pt x="1110" y="1786"/>
                  </a:lnTo>
                  <a:lnTo>
                    <a:pt x="1118" y="1778"/>
                  </a:lnTo>
                  <a:lnTo>
                    <a:pt x="1126" y="1770"/>
                  </a:lnTo>
                  <a:lnTo>
                    <a:pt x="1130" y="1760"/>
                  </a:lnTo>
                  <a:lnTo>
                    <a:pt x="1134" y="1748"/>
                  </a:lnTo>
                  <a:lnTo>
                    <a:pt x="1136" y="1736"/>
                  </a:lnTo>
                  <a:lnTo>
                    <a:pt x="1136" y="1710"/>
                  </a:lnTo>
                  <a:lnTo>
                    <a:pt x="1162" y="1710"/>
                  </a:lnTo>
                  <a:lnTo>
                    <a:pt x="1162" y="1736"/>
                  </a:lnTo>
                  <a:lnTo>
                    <a:pt x="1162" y="1736"/>
                  </a:lnTo>
                  <a:lnTo>
                    <a:pt x="1164" y="1748"/>
                  </a:lnTo>
                  <a:lnTo>
                    <a:pt x="1166" y="1760"/>
                  </a:lnTo>
                  <a:lnTo>
                    <a:pt x="1172" y="1770"/>
                  </a:lnTo>
                  <a:lnTo>
                    <a:pt x="1180" y="1778"/>
                  </a:lnTo>
                  <a:lnTo>
                    <a:pt x="1188" y="1786"/>
                  </a:lnTo>
                  <a:lnTo>
                    <a:pt x="1198" y="1792"/>
                  </a:lnTo>
                  <a:lnTo>
                    <a:pt x="1210" y="1794"/>
                  </a:lnTo>
                  <a:lnTo>
                    <a:pt x="1222" y="1796"/>
                  </a:lnTo>
                  <a:lnTo>
                    <a:pt x="1242" y="1796"/>
                  </a:lnTo>
                  <a:lnTo>
                    <a:pt x="1242" y="1796"/>
                  </a:lnTo>
                  <a:lnTo>
                    <a:pt x="1254" y="1794"/>
                  </a:lnTo>
                  <a:lnTo>
                    <a:pt x="1266" y="1792"/>
                  </a:lnTo>
                  <a:lnTo>
                    <a:pt x="1276" y="1786"/>
                  </a:lnTo>
                  <a:lnTo>
                    <a:pt x="1284" y="1778"/>
                  </a:lnTo>
                  <a:lnTo>
                    <a:pt x="1292" y="1770"/>
                  </a:lnTo>
                  <a:lnTo>
                    <a:pt x="1298" y="1760"/>
                  </a:lnTo>
                  <a:lnTo>
                    <a:pt x="1300" y="1748"/>
                  </a:lnTo>
                  <a:lnTo>
                    <a:pt x="1302" y="1736"/>
                  </a:lnTo>
                  <a:lnTo>
                    <a:pt x="1302" y="1684"/>
                  </a:lnTo>
                  <a:lnTo>
                    <a:pt x="1302" y="1684"/>
                  </a:lnTo>
                  <a:lnTo>
                    <a:pt x="1302" y="1674"/>
                  </a:lnTo>
                  <a:lnTo>
                    <a:pt x="1300" y="1666"/>
                  </a:lnTo>
                  <a:lnTo>
                    <a:pt x="1292" y="1652"/>
                  </a:lnTo>
                  <a:lnTo>
                    <a:pt x="1292" y="1652"/>
                  </a:lnTo>
                  <a:lnTo>
                    <a:pt x="1308" y="1628"/>
                  </a:lnTo>
                  <a:lnTo>
                    <a:pt x="1318" y="1602"/>
                  </a:lnTo>
                  <a:lnTo>
                    <a:pt x="1326" y="1572"/>
                  </a:lnTo>
                  <a:lnTo>
                    <a:pt x="1328" y="1558"/>
                  </a:lnTo>
                  <a:lnTo>
                    <a:pt x="1328" y="1542"/>
                  </a:lnTo>
                  <a:lnTo>
                    <a:pt x="1328" y="1350"/>
                  </a:lnTo>
                  <a:lnTo>
                    <a:pt x="1328" y="1350"/>
                  </a:lnTo>
                  <a:lnTo>
                    <a:pt x="1380" y="1346"/>
                  </a:lnTo>
                  <a:lnTo>
                    <a:pt x="1430" y="1338"/>
                  </a:lnTo>
                  <a:lnTo>
                    <a:pt x="1476" y="1330"/>
                  </a:lnTo>
                  <a:lnTo>
                    <a:pt x="1520" y="1320"/>
                  </a:lnTo>
                  <a:lnTo>
                    <a:pt x="1562" y="1306"/>
                  </a:lnTo>
                  <a:lnTo>
                    <a:pt x="1600" y="1290"/>
                  </a:lnTo>
                  <a:lnTo>
                    <a:pt x="1636" y="1270"/>
                  </a:lnTo>
                  <a:lnTo>
                    <a:pt x="1654" y="1258"/>
                  </a:lnTo>
                  <a:lnTo>
                    <a:pt x="1670" y="1246"/>
                  </a:lnTo>
                  <a:lnTo>
                    <a:pt x="1684" y="1232"/>
                  </a:lnTo>
                  <a:lnTo>
                    <a:pt x="1698" y="1218"/>
                  </a:lnTo>
                  <a:lnTo>
                    <a:pt x="1712" y="1204"/>
                  </a:lnTo>
                  <a:lnTo>
                    <a:pt x="1724" y="1188"/>
                  </a:lnTo>
                  <a:lnTo>
                    <a:pt x="1736" y="1170"/>
                  </a:lnTo>
                  <a:lnTo>
                    <a:pt x="1746" y="1152"/>
                  </a:lnTo>
                  <a:lnTo>
                    <a:pt x="1756" y="1134"/>
                  </a:lnTo>
                  <a:lnTo>
                    <a:pt x="1766" y="1112"/>
                  </a:lnTo>
                  <a:lnTo>
                    <a:pt x="1774" y="1090"/>
                  </a:lnTo>
                  <a:lnTo>
                    <a:pt x="1780" y="1068"/>
                  </a:lnTo>
                  <a:lnTo>
                    <a:pt x="1786" y="1044"/>
                  </a:lnTo>
                  <a:lnTo>
                    <a:pt x="1790" y="1018"/>
                  </a:lnTo>
                  <a:lnTo>
                    <a:pt x="1794" y="990"/>
                  </a:lnTo>
                  <a:lnTo>
                    <a:pt x="1798" y="962"/>
                  </a:lnTo>
                  <a:lnTo>
                    <a:pt x="1800" y="902"/>
                  </a:lnTo>
                  <a:lnTo>
                    <a:pt x="1800" y="902"/>
                  </a:lnTo>
                  <a:lnTo>
                    <a:pt x="1798" y="854"/>
                  </a:lnTo>
                  <a:lnTo>
                    <a:pt x="1794" y="808"/>
                  </a:lnTo>
                  <a:lnTo>
                    <a:pt x="1790" y="764"/>
                  </a:lnTo>
                  <a:lnTo>
                    <a:pt x="1782" y="720"/>
                  </a:lnTo>
                  <a:lnTo>
                    <a:pt x="1772" y="676"/>
                  </a:lnTo>
                  <a:lnTo>
                    <a:pt x="1760" y="634"/>
                  </a:lnTo>
                  <a:lnTo>
                    <a:pt x="1744" y="592"/>
                  </a:lnTo>
                  <a:lnTo>
                    <a:pt x="1728" y="550"/>
                  </a:lnTo>
                  <a:lnTo>
                    <a:pt x="1710" y="510"/>
                  </a:lnTo>
                  <a:lnTo>
                    <a:pt x="1690" y="472"/>
                  </a:lnTo>
                  <a:lnTo>
                    <a:pt x="1670" y="434"/>
                  </a:lnTo>
                  <a:lnTo>
                    <a:pt x="1646" y="398"/>
                  </a:lnTo>
                  <a:lnTo>
                    <a:pt x="1620" y="362"/>
                  </a:lnTo>
                  <a:lnTo>
                    <a:pt x="1594" y="328"/>
                  </a:lnTo>
                  <a:lnTo>
                    <a:pt x="1566" y="296"/>
                  </a:lnTo>
                  <a:lnTo>
                    <a:pt x="1536" y="264"/>
                  </a:lnTo>
                  <a:lnTo>
                    <a:pt x="1504" y="234"/>
                  </a:lnTo>
                  <a:lnTo>
                    <a:pt x="1472" y="206"/>
                  </a:lnTo>
                  <a:lnTo>
                    <a:pt x="1438" y="180"/>
                  </a:lnTo>
                  <a:lnTo>
                    <a:pt x="1402" y="154"/>
                  </a:lnTo>
                  <a:lnTo>
                    <a:pt x="1366" y="132"/>
                  </a:lnTo>
                  <a:lnTo>
                    <a:pt x="1328" y="110"/>
                  </a:lnTo>
                  <a:lnTo>
                    <a:pt x="1290" y="90"/>
                  </a:lnTo>
                  <a:lnTo>
                    <a:pt x="1250" y="72"/>
                  </a:lnTo>
                  <a:lnTo>
                    <a:pt x="1208" y="56"/>
                  </a:lnTo>
                  <a:lnTo>
                    <a:pt x="1168" y="42"/>
                  </a:lnTo>
                  <a:lnTo>
                    <a:pt x="1124" y="30"/>
                  </a:lnTo>
                  <a:lnTo>
                    <a:pt x="1080" y="20"/>
                  </a:lnTo>
                  <a:lnTo>
                    <a:pt x="1036" y="12"/>
                  </a:lnTo>
                  <a:lnTo>
                    <a:pt x="992" y="6"/>
                  </a:lnTo>
                  <a:lnTo>
                    <a:pt x="946" y="2"/>
                  </a:lnTo>
                  <a:lnTo>
                    <a:pt x="900" y="0"/>
                  </a:lnTo>
                  <a:lnTo>
                    <a:pt x="900" y="0"/>
                  </a:lnTo>
                  <a:close/>
                  <a:moveTo>
                    <a:pt x="700" y="1020"/>
                  </a:moveTo>
                  <a:lnTo>
                    <a:pt x="346" y="1020"/>
                  </a:lnTo>
                  <a:lnTo>
                    <a:pt x="346" y="1020"/>
                  </a:lnTo>
                  <a:lnTo>
                    <a:pt x="330" y="1016"/>
                  </a:lnTo>
                  <a:lnTo>
                    <a:pt x="314" y="1012"/>
                  </a:lnTo>
                  <a:lnTo>
                    <a:pt x="300" y="1002"/>
                  </a:lnTo>
                  <a:lnTo>
                    <a:pt x="290" y="990"/>
                  </a:lnTo>
                  <a:lnTo>
                    <a:pt x="280" y="974"/>
                  </a:lnTo>
                  <a:lnTo>
                    <a:pt x="272" y="956"/>
                  </a:lnTo>
                  <a:lnTo>
                    <a:pt x="268" y="938"/>
                  </a:lnTo>
                  <a:lnTo>
                    <a:pt x="266" y="918"/>
                  </a:lnTo>
                  <a:lnTo>
                    <a:pt x="266" y="918"/>
                  </a:lnTo>
                  <a:lnTo>
                    <a:pt x="276" y="862"/>
                  </a:lnTo>
                  <a:lnTo>
                    <a:pt x="288" y="804"/>
                  </a:lnTo>
                  <a:lnTo>
                    <a:pt x="306" y="736"/>
                  </a:lnTo>
                  <a:lnTo>
                    <a:pt x="316" y="702"/>
                  </a:lnTo>
                  <a:lnTo>
                    <a:pt x="328" y="668"/>
                  </a:lnTo>
                  <a:lnTo>
                    <a:pt x="344" y="638"/>
                  </a:lnTo>
                  <a:lnTo>
                    <a:pt x="358" y="608"/>
                  </a:lnTo>
                  <a:lnTo>
                    <a:pt x="376" y="584"/>
                  </a:lnTo>
                  <a:lnTo>
                    <a:pt x="386" y="574"/>
                  </a:lnTo>
                  <a:lnTo>
                    <a:pt x="396" y="564"/>
                  </a:lnTo>
                  <a:lnTo>
                    <a:pt x="406" y="556"/>
                  </a:lnTo>
                  <a:lnTo>
                    <a:pt x="416" y="550"/>
                  </a:lnTo>
                  <a:lnTo>
                    <a:pt x="426" y="546"/>
                  </a:lnTo>
                  <a:lnTo>
                    <a:pt x="438" y="544"/>
                  </a:lnTo>
                  <a:lnTo>
                    <a:pt x="438" y="544"/>
                  </a:lnTo>
                  <a:lnTo>
                    <a:pt x="464" y="542"/>
                  </a:lnTo>
                  <a:lnTo>
                    <a:pt x="486" y="542"/>
                  </a:lnTo>
                  <a:lnTo>
                    <a:pt x="508" y="546"/>
                  </a:lnTo>
                  <a:lnTo>
                    <a:pt x="528" y="552"/>
                  </a:lnTo>
                  <a:lnTo>
                    <a:pt x="546" y="558"/>
                  </a:lnTo>
                  <a:lnTo>
                    <a:pt x="562" y="568"/>
                  </a:lnTo>
                  <a:lnTo>
                    <a:pt x="576" y="578"/>
                  </a:lnTo>
                  <a:lnTo>
                    <a:pt x="590" y="588"/>
                  </a:lnTo>
                  <a:lnTo>
                    <a:pt x="614" y="612"/>
                  </a:lnTo>
                  <a:lnTo>
                    <a:pt x="634" y="638"/>
                  </a:lnTo>
                  <a:lnTo>
                    <a:pt x="664" y="680"/>
                  </a:lnTo>
                  <a:lnTo>
                    <a:pt x="664" y="680"/>
                  </a:lnTo>
                  <a:lnTo>
                    <a:pt x="678" y="702"/>
                  </a:lnTo>
                  <a:lnTo>
                    <a:pt x="696" y="730"/>
                  </a:lnTo>
                  <a:lnTo>
                    <a:pt x="714" y="762"/>
                  </a:lnTo>
                  <a:lnTo>
                    <a:pt x="730" y="798"/>
                  </a:lnTo>
                  <a:lnTo>
                    <a:pt x="762" y="868"/>
                  </a:lnTo>
                  <a:lnTo>
                    <a:pt x="772" y="896"/>
                  </a:lnTo>
                  <a:lnTo>
                    <a:pt x="780" y="918"/>
                  </a:lnTo>
                  <a:lnTo>
                    <a:pt x="780" y="918"/>
                  </a:lnTo>
                  <a:lnTo>
                    <a:pt x="782" y="926"/>
                  </a:lnTo>
                  <a:lnTo>
                    <a:pt x="782" y="934"/>
                  </a:lnTo>
                  <a:lnTo>
                    <a:pt x="778" y="952"/>
                  </a:lnTo>
                  <a:lnTo>
                    <a:pt x="772" y="970"/>
                  </a:lnTo>
                  <a:lnTo>
                    <a:pt x="762" y="986"/>
                  </a:lnTo>
                  <a:lnTo>
                    <a:pt x="748" y="998"/>
                  </a:lnTo>
                  <a:lnTo>
                    <a:pt x="734" y="1010"/>
                  </a:lnTo>
                  <a:lnTo>
                    <a:pt x="718" y="1016"/>
                  </a:lnTo>
                  <a:lnTo>
                    <a:pt x="708" y="1018"/>
                  </a:lnTo>
                  <a:lnTo>
                    <a:pt x="700" y="1020"/>
                  </a:lnTo>
                  <a:lnTo>
                    <a:pt x="700" y="1020"/>
                  </a:lnTo>
                  <a:close/>
                  <a:moveTo>
                    <a:pt x="896" y="1362"/>
                  </a:moveTo>
                  <a:lnTo>
                    <a:pt x="896" y="1362"/>
                  </a:lnTo>
                  <a:lnTo>
                    <a:pt x="878" y="1360"/>
                  </a:lnTo>
                  <a:lnTo>
                    <a:pt x="862" y="1358"/>
                  </a:lnTo>
                  <a:lnTo>
                    <a:pt x="848" y="1352"/>
                  </a:lnTo>
                  <a:lnTo>
                    <a:pt x="836" y="1346"/>
                  </a:lnTo>
                  <a:lnTo>
                    <a:pt x="826" y="1338"/>
                  </a:lnTo>
                  <a:lnTo>
                    <a:pt x="816" y="1330"/>
                  </a:lnTo>
                  <a:lnTo>
                    <a:pt x="808" y="1320"/>
                  </a:lnTo>
                  <a:lnTo>
                    <a:pt x="802" y="1312"/>
                  </a:lnTo>
                  <a:lnTo>
                    <a:pt x="794" y="1294"/>
                  </a:lnTo>
                  <a:lnTo>
                    <a:pt x="788" y="1278"/>
                  </a:lnTo>
                  <a:lnTo>
                    <a:pt x="784" y="1262"/>
                  </a:lnTo>
                  <a:lnTo>
                    <a:pt x="900" y="1000"/>
                  </a:lnTo>
                  <a:lnTo>
                    <a:pt x="1014" y="1262"/>
                  </a:lnTo>
                  <a:lnTo>
                    <a:pt x="1014" y="1262"/>
                  </a:lnTo>
                  <a:lnTo>
                    <a:pt x="1010" y="1278"/>
                  </a:lnTo>
                  <a:lnTo>
                    <a:pt x="1004" y="1294"/>
                  </a:lnTo>
                  <a:lnTo>
                    <a:pt x="992" y="1312"/>
                  </a:lnTo>
                  <a:lnTo>
                    <a:pt x="984" y="1320"/>
                  </a:lnTo>
                  <a:lnTo>
                    <a:pt x="976" y="1330"/>
                  </a:lnTo>
                  <a:lnTo>
                    <a:pt x="966" y="1338"/>
                  </a:lnTo>
                  <a:lnTo>
                    <a:pt x="956" y="1346"/>
                  </a:lnTo>
                  <a:lnTo>
                    <a:pt x="944" y="1352"/>
                  </a:lnTo>
                  <a:lnTo>
                    <a:pt x="928" y="1358"/>
                  </a:lnTo>
                  <a:lnTo>
                    <a:pt x="912" y="1360"/>
                  </a:lnTo>
                  <a:lnTo>
                    <a:pt x="896" y="1362"/>
                  </a:lnTo>
                  <a:lnTo>
                    <a:pt x="896" y="1362"/>
                  </a:lnTo>
                  <a:close/>
                  <a:moveTo>
                    <a:pt x="1454" y="1020"/>
                  </a:moveTo>
                  <a:lnTo>
                    <a:pt x="1098" y="1020"/>
                  </a:lnTo>
                  <a:lnTo>
                    <a:pt x="1098" y="1020"/>
                  </a:lnTo>
                  <a:lnTo>
                    <a:pt x="1090" y="1018"/>
                  </a:lnTo>
                  <a:lnTo>
                    <a:pt x="1082" y="1016"/>
                  </a:lnTo>
                  <a:lnTo>
                    <a:pt x="1066" y="1010"/>
                  </a:lnTo>
                  <a:lnTo>
                    <a:pt x="1050" y="998"/>
                  </a:lnTo>
                  <a:lnTo>
                    <a:pt x="1038" y="986"/>
                  </a:lnTo>
                  <a:lnTo>
                    <a:pt x="1028" y="970"/>
                  </a:lnTo>
                  <a:lnTo>
                    <a:pt x="1020" y="952"/>
                  </a:lnTo>
                  <a:lnTo>
                    <a:pt x="1018" y="934"/>
                  </a:lnTo>
                  <a:lnTo>
                    <a:pt x="1018" y="926"/>
                  </a:lnTo>
                  <a:lnTo>
                    <a:pt x="1020" y="918"/>
                  </a:lnTo>
                  <a:lnTo>
                    <a:pt x="1020" y="918"/>
                  </a:lnTo>
                  <a:lnTo>
                    <a:pt x="1026" y="896"/>
                  </a:lnTo>
                  <a:lnTo>
                    <a:pt x="1038" y="868"/>
                  </a:lnTo>
                  <a:lnTo>
                    <a:pt x="1068" y="798"/>
                  </a:lnTo>
                  <a:lnTo>
                    <a:pt x="1086" y="762"/>
                  </a:lnTo>
                  <a:lnTo>
                    <a:pt x="1104" y="730"/>
                  </a:lnTo>
                  <a:lnTo>
                    <a:pt x="1120" y="702"/>
                  </a:lnTo>
                  <a:lnTo>
                    <a:pt x="1134" y="680"/>
                  </a:lnTo>
                  <a:lnTo>
                    <a:pt x="1134" y="680"/>
                  </a:lnTo>
                  <a:lnTo>
                    <a:pt x="1166" y="638"/>
                  </a:lnTo>
                  <a:lnTo>
                    <a:pt x="1186" y="612"/>
                  </a:lnTo>
                  <a:lnTo>
                    <a:pt x="1208" y="588"/>
                  </a:lnTo>
                  <a:lnTo>
                    <a:pt x="1222" y="578"/>
                  </a:lnTo>
                  <a:lnTo>
                    <a:pt x="1238" y="568"/>
                  </a:lnTo>
                  <a:lnTo>
                    <a:pt x="1254" y="558"/>
                  </a:lnTo>
                  <a:lnTo>
                    <a:pt x="1272" y="552"/>
                  </a:lnTo>
                  <a:lnTo>
                    <a:pt x="1290" y="546"/>
                  </a:lnTo>
                  <a:lnTo>
                    <a:pt x="1312" y="542"/>
                  </a:lnTo>
                  <a:lnTo>
                    <a:pt x="1336" y="542"/>
                  </a:lnTo>
                  <a:lnTo>
                    <a:pt x="1360" y="544"/>
                  </a:lnTo>
                  <a:lnTo>
                    <a:pt x="1360" y="544"/>
                  </a:lnTo>
                  <a:lnTo>
                    <a:pt x="1372" y="546"/>
                  </a:lnTo>
                  <a:lnTo>
                    <a:pt x="1384" y="550"/>
                  </a:lnTo>
                  <a:lnTo>
                    <a:pt x="1394" y="556"/>
                  </a:lnTo>
                  <a:lnTo>
                    <a:pt x="1404" y="564"/>
                  </a:lnTo>
                  <a:lnTo>
                    <a:pt x="1414" y="574"/>
                  </a:lnTo>
                  <a:lnTo>
                    <a:pt x="1422" y="584"/>
                  </a:lnTo>
                  <a:lnTo>
                    <a:pt x="1440" y="608"/>
                  </a:lnTo>
                  <a:lnTo>
                    <a:pt x="1456" y="638"/>
                  </a:lnTo>
                  <a:lnTo>
                    <a:pt x="1470" y="668"/>
                  </a:lnTo>
                  <a:lnTo>
                    <a:pt x="1482" y="702"/>
                  </a:lnTo>
                  <a:lnTo>
                    <a:pt x="1494" y="736"/>
                  </a:lnTo>
                  <a:lnTo>
                    <a:pt x="1512" y="804"/>
                  </a:lnTo>
                  <a:lnTo>
                    <a:pt x="1524" y="862"/>
                  </a:lnTo>
                  <a:lnTo>
                    <a:pt x="1532" y="918"/>
                  </a:lnTo>
                  <a:lnTo>
                    <a:pt x="1532" y="918"/>
                  </a:lnTo>
                  <a:lnTo>
                    <a:pt x="1532" y="938"/>
                  </a:lnTo>
                  <a:lnTo>
                    <a:pt x="1526" y="956"/>
                  </a:lnTo>
                  <a:lnTo>
                    <a:pt x="1520" y="974"/>
                  </a:lnTo>
                  <a:lnTo>
                    <a:pt x="1510" y="990"/>
                  </a:lnTo>
                  <a:lnTo>
                    <a:pt x="1498" y="1002"/>
                  </a:lnTo>
                  <a:lnTo>
                    <a:pt x="1484" y="1012"/>
                  </a:lnTo>
                  <a:lnTo>
                    <a:pt x="1470" y="1016"/>
                  </a:lnTo>
                  <a:lnTo>
                    <a:pt x="1454" y="1020"/>
                  </a:lnTo>
                  <a:lnTo>
                    <a:pt x="1454" y="10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92" name="Freeform 39"/>
            <p:cNvSpPr>
              <a:spLocks/>
            </p:cNvSpPr>
            <p:nvPr/>
          </p:nvSpPr>
          <p:spPr bwMode="auto">
            <a:xfrm>
              <a:off x="7808913" y="962025"/>
              <a:ext cx="514350" cy="514350"/>
            </a:xfrm>
            <a:custGeom>
              <a:avLst/>
              <a:gdLst>
                <a:gd name="T0" fmla="*/ 324 w 324"/>
                <a:gd name="T1" fmla="*/ 162 h 324"/>
                <a:gd name="T2" fmla="*/ 322 w 324"/>
                <a:gd name="T3" fmla="*/ 194 h 324"/>
                <a:gd name="T4" fmla="*/ 312 w 324"/>
                <a:gd name="T5" fmla="*/ 224 h 324"/>
                <a:gd name="T6" fmla="*/ 296 w 324"/>
                <a:gd name="T7" fmla="*/ 252 h 324"/>
                <a:gd name="T8" fmla="*/ 276 w 324"/>
                <a:gd name="T9" fmla="*/ 276 h 324"/>
                <a:gd name="T10" fmla="*/ 252 w 324"/>
                <a:gd name="T11" fmla="*/ 296 h 324"/>
                <a:gd name="T12" fmla="*/ 226 w 324"/>
                <a:gd name="T13" fmla="*/ 312 h 324"/>
                <a:gd name="T14" fmla="*/ 194 w 324"/>
                <a:gd name="T15" fmla="*/ 320 h 324"/>
                <a:gd name="T16" fmla="*/ 162 w 324"/>
                <a:gd name="T17" fmla="*/ 324 h 324"/>
                <a:gd name="T18" fmla="*/ 146 w 324"/>
                <a:gd name="T19" fmla="*/ 324 h 324"/>
                <a:gd name="T20" fmla="*/ 114 w 324"/>
                <a:gd name="T21" fmla="*/ 316 h 324"/>
                <a:gd name="T22" fmla="*/ 84 w 324"/>
                <a:gd name="T23" fmla="*/ 304 h 324"/>
                <a:gd name="T24" fmla="*/ 58 w 324"/>
                <a:gd name="T25" fmla="*/ 286 h 324"/>
                <a:gd name="T26" fmla="*/ 36 w 324"/>
                <a:gd name="T27" fmla="*/ 264 h 324"/>
                <a:gd name="T28" fmla="*/ 20 w 324"/>
                <a:gd name="T29" fmla="*/ 238 h 324"/>
                <a:gd name="T30" fmla="*/ 6 w 324"/>
                <a:gd name="T31" fmla="*/ 210 h 324"/>
                <a:gd name="T32" fmla="*/ 0 w 324"/>
                <a:gd name="T33" fmla="*/ 178 h 324"/>
                <a:gd name="T34" fmla="*/ 0 w 324"/>
                <a:gd name="T35" fmla="*/ 162 h 324"/>
                <a:gd name="T36" fmla="*/ 2 w 324"/>
                <a:gd name="T37" fmla="*/ 128 h 324"/>
                <a:gd name="T38" fmla="*/ 12 w 324"/>
                <a:gd name="T39" fmla="*/ 98 h 324"/>
                <a:gd name="T40" fmla="*/ 28 w 324"/>
                <a:gd name="T41" fmla="*/ 70 h 324"/>
                <a:gd name="T42" fmla="*/ 48 w 324"/>
                <a:gd name="T43" fmla="*/ 46 h 324"/>
                <a:gd name="T44" fmla="*/ 72 w 324"/>
                <a:gd name="T45" fmla="*/ 26 h 324"/>
                <a:gd name="T46" fmla="*/ 98 w 324"/>
                <a:gd name="T47" fmla="*/ 12 h 324"/>
                <a:gd name="T48" fmla="*/ 130 w 324"/>
                <a:gd name="T49" fmla="*/ 2 h 324"/>
                <a:gd name="T50" fmla="*/ 162 w 324"/>
                <a:gd name="T51" fmla="*/ 0 h 324"/>
                <a:gd name="T52" fmla="*/ 178 w 324"/>
                <a:gd name="T53" fmla="*/ 0 h 324"/>
                <a:gd name="T54" fmla="*/ 210 w 324"/>
                <a:gd name="T55" fmla="*/ 6 h 324"/>
                <a:gd name="T56" fmla="*/ 240 w 324"/>
                <a:gd name="T57" fmla="*/ 18 h 324"/>
                <a:gd name="T58" fmla="*/ 266 w 324"/>
                <a:gd name="T59" fmla="*/ 36 h 324"/>
                <a:gd name="T60" fmla="*/ 288 w 324"/>
                <a:gd name="T61" fmla="*/ 58 h 324"/>
                <a:gd name="T62" fmla="*/ 304 w 324"/>
                <a:gd name="T63" fmla="*/ 84 h 324"/>
                <a:gd name="T64" fmla="*/ 318 w 324"/>
                <a:gd name="T65" fmla="*/ 114 h 324"/>
                <a:gd name="T66" fmla="*/ 324 w 324"/>
                <a:gd name="T67" fmla="*/ 144 h 324"/>
                <a:gd name="T68" fmla="*/ 324 w 324"/>
                <a:gd name="T69" fmla="*/ 16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4">
                  <a:moveTo>
                    <a:pt x="324" y="162"/>
                  </a:moveTo>
                  <a:lnTo>
                    <a:pt x="324" y="162"/>
                  </a:lnTo>
                  <a:lnTo>
                    <a:pt x="324" y="178"/>
                  </a:lnTo>
                  <a:lnTo>
                    <a:pt x="322" y="194"/>
                  </a:lnTo>
                  <a:lnTo>
                    <a:pt x="318" y="210"/>
                  </a:lnTo>
                  <a:lnTo>
                    <a:pt x="312" y="224"/>
                  </a:lnTo>
                  <a:lnTo>
                    <a:pt x="304" y="238"/>
                  </a:lnTo>
                  <a:lnTo>
                    <a:pt x="296" y="252"/>
                  </a:lnTo>
                  <a:lnTo>
                    <a:pt x="288" y="264"/>
                  </a:lnTo>
                  <a:lnTo>
                    <a:pt x="276" y="276"/>
                  </a:lnTo>
                  <a:lnTo>
                    <a:pt x="266" y="286"/>
                  </a:lnTo>
                  <a:lnTo>
                    <a:pt x="252" y="296"/>
                  </a:lnTo>
                  <a:lnTo>
                    <a:pt x="240" y="304"/>
                  </a:lnTo>
                  <a:lnTo>
                    <a:pt x="226" y="312"/>
                  </a:lnTo>
                  <a:lnTo>
                    <a:pt x="210" y="316"/>
                  </a:lnTo>
                  <a:lnTo>
                    <a:pt x="194" y="320"/>
                  </a:lnTo>
                  <a:lnTo>
                    <a:pt x="178" y="324"/>
                  </a:lnTo>
                  <a:lnTo>
                    <a:pt x="162" y="324"/>
                  </a:lnTo>
                  <a:lnTo>
                    <a:pt x="162" y="324"/>
                  </a:lnTo>
                  <a:lnTo>
                    <a:pt x="146" y="324"/>
                  </a:lnTo>
                  <a:lnTo>
                    <a:pt x="130" y="320"/>
                  </a:lnTo>
                  <a:lnTo>
                    <a:pt x="114" y="316"/>
                  </a:lnTo>
                  <a:lnTo>
                    <a:pt x="98" y="312"/>
                  </a:lnTo>
                  <a:lnTo>
                    <a:pt x="84" y="304"/>
                  </a:lnTo>
                  <a:lnTo>
                    <a:pt x="72" y="296"/>
                  </a:lnTo>
                  <a:lnTo>
                    <a:pt x="58" y="286"/>
                  </a:lnTo>
                  <a:lnTo>
                    <a:pt x="48" y="276"/>
                  </a:lnTo>
                  <a:lnTo>
                    <a:pt x="36" y="264"/>
                  </a:lnTo>
                  <a:lnTo>
                    <a:pt x="28" y="252"/>
                  </a:lnTo>
                  <a:lnTo>
                    <a:pt x="20" y="238"/>
                  </a:lnTo>
                  <a:lnTo>
                    <a:pt x="12" y="224"/>
                  </a:lnTo>
                  <a:lnTo>
                    <a:pt x="6" y="210"/>
                  </a:lnTo>
                  <a:lnTo>
                    <a:pt x="2" y="194"/>
                  </a:lnTo>
                  <a:lnTo>
                    <a:pt x="0" y="178"/>
                  </a:lnTo>
                  <a:lnTo>
                    <a:pt x="0" y="162"/>
                  </a:lnTo>
                  <a:lnTo>
                    <a:pt x="0" y="162"/>
                  </a:lnTo>
                  <a:lnTo>
                    <a:pt x="0" y="144"/>
                  </a:lnTo>
                  <a:lnTo>
                    <a:pt x="2" y="128"/>
                  </a:lnTo>
                  <a:lnTo>
                    <a:pt x="6" y="114"/>
                  </a:lnTo>
                  <a:lnTo>
                    <a:pt x="12" y="98"/>
                  </a:lnTo>
                  <a:lnTo>
                    <a:pt x="20" y="84"/>
                  </a:lnTo>
                  <a:lnTo>
                    <a:pt x="28" y="70"/>
                  </a:lnTo>
                  <a:lnTo>
                    <a:pt x="36" y="58"/>
                  </a:lnTo>
                  <a:lnTo>
                    <a:pt x="48" y="46"/>
                  </a:lnTo>
                  <a:lnTo>
                    <a:pt x="58" y="36"/>
                  </a:lnTo>
                  <a:lnTo>
                    <a:pt x="72" y="26"/>
                  </a:lnTo>
                  <a:lnTo>
                    <a:pt x="84" y="18"/>
                  </a:lnTo>
                  <a:lnTo>
                    <a:pt x="98" y="12"/>
                  </a:lnTo>
                  <a:lnTo>
                    <a:pt x="114" y="6"/>
                  </a:lnTo>
                  <a:lnTo>
                    <a:pt x="130" y="2"/>
                  </a:lnTo>
                  <a:lnTo>
                    <a:pt x="146" y="0"/>
                  </a:lnTo>
                  <a:lnTo>
                    <a:pt x="162" y="0"/>
                  </a:lnTo>
                  <a:lnTo>
                    <a:pt x="162" y="0"/>
                  </a:lnTo>
                  <a:lnTo>
                    <a:pt x="178" y="0"/>
                  </a:lnTo>
                  <a:lnTo>
                    <a:pt x="194" y="2"/>
                  </a:lnTo>
                  <a:lnTo>
                    <a:pt x="210" y="6"/>
                  </a:lnTo>
                  <a:lnTo>
                    <a:pt x="226" y="12"/>
                  </a:lnTo>
                  <a:lnTo>
                    <a:pt x="240" y="18"/>
                  </a:lnTo>
                  <a:lnTo>
                    <a:pt x="252" y="26"/>
                  </a:lnTo>
                  <a:lnTo>
                    <a:pt x="266" y="36"/>
                  </a:lnTo>
                  <a:lnTo>
                    <a:pt x="276" y="46"/>
                  </a:lnTo>
                  <a:lnTo>
                    <a:pt x="288" y="58"/>
                  </a:lnTo>
                  <a:lnTo>
                    <a:pt x="296" y="70"/>
                  </a:lnTo>
                  <a:lnTo>
                    <a:pt x="304" y="84"/>
                  </a:lnTo>
                  <a:lnTo>
                    <a:pt x="312" y="98"/>
                  </a:lnTo>
                  <a:lnTo>
                    <a:pt x="318" y="114"/>
                  </a:lnTo>
                  <a:lnTo>
                    <a:pt x="322" y="128"/>
                  </a:lnTo>
                  <a:lnTo>
                    <a:pt x="324" y="144"/>
                  </a:lnTo>
                  <a:lnTo>
                    <a:pt x="324" y="162"/>
                  </a:lnTo>
                  <a:lnTo>
                    <a:pt x="324"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93" name="Freeform 40"/>
            <p:cNvSpPr>
              <a:spLocks/>
            </p:cNvSpPr>
            <p:nvPr/>
          </p:nvSpPr>
          <p:spPr bwMode="auto">
            <a:xfrm>
              <a:off x="8104188" y="688975"/>
              <a:ext cx="514350" cy="517525"/>
            </a:xfrm>
            <a:custGeom>
              <a:avLst/>
              <a:gdLst>
                <a:gd name="T0" fmla="*/ 324 w 324"/>
                <a:gd name="T1" fmla="*/ 164 h 326"/>
                <a:gd name="T2" fmla="*/ 322 w 324"/>
                <a:gd name="T3" fmla="*/ 196 h 326"/>
                <a:gd name="T4" fmla="*/ 312 w 324"/>
                <a:gd name="T5" fmla="*/ 226 h 326"/>
                <a:gd name="T6" fmla="*/ 296 w 324"/>
                <a:gd name="T7" fmla="*/ 254 h 326"/>
                <a:gd name="T8" fmla="*/ 276 w 324"/>
                <a:gd name="T9" fmla="*/ 278 h 326"/>
                <a:gd name="T10" fmla="*/ 252 w 324"/>
                <a:gd name="T11" fmla="*/ 298 h 326"/>
                <a:gd name="T12" fmla="*/ 226 w 324"/>
                <a:gd name="T13" fmla="*/ 312 h 326"/>
                <a:gd name="T14" fmla="*/ 194 w 324"/>
                <a:gd name="T15" fmla="*/ 322 h 326"/>
                <a:gd name="T16" fmla="*/ 162 w 324"/>
                <a:gd name="T17" fmla="*/ 326 h 326"/>
                <a:gd name="T18" fmla="*/ 146 w 324"/>
                <a:gd name="T19" fmla="*/ 324 h 326"/>
                <a:gd name="T20" fmla="*/ 114 w 324"/>
                <a:gd name="T21" fmla="*/ 318 h 326"/>
                <a:gd name="T22" fmla="*/ 84 w 324"/>
                <a:gd name="T23" fmla="*/ 306 h 326"/>
                <a:gd name="T24" fmla="*/ 58 w 324"/>
                <a:gd name="T25" fmla="*/ 288 h 326"/>
                <a:gd name="T26" fmla="*/ 36 w 324"/>
                <a:gd name="T27" fmla="*/ 266 h 326"/>
                <a:gd name="T28" fmla="*/ 20 w 324"/>
                <a:gd name="T29" fmla="*/ 240 h 326"/>
                <a:gd name="T30" fmla="*/ 6 w 324"/>
                <a:gd name="T31" fmla="*/ 212 h 326"/>
                <a:gd name="T32" fmla="*/ 0 w 324"/>
                <a:gd name="T33" fmla="*/ 180 h 326"/>
                <a:gd name="T34" fmla="*/ 0 w 324"/>
                <a:gd name="T35" fmla="*/ 164 h 326"/>
                <a:gd name="T36" fmla="*/ 2 w 324"/>
                <a:gd name="T37" fmla="*/ 130 h 326"/>
                <a:gd name="T38" fmla="*/ 12 w 324"/>
                <a:gd name="T39" fmla="*/ 100 h 326"/>
                <a:gd name="T40" fmla="*/ 28 w 324"/>
                <a:gd name="T41" fmla="*/ 72 h 326"/>
                <a:gd name="T42" fmla="*/ 48 w 324"/>
                <a:gd name="T43" fmla="*/ 48 h 326"/>
                <a:gd name="T44" fmla="*/ 72 w 324"/>
                <a:gd name="T45" fmla="*/ 28 h 326"/>
                <a:gd name="T46" fmla="*/ 98 w 324"/>
                <a:gd name="T47" fmla="*/ 14 h 326"/>
                <a:gd name="T48" fmla="*/ 130 w 324"/>
                <a:gd name="T49" fmla="*/ 4 h 326"/>
                <a:gd name="T50" fmla="*/ 162 w 324"/>
                <a:gd name="T51" fmla="*/ 0 h 326"/>
                <a:gd name="T52" fmla="*/ 178 w 324"/>
                <a:gd name="T53" fmla="*/ 2 h 326"/>
                <a:gd name="T54" fmla="*/ 210 w 324"/>
                <a:gd name="T55" fmla="*/ 8 h 326"/>
                <a:gd name="T56" fmla="*/ 240 w 324"/>
                <a:gd name="T57" fmla="*/ 20 h 326"/>
                <a:gd name="T58" fmla="*/ 266 w 324"/>
                <a:gd name="T59" fmla="*/ 38 h 326"/>
                <a:gd name="T60" fmla="*/ 288 w 324"/>
                <a:gd name="T61" fmla="*/ 60 h 326"/>
                <a:gd name="T62" fmla="*/ 304 w 324"/>
                <a:gd name="T63" fmla="*/ 86 h 326"/>
                <a:gd name="T64" fmla="*/ 318 w 324"/>
                <a:gd name="T65" fmla="*/ 114 h 326"/>
                <a:gd name="T66" fmla="*/ 324 w 324"/>
                <a:gd name="T67" fmla="*/ 146 h 326"/>
                <a:gd name="T68" fmla="*/ 324 w 324"/>
                <a:gd name="T69" fmla="*/ 164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324" y="164"/>
                  </a:moveTo>
                  <a:lnTo>
                    <a:pt x="324" y="164"/>
                  </a:lnTo>
                  <a:lnTo>
                    <a:pt x="324" y="180"/>
                  </a:lnTo>
                  <a:lnTo>
                    <a:pt x="322" y="196"/>
                  </a:lnTo>
                  <a:lnTo>
                    <a:pt x="318"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4"/>
                  </a:lnTo>
                  <a:lnTo>
                    <a:pt x="0" y="164"/>
                  </a:lnTo>
                  <a:lnTo>
                    <a:pt x="0" y="146"/>
                  </a:lnTo>
                  <a:lnTo>
                    <a:pt x="2" y="130"/>
                  </a:lnTo>
                  <a:lnTo>
                    <a:pt x="6" y="114"/>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8" y="114"/>
                  </a:lnTo>
                  <a:lnTo>
                    <a:pt x="322" y="130"/>
                  </a:lnTo>
                  <a:lnTo>
                    <a:pt x="324" y="146"/>
                  </a:lnTo>
                  <a:lnTo>
                    <a:pt x="324" y="164"/>
                  </a:lnTo>
                  <a:lnTo>
                    <a:pt x="324" y="1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94" name="Freeform 41"/>
            <p:cNvSpPr>
              <a:spLocks/>
            </p:cNvSpPr>
            <p:nvPr/>
          </p:nvSpPr>
          <p:spPr bwMode="auto">
            <a:xfrm>
              <a:off x="8107363" y="971550"/>
              <a:ext cx="812800" cy="822325"/>
            </a:xfrm>
            <a:custGeom>
              <a:avLst/>
              <a:gdLst>
                <a:gd name="T0" fmla="*/ 310 w 512"/>
                <a:gd name="T1" fmla="*/ 518 h 518"/>
                <a:gd name="T2" fmla="*/ 0 w 512"/>
                <a:gd name="T3" fmla="*/ 190 h 518"/>
                <a:gd name="T4" fmla="*/ 200 w 512"/>
                <a:gd name="T5" fmla="*/ 0 h 518"/>
                <a:gd name="T6" fmla="*/ 512 w 512"/>
                <a:gd name="T7" fmla="*/ 326 h 518"/>
                <a:gd name="T8" fmla="*/ 310 w 512"/>
                <a:gd name="T9" fmla="*/ 518 h 518"/>
              </a:gdLst>
              <a:ahLst/>
              <a:cxnLst>
                <a:cxn ang="0">
                  <a:pos x="T0" y="T1"/>
                </a:cxn>
                <a:cxn ang="0">
                  <a:pos x="T2" y="T3"/>
                </a:cxn>
                <a:cxn ang="0">
                  <a:pos x="T4" y="T5"/>
                </a:cxn>
                <a:cxn ang="0">
                  <a:pos x="T6" y="T7"/>
                </a:cxn>
                <a:cxn ang="0">
                  <a:pos x="T8" y="T9"/>
                </a:cxn>
              </a:cxnLst>
              <a:rect l="0" t="0" r="r" b="b"/>
              <a:pathLst>
                <a:path w="512" h="518">
                  <a:moveTo>
                    <a:pt x="310" y="518"/>
                  </a:moveTo>
                  <a:lnTo>
                    <a:pt x="0" y="190"/>
                  </a:lnTo>
                  <a:lnTo>
                    <a:pt x="200" y="0"/>
                  </a:lnTo>
                  <a:lnTo>
                    <a:pt x="512" y="326"/>
                  </a:lnTo>
                  <a:lnTo>
                    <a:pt x="310" y="5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95" name="Freeform 42"/>
            <p:cNvSpPr>
              <a:spLocks/>
            </p:cNvSpPr>
            <p:nvPr/>
          </p:nvSpPr>
          <p:spPr bwMode="auto">
            <a:xfrm>
              <a:off x="11110913" y="688975"/>
              <a:ext cx="514350" cy="517525"/>
            </a:xfrm>
            <a:custGeom>
              <a:avLst/>
              <a:gdLst>
                <a:gd name="T0" fmla="*/ 162 w 324"/>
                <a:gd name="T1" fmla="*/ 326 h 326"/>
                <a:gd name="T2" fmla="*/ 128 w 324"/>
                <a:gd name="T3" fmla="*/ 322 h 326"/>
                <a:gd name="T4" fmla="*/ 98 w 324"/>
                <a:gd name="T5" fmla="*/ 312 h 326"/>
                <a:gd name="T6" fmla="*/ 70 w 324"/>
                <a:gd name="T7" fmla="*/ 298 h 326"/>
                <a:gd name="T8" fmla="*/ 46 w 324"/>
                <a:gd name="T9" fmla="*/ 278 h 326"/>
                <a:gd name="T10" fmla="*/ 26 w 324"/>
                <a:gd name="T11" fmla="*/ 254 h 326"/>
                <a:gd name="T12" fmla="*/ 12 w 324"/>
                <a:gd name="T13" fmla="*/ 226 h 326"/>
                <a:gd name="T14" fmla="*/ 2 w 324"/>
                <a:gd name="T15" fmla="*/ 196 h 326"/>
                <a:gd name="T16" fmla="*/ 0 w 324"/>
                <a:gd name="T17" fmla="*/ 164 h 326"/>
                <a:gd name="T18" fmla="*/ 0 w 324"/>
                <a:gd name="T19" fmla="*/ 146 h 326"/>
                <a:gd name="T20" fmla="*/ 6 w 324"/>
                <a:gd name="T21" fmla="*/ 114 h 326"/>
                <a:gd name="T22" fmla="*/ 18 w 324"/>
                <a:gd name="T23" fmla="*/ 86 h 326"/>
                <a:gd name="T24" fmla="*/ 36 w 324"/>
                <a:gd name="T25" fmla="*/ 60 h 326"/>
                <a:gd name="T26" fmla="*/ 58 w 324"/>
                <a:gd name="T27" fmla="*/ 38 h 326"/>
                <a:gd name="T28" fmla="*/ 84 w 324"/>
                <a:gd name="T29" fmla="*/ 20 h 326"/>
                <a:gd name="T30" fmla="*/ 114 w 324"/>
                <a:gd name="T31" fmla="*/ 8 h 326"/>
                <a:gd name="T32" fmla="*/ 144 w 324"/>
                <a:gd name="T33" fmla="*/ 2 h 326"/>
                <a:gd name="T34" fmla="*/ 162 w 324"/>
                <a:gd name="T35" fmla="*/ 0 h 326"/>
                <a:gd name="T36" fmla="*/ 194 w 324"/>
                <a:gd name="T37" fmla="*/ 4 h 326"/>
                <a:gd name="T38" fmla="*/ 224 w 324"/>
                <a:gd name="T39" fmla="*/ 14 h 326"/>
                <a:gd name="T40" fmla="*/ 252 w 324"/>
                <a:gd name="T41" fmla="*/ 28 h 326"/>
                <a:gd name="T42" fmla="*/ 276 w 324"/>
                <a:gd name="T43" fmla="*/ 48 h 326"/>
                <a:gd name="T44" fmla="*/ 296 w 324"/>
                <a:gd name="T45" fmla="*/ 72 h 326"/>
                <a:gd name="T46" fmla="*/ 312 w 324"/>
                <a:gd name="T47" fmla="*/ 100 h 326"/>
                <a:gd name="T48" fmla="*/ 320 w 324"/>
                <a:gd name="T49" fmla="*/ 130 h 326"/>
                <a:gd name="T50" fmla="*/ 324 w 324"/>
                <a:gd name="T51" fmla="*/ 164 h 326"/>
                <a:gd name="T52" fmla="*/ 324 w 324"/>
                <a:gd name="T53" fmla="*/ 180 h 326"/>
                <a:gd name="T54" fmla="*/ 316 w 324"/>
                <a:gd name="T55" fmla="*/ 212 h 326"/>
                <a:gd name="T56" fmla="*/ 304 w 324"/>
                <a:gd name="T57" fmla="*/ 240 h 326"/>
                <a:gd name="T58" fmla="*/ 286 w 324"/>
                <a:gd name="T59" fmla="*/ 266 h 326"/>
                <a:gd name="T60" fmla="*/ 264 w 324"/>
                <a:gd name="T61" fmla="*/ 288 h 326"/>
                <a:gd name="T62" fmla="*/ 240 w 324"/>
                <a:gd name="T63" fmla="*/ 306 h 326"/>
                <a:gd name="T64" fmla="*/ 210 w 324"/>
                <a:gd name="T65" fmla="*/ 318 h 326"/>
                <a:gd name="T66" fmla="*/ 178 w 324"/>
                <a:gd name="T67" fmla="*/ 324 h 326"/>
                <a:gd name="T68" fmla="*/ 162 w 324"/>
                <a:gd name="T69" fmla="*/ 32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326"/>
                  </a:moveTo>
                  <a:lnTo>
                    <a:pt x="162" y="326"/>
                  </a:lnTo>
                  <a:lnTo>
                    <a:pt x="144" y="324"/>
                  </a:lnTo>
                  <a:lnTo>
                    <a:pt x="128" y="322"/>
                  </a:lnTo>
                  <a:lnTo>
                    <a:pt x="114" y="318"/>
                  </a:lnTo>
                  <a:lnTo>
                    <a:pt x="98" y="312"/>
                  </a:lnTo>
                  <a:lnTo>
                    <a:pt x="84" y="306"/>
                  </a:lnTo>
                  <a:lnTo>
                    <a:pt x="70" y="298"/>
                  </a:lnTo>
                  <a:lnTo>
                    <a:pt x="58" y="288"/>
                  </a:lnTo>
                  <a:lnTo>
                    <a:pt x="46" y="278"/>
                  </a:lnTo>
                  <a:lnTo>
                    <a:pt x="36" y="266"/>
                  </a:lnTo>
                  <a:lnTo>
                    <a:pt x="26" y="254"/>
                  </a:lnTo>
                  <a:lnTo>
                    <a:pt x="18" y="240"/>
                  </a:lnTo>
                  <a:lnTo>
                    <a:pt x="12" y="226"/>
                  </a:lnTo>
                  <a:lnTo>
                    <a:pt x="6" y="212"/>
                  </a:lnTo>
                  <a:lnTo>
                    <a:pt x="2" y="196"/>
                  </a:lnTo>
                  <a:lnTo>
                    <a:pt x="0" y="180"/>
                  </a:lnTo>
                  <a:lnTo>
                    <a:pt x="0" y="164"/>
                  </a:lnTo>
                  <a:lnTo>
                    <a:pt x="0" y="164"/>
                  </a:lnTo>
                  <a:lnTo>
                    <a:pt x="0" y="146"/>
                  </a:lnTo>
                  <a:lnTo>
                    <a:pt x="2" y="130"/>
                  </a:lnTo>
                  <a:lnTo>
                    <a:pt x="6" y="114"/>
                  </a:lnTo>
                  <a:lnTo>
                    <a:pt x="12" y="100"/>
                  </a:lnTo>
                  <a:lnTo>
                    <a:pt x="18" y="86"/>
                  </a:lnTo>
                  <a:lnTo>
                    <a:pt x="26" y="72"/>
                  </a:lnTo>
                  <a:lnTo>
                    <a:pt x="36" y="60"/>
                  </a:lnTo>
                  <a:lnTo>
                    <a:pt x="46" y="48"/>
                  </a:lnTo>
                  <a:lnTo>
                    <a:pt x="58" y="38"/>
                  </a:lnTo>
                  <a:lnTo>
                    <a:pt x="70" y="28"/>
                  </a:lnTo>
                  <a:lnTo>
                    <a:pt x="84" y="20"/>
                  </a:lnTo>
                  <a:lnTo>
                    <a:pt x="98" y="14"/>
                  </a:lnTo>
                  <a:lnTo>
                    <a:pt x="114" y="8"/>
                  </a:lnTo>
                  <a:lnTo>
                    <a:pt x="128" y="4"/>
                  </a:lnTo>
                  <a:lnTo>
                    <a:pt x="144" y="2"/>
                  </a:lnTo>
                  <a:lnTo>
                    <a:pt x="162" y="0"/>
                  </a:lnTo>
                  <a:lnTo>
                    <a:pt x="162" y="0"/>
                  </a:lnTo>
                  <a:lnTo>
                    <a:pt x="178" y="2"/>
                  </a:lnTo>
                  <a:lnTo>
                    <a:pt x="194" y="4"/>
                  </a:lnTo>
                  <a:lnTo>
                    <a:pt x="210" y="8"/>
                  </a:lnTo>
                  <a:lnTo>
                    <a:pt x="224" y="14"/>
                  </a:lnTo>
                  <a:lnTo>
                    <a:pt x="240" y="20"/>
                  </a:lnTo>
                  <a:lnTo>
                    <a:pt x="252" y="28"/>
                  </a:lnTo>
                  <a:lnTo>
                    <a:pt x="264" y="38"/>
                  </a:lnTo>
                  <a:lnTo>
                    <a:pt x="276" y="48"/>
                  </a:lnTo>
                  <a:lnTo>
                    <a:pt x="286" y="60"/>
                  </a:lnTo>
                  <a:lnTo>
                    <a:pt x="296" y="72"/>
                  </a:lnTo>
                  <a:lnTo>
                    <a:pt x="304" y="86"/>
                  </a:lnTo>
                  <a:lnTo>
                    <a:pt x="312" y="100"/>
                  </a:lnTo>
                  <a:lnTo>
                    <a:pt x="316" y="114"/>
                  </a:lnTo>
                  <a:lnTo>
                    <a:pt x="320" y="130"/>
                  </a:lnTo>
                  <a:lnTo>
                    <a:pt x="324" y="146"/>
                  </a:lnTo>
                  <a:lnTo>
                    <a:pt x="324" y="164"/>
                  </a:lnTo>
                  <a:lnTo>
                    <a:pt x="324" y="164"/>
                  </a:lnTo>
                  <a:lnTo>
                    <a:pt x="324" y="180"/>
                  </a:lnTo>
                  <a:lnTo>
                    <a:pt x="320" y="196"/>
                  </a:lnTo>
                  <a:lnTo>
                    <a:pt x="316" y="212"/>
                  </a:lnTo>
                  <a:lnTo>
                    <a:pt x="312" y="226"/>
                  </a:lnTo>
                  <a:lnTo>
                    <a:pt x="304" y="240"/>
                  </a:lnTo>
                  <a:lnTo>
                    <a:pt x="296" y="254"/>
                  </a:lnTo>
                  <a:lnTo>
                    <a:pt x="286" y="266"/>
                  </a:lnTo>
                  <a:lnTo>
                    <a:pt x="276" y="278"/>
                  </a:lnTo>
                  <a:lnTo>
                    <a:pt x="264" y="288"/>
                  </a:lnTo>
                  <a:lnTo>
                    <a:pt x="252" y="298"/>
                  </a:lnTo>
                  <a:lnTo>
                    <a:pt x="240" y="306"/>
                  </a:lnTo>
                  <a:lnTo>
                    <a:pt x="224" y="312"/>
                  </a:lnTo>
                  <a:lnTo>
                    <a:pt x="210" y="318"/>
                  </a:lnTo>
                  <a:lnTo>
                    <a:pt x="194" y="322"/>
                  </a:lnTo>
                  <a:lnTo>
                    <a:pt x="178" y="324"/>
                  </a:lnTo>
                  <a:lnTo>
                    <a:pt x="162" y="326"/>
                  </a:lnTo>
                  <a:lnTo>
                    <a:pt x="162"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96" name="Freeform 43"/>
            <p:cNvSpPr>
              <a:spLocks/>
            </p:cNvSpPr>
            <p:nvPr/>
          </p:nvSpPr>
          <p:spPr bwMode="auto">
            <a:xfrm>
              <a:off x="11380788" y="984250"/>
              <a:ext cx="514350" cy="517525"/>
            </a:xfrm>
            <a:custGeom>
              <a:avLst/>
              <a:gdLst>
                <a:gd name="T0" fmla="*/ 162 w 324"/>
                <a:gd name="T1" fmla="*/ 326 h 326"/>
                <a:gd name="T2" fmla="*/ 130 w 324"/>
                <a:gd name="T3" fmla="*/ 322 h 326"/>
                <a:gd name="T4" fmla="*/ 98 w 324"/>
                <a:gd name="T5" fmla="*/ 312 h 326"/>
                <a:gd name="T6" fmla="*/ 72 w 324"/>
                <a:gd name="T7" fmla="*/ 298 h 326"/>
                <a:gd name="T8" fmla="*/ 48 w 324"/>
                <a:gd name="T9" fmla="*/ 278 h 326"/>
                <a:gd name="T10" fmla="*/ 28 w 324"/>
                <a:gd name="T11" fmla="*/ 254 h 326"/>
                <a:gd name="T12" fmla="*/ 12 w 324"/>
                <a:gd name="T13" fmla="*/ 226 h 326"/>
                <a:gd name="T14" fmla="*/ 2 w 324"/>
                <a:gd name="T15" fmla="*/ 196 h 326"/>
                <a:gd name="T16" fmla="*/ 0 w 324"/>
                <a:gd name="T17" fmla="*/ 164 h 326"/>
                <a:gd name="T18" fmla="*/ 0 w 324"/>
                <a:gd name="T19" fmla="*/ 146 h 326"/>
                <a:gd name="T20" fmla="*/ 6 w 324"/>
                <a:gd name="T21" fmla="*/ 116 h 326"/>
                <a:gd name="T22" fmla="*/ 20 w 324"/>
                <a:gd name="T23" fmla="*/ 86 h 326"/>
                <a:gd name="T24" fmla="*/ 36 w 324"/>
                <a:gd name="T25" fmla="*/ 60 h 326"/>
                <a:gd name="T26" fmla="*/ 58 w 324"/>
                <a:gd name="T27" fmla="*/ 38 h 326"/>
                <a:gd name="T28" fmla="*/ 84 w 324"/>
                <a:gd name="T29" fmla="*/ 20 h 326"/>
                <a:gd name="T30" fmla="*/ 114 w 324"/>
                <a:gd name="T31" fmla="*/ 8 h 326"/>
                <a:gd name="T32" fmla="*/ 146 w 324"/>
                <a:gd name="T33" fmla="*/ 2 h 326"/>
                <a:gd name="T34" fmla="*/ 162 w 324"/>
                <a:gd name="T35" fmla="*/ 0 h 326"/>
                <a:gd name="T36" fmla="*/ 194 w 324"/>
                <a:gd name="T37" fmla="*/ 4 h 326"/>
                <a:gd name="T38" fmla="*/ 226 w 324"/>
                <a:gd name="T39" fmla="*/ 14 h 326"/>
                <a:gd name="T40" fmla="*/ 252 w 324"/>
                <a:gd name="T41" fmla="*/ 28 h 326"/>
                <a:gd name="T42" fmla="*/ 276 w 324"/>
                <a:gd name="T43" fmla="*/ 48 h 326"/>
                <a:gd name="T44" fmla="*/ 296 w 324"/>
                <a:gd name="T45" fmla="*/ 72 h 326"/>
                <a:gd name="T46" fmla="*/ 312 w 324"/>
                <a:gd name="T47" fmla="*/ 100 h 326"/>
                <a:gd name="T48" fmla="*/ 320 w 324"/>
                <a:gd name="T49" fmla="*/ 130 h 326"/>
                <a:gd name="T50" fmla="*/ 324 w 324"/>
                <a:gd name="T51" fmla="*/ 164 h 326"/>
                <a:gd name="T52" fmla="*/ 324 w 324"/>
                <a:gd name="T53" fmla="*/ 180 h 326"/>
                <a:gd name="T54" fmla="*/ 316 w 324"/>
                <a:gd name="T55" fmla="*/ 212 h 326"/>
                <a:gd name="T56" fmla="*/ 304 w 324"/>
                <a:gd name="T57" fmla="*/ 240 h 326"/>
                <a:gd name="T58" fmla="*/ 288 w 324"/>
                <a:gd name="T59" fmla="*/ 266 h 326"/>
                <a:gd name="T60" fmla="*/ 266 w 324"/>
                <a:gd name="T61" fmla="*/ 288 h 326"/>
                <a:gd name="T62" fmla="*/ 240 w 324"/>
                <a:gd name="T63" fmla="*/ 306 h 326"/>
                <a:gd name="T64" fmla="*/ 210 w 324"/>
                <a:gd name="T65" fmla="*/ 318 h 326"/>
                <a:gd name="T66" fmla="*/ 178 w 324"/>
                <a:gd name="T67" fmla="*/ 324 h 326"/>
                <a:gd name="T68" fmla="*/ 162 w 324"/>
                <a:gd name="T69" fmla="*/ 32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326"/>
                  </a:move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4"/>
                  </a:lnTo>
                  <a:lnTo>
                    <a:pt x="0" y="164"/>
                  </a:lnTo>
                  <a:lnTo>
                    <a:pt x="0" y="146"/>
                  </a:lnTo>
                  <a:lnTo>
                    <a:pt x="2" y="130"/>
                  </a:lnTo>
                  <a:lnTo>
                    <a:pt x="6" y="116"/>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6" y="116"/>
                  </a:lnTo>
                  <a:lnTo>
                    <a:pt x="320" y="130"/>
                  </a:lnTo>
                  <a:lnTo>
                    <a:pt x="324" y="146"/>
                  </a:lnTo>
                  <a:lnTo>
                    <a:pt x="324" y="164"/>
                  </a:lnTo>
                  <a:lnTo>
                    <a:pt x="324" y="164"/>
                  </a:lnTo>
                  <a:lnTo>
                    <a:pt x="324" y="180"/>
                  </a:lnTo>
                  <a:lnTo>
                    <a:pt x="320" y="196"/>
                  </a:lnTo>
                  <a:lnTo>
                    <a:pt x="316"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97" name="Freeform 44"/>
            <p:cNvSpPr>
              <a:spLocks/>
            </p:cNvSpPr>
            <p:nvPr/>
          </p:nvSpPr>
          <p:spPr bwMode="auto">
            <a:xfrm>
              <a:off x="10793413" y="987425"/>
              <a:ext cx="822325" cy="812800"/>
            </a:xfrm>
            <a:custGeom>
              <a:avLst/>
              <a:gdLst>
                <a:gd name="T0" fmla="*/ 0 w 518"/>
                <a:gd name="T1" fmla="*/ 312 h 512"/>
                <a:gd name="T2" fmla="*/ 328 w 518"/>
                <a:gd name="T3" fmla="*/ 0 h 512"/>
                <a:gd name="T4" fmla="*/ 518 w 518"/>
                <a:gd name="T5" fmla="*/ 202 h 512"/>
                <a:gd name="T6" fmla="*/ 190 w 518"/>
                <a:gd name="T7" fmla="*/ 512 h 512"/>
                <a:gd name="T8" fmla="*/ 0 w 518"/>
                <a:gd name="T9" fmla="*/ 312 h 512"/>
              </a:gdLst>
              <a:ahLst/>
              <a:cxnLst>
                <a:cxn ang="0">
                  <a:pos x="T0" y="T1"/>
                </a:cxn>
                <a:cxn ang="0">
                  <a:pos x="T2" y="T3"/>
                </a:cxn>
                <a:cxn ang="0">
                  <a:pos x="T4" y="T5"/>
                </a:cxn>
                <a:cxn ang="0">
                  <a:pos x="T6" y="T7"/>
                </a:cxn>
                <a:cxn ang="0">
                  <a:pos x="T8" y="T9"/>
                </a:cxn>
              </a:cxnLst>
              <a:rect l="0" t="0" r="r" b="b"/>
              <a:pathLst>
                <a:path w="518" h="512">
                  <a:moveTo>
                    <a:pt x="0" y="312"/>
                  </a:moveTo>
                  <a:lnTo>
                    <a:pt x="328" y="0"/>
                  </a:lnTo>
                  <a:lnTo>
                    <a:pt x="518" y="202"/>
                  </a:lnTo>
                  <a:lnTo>
                    <a:pt x="190" y="512"/>
                  </a:lnTo>
                  <a:lnTo>
                    <a:pt x="0" y="3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98" name="Freeform 45"/>
            <p:cNvSpPr>
              <a:spLocks/>
            </p:cNvSpPr>
            <p:nvPr/>
          </p:nvSpPr>
          <p:spPr bwMode="auto">
            <a:xfrm>
              <a:off x="7885113" y="3937000"/>
              <a:ext cx="514350" cy="517525"/>
            </a:xfrm>
            <a:custGeom>
              <a:avLst/>
              <a:gdLst>
                <a:gd name="T0" fmla="*/ 162 w 324"/>
                <a:gd name="T1" fmla="*/ 0 h 326"/>
                <a:gd name="T2" fmla="*/ 194 w 324"/>
                <a:gd name="T3" fmla="*/ 4 h 326"/>
                <a:gd name="T4" fmla="*/ 226 w 324"/>
                <a:gd name="T5" fmla="*/ 14 h 326"/>
                <a:gd name="T6" fmla="*/ 252 w 324"/>
                <a:gd name="T7" fmla="*/ 28 h 326"/>
                <a:gd name="T8" fmla="*/ 276 w 324"/>
                <a:gd name="T9" fmla="*/ 48 h 326"/>
                <a:gd name="T10" fmla="*/ 296 w 324"/>
                <a:gd name="T11" fmla="*/ 72 h 326"/>
                <a:gd name="T12" fmla="*/ 312 w 324"/>
                <a:gd name="T13" fmla="*/ 100 h 326"/>
                <a:gd name="T14" fmla="*/ 320 w 324"/>
                <a:gd name="T15" fmla="*/ 130 h 326"/>
                <a:gd name="T16" fmla="*/ 324 w 324"/>
                <a:gd name="T17" fmla="*/ 162 h 326"/>
                <a:gd name="T18" fmla="*/ 324 w 324"/>
                <a:gd name="T19" fmla="*/ 180 h 326"/>
                <a:gd name="T20" fmla="*/ 316 w 324"/>
                <a:gd name="T21" fmla="*/ 212 h 326"/>
                <a:gd name="T22" fmla="*/ 304 w 324"/>
                <a:gd name="T23" fmla="*/ 240 h 326"/>
                <a:gd name="T24" fmla="*/ 288 w 324"/>
                <a:gd name="T25" fmla="*/ 266 h 326"/>
                <a:gd name="T26" fmla="*/ 266 w 324"/>
                <a:gd name="T27" fmla="*/ 288 h 326"/>
                <a:gd name="T28" fmla="*/ 240 w 324"/>
                <a:gd name="T29" fmla="*/ 306 h 326"/>
                <a:gd name="T30" fmla="*/ 210 w 324"/>
                <a:gd name="T31" fmla="*/ 318 h 326"/>
                <a:gd name="T32" fmla="*/ 178 w 324"/>
                <a:gd name="T33" fmla="*/ 324 h 326"/>
                <a:gd name="T34" fmla="*/ 162 w 324"/>
                <a:gd name="T35" fmla="*/ 326 h 326"/>
                <a:gd name="T36" fmla="*/ 130 w 324"/>
                <a:gd name="T37" fmla="*/ 322 h 326"/>
                <a:gd name="T38" fmla="*/ 98 w 324"/>
                <a:gd name="T39" fmla="*/ 312 h 326"/>
                <a:gd name="T40" fmla="*/ 72 w 324"/>
                <a:gd name="T41" fmla="*/ 298 h 326"/>
                <a:gd name="T42" fmla="*/ 48 w 324"/>
                <a:gd name="T43" fmla="*/ 278 h 326"/>
                <a:gd name="T44" fmla="*/ 28 w 324"/>
                <a:gd name="T45" fmla="*/ 254 h 326"/>
                <a:gd name="T46" fmla="*/ 12 w 324"/>
                <a:gd name="T47" fmla="*/ 226 h 326"/>
                <a:gd name="T48" fmla="*/ 2 w 324"/>
                <a:gd name="T49" fmla="*/ 196 h 326"/>
                <a:gd name="T50" fmla="*/ 0 w 324"/>
                <a:gd name="T51" fmla="*/ 162 h 326"/>
                <a:gd name="T52" fmla="*/ 0 w 324"/>
                <a:gd name="T53" fmla="*/ 146 h 326"/>
                <a:gd name="T54" fmla="*/ 6 w 324"/>
                <a:gd name="T55" fmla="*/ 114 h 326"/>
                <a:gd name="T56" fmla="*/ 20 w 324"/>
                <a:gd name="T57" fmla="*/ 86 h 326"/>
                <a:gd name="T58" fmla="*/ 36 w 324"/>
                <a:gd name="T59" fmla="*/ 60 h 326"/>
                <a:gd name="T60" fmla="*/ 58 w 324"/>
                <a:gd name="T61" fmla="*/ 38 h 326"/>
                <a:gd name="T62" fmla="*/ 84 w 324"/>
                <a:gd name="T63" fmla="*/ 20 h 326"/>
                <a:gd name="T64" fmla="*/ 114 w 324"/>
                <a:gd name="T65" fmla="*/ 8 h 326"/>
                <a:gd name="T66" fmla="*/ 146 w 324"/>
                <a:gd name="T67" fmla="*/ 2 h 326"/>
                <a:gd name="T68" fmla="*/ 162 w 324"/>
                <a:gd name="T69"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0"/>
                  </a:moveTo>
                  <a:lnTo>
                    <a:pt x="162" y="0"/>
                  </a:lnTo>
                  <a:lnTo>
                    <a:pt x="178" y="2"/>
                  </a:lnTo>
                  <a:lnTo>
                    <a:pt x="194" y="4"/>
                  </a:lnTo>
                  <a:lnTo>
                    <a:pt x="210" y="8"/>
                  </a:lnTo>
                  <a:lnTo>
                    <a:pt x="226" y="14"/>
                  </a:lnTo>
                  <a:lnTo>
                    <a:pt x="240" y="20"/>
                  </a:lnTo>
                  <a:lnTo>
                    <a:pt x="252" y="28"/>
                  </a:lnTo>
                  <a:lnTo>
                    <a:pt x="266" y="38"/>
                  </a:lnTo>
                  <a:lnTo>
                    <a:pt x="276" y="48"/>
                  </a:lnTo>
                  <a:lnTo>
                    <a:pt x="288" y="60"/>
                  </a:lnTo>
                  <a:lnTo>
                    <a:pt x="296" y="72"/>
                  </a:lnTo>
                  <a:lnTo>
                    <a:pt x="304" y="86"/>
                  </a:lnTo>
                  <a:lnTo>
                    <a:pt x="312" y="100"/>
                  </a:lnTo>
                  <a:lnTo>
                    <a:pt x="316" y="114"/>
                  </a:lnTo>
                  <a:lnTo>
                    <a:pt x="320" y="130"/>
                  </a:lnTo>
                  <a:lnTo>
                    <a:pt x="324" y="146"/>
                  </a:lnTo>
                  <a:lnTo>
                    <a:pt x="324" y="162"/>
                  </a:lnTo>
                  <a:lnTo>
                    <a:pt x="324" y="162"/>
                  </a:lnTo>
                  <a:lnTo>
                    <a:pt x="324" y="180"/>
                  </a:lnTo>
                  <a:lnTo>
                    <a:pt x="320" y="196"/>
                  </a:lnTo>
                  <a:lnTo>
                    <a:pt x="316" y="212"/>
                  </a:lnTo>
                  <a:lnTo>
                    <a:pt x="312" y="226"/>
                  </a:lnTo>
                  <a:lnTo>
                    <a:pt x="304" y="240"/>
                  </a:lnTo>
                  <a:lnTo>
                    <a:pt x="296" y="254"/>
                  </a:lnTo>
                  <a:lnTo>
                    <a:pt x="288" y="266"/>
                  </a:lnTo>
                  <a:lnTo>
                    <a:pt x="276" y="278"/>
                  </a:lnTo>
                  <a:lnTo>
                    <a:pt x="266" y="288"/>
                  </a:lnTo>
                  <a:lnTo>
                    <a:pt x="252" y="298"/>
                  </a:lnTo>
                  <a:lnTo>
                    <a:pt x="240" y="306"/>
                  </a:lnTo>
                  <a:lnTo>
                    <a:pt x="226" y="312"/>
                  </a:lnTo>
                  <a:lnTo>
                    <a:pt x="210" y="318"/>
                  </a:lnTo>
                  <a:lnTo>
                    <a:pt x="194" y="322"/>
                  </a:lnTo>
                  <a:lnTo>
                    <a:pt x="178" y="324"/>
                  </a:lnTo>
                  <a:lnTo>
                    <a:pt x="162" y="326"/>
                  </a:lnTo>
                  <a:lnTo>
                    <a:pt x="162" y="326"/>
                  </a:lnTo>
                  <a:lnTo>
                    <a:pt x="146" y="324"/>
                  </a:lnTo>
                  <a:lnTo>
                    <a:pt x="130" y="322"/>
                  </a:lnTo>
                  <a:lnTo>
                    <a:pt x="114" y="318"/>
                  </a:lnTo>
                  <a:lnTo>
                    <a:pt x="98" y="312"/>
                  </a:lnTo>
                  <a:lnTo>
                    <a:pt x="84" y="306"/>
                  </a:lnTo>
                  <a:lnTo>
                    <a:pt x="72" y="298"/>
                  </a:lnTo>
                  <a:lnTo>
                    <a:pt x="58" y="288"/>
                  </a:lnTo>
                  <a:lnTo>
                    <a:pt x="48" y="278"/>
                  </a:lnTo>
                  <a:lnTo>
                    <a:pt x="36" y="266"/>
                  </a:lnTo>
                  <a:lnTo>
                    <a:pt x="28" y="254"/>
                  </a:lnTo>
                  <a:lnTo>
                    <a:pt x="20" y="240"/>
                  </a:lnTo>
                  <a:lnTo>
                    <a:pt x="12" y="226"/>
                  </a:lnTo>
                  <a:lnTo>
                    <a:pt x="6" y="212"/>
                  </a:lnTo>
                  <a:lnTo>
                    <a:pt x="2" y="196"/>
                  </a:lnTo>
                  <a:lnTo>
                    <a:pt x="0" y="180"/>
                  </a:lnTo>
                  <a:lnTo>
                    <a:pt x="0" y="162"/>
                  </a:lnTo>
                  <a:lnTo>
                    <a:pt x="0" y="162"/>
                  </a:lnTo>
                  <a:lnTo>
                    <a:pt x="0" y="146"/>
                  </a:lnTo>
                  <a:lnTo>
                    <a:pt x="2" y="130"/>
                  </a:lnTo>
                  <a:lnTo>
                    <a:pt x="6" y="114"/>
                  </a:lnTo>
                  <a:lnTo>
                    <a:pt x="12" y="100"/>
                  </a:lnTo>
                  <a:lnTo>
                    <a:pt x="20" y="86"/>
                  </a:lnTo>
                  <a:lnTo>
                    <a:pt x="28" y="72"/>
                  </a:lnTo>
                  <a:lnTo>
                    <a:pt x="36" y="60"/>
                  </a:lnTo>
                  <a:lnTo>
                    <a:pt x="48" y="48"/>
                  </a:lnTo>
                  <a:lnTo>
                    <a:pt x="58" y="38"/>
                  </a:lnTo>
                  <a:lnTo>
                    <a:pt x="72" y="28"/>
                  </a:lnTo>
                  <a:lnTo>
                    <a:pt x="84" y="20"/>
                  </a:lnTo>
                  <a:lnTo>
                    <a:pt x="98" y="14"/>
                  </a:lnTo>
                  <a:lnTo>
                    <a:pt x="114" y="8"/>
                  </a:lnTo>
                  <a:lnTo>
                    <a:pt x="130" y="4"/>
                  </a:lnTo>
                  <a:lnTo>
                    <a:pt x="146" y="2"/>
                  </a:lnTo>
                  <a:lnTo>
                    <a:pt x="162" y="0"/>
                  </a:lnTo>
                  <a:lnTo>
                    <a:pt x="1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99" name="Freeform 46"/>
            <p:cNvSpPr>
              <a:spLocks/>
            </p:cNvSpPr>
            <p:nvPr/>
          </p:nvSpPr>
          <p:spPr bwMode="auto">
            <a:xfrm>
              <a:off x="7615238" y="3641725"/>
              <a:ext cx="514350" cy="517525"/>
            </a:xfrm>
            <a:custGeom>
              <a:avLst/>
              <a:gdLst>
                <a:gd name="T0" fmla="*/ 162 w 324"/>
                <a:gd name="T1" fmla="*/ 0 h 326"/>
                <a:gd name="T2" fmla="*/ 194 w 324"/>
                <a:gd name="T3" fmla="*/ 4 h 326"/>
                <a:gd name="T4" fmla="*/ 224 w 324"/>
                <a:gd name="T5" fmla="*/ 12 h 326"/>
                <a:gd name="T6" fmla="*/ 252 w 324"/>
                <a:gd name="T7" fmla="*/ 28 h 326"/>
                <a:gd name="T8" fmla="*/ 276 w 324"/>
                <a:gd name="T9" fmla="*/ 48 h 326"/>
                <a:gd name="T10" fmla="*/ 296 w 324"/>
                <a:gd name="T11" fmla="*/ 72 h 326"/>
                <a:gd name="T12" fmla="*/ 312 w 324"/>
                <a:gd name="T13" fmla="*/ 100 h 326"/>
                <a:gd name="T14" fmla="*/ 320 w 324"/>
                <a:gd name="T15" fmla="*/ 130 h 326"/>
                <a:gd name="T16" fmla="*/ 324 w 324"/>
                <a:gd name="T17" fmla="*/ 162 h 326"/>
                <a:gd name="T18" fmla="*/ 324 w 324"/>
                <a:gd name="T19" fmla="*/ 180 h 326"/>
                <a:gd name="T20" fmla="*/ 316 w 324"/>
                <a:gd name="T21" fmla="*/ 210 h 326"/>
                <a:gd name="T22" fmla="*/ 304 w 324"/>
                <a:gd name="T23" fmla="*/ 240 h 326"/>
                <a:gd name="T24" fmla="*/ 286 w 324"/>
                <a:gd name="T25" fmla="*/ 266 h 326"/>
                <a:gd name="T26" fmla="*/ 264 w 324"/>
                <a:gd name="T27" fmla="*/ 288 h 326"/>
                <a:gd name="T28" fmla="*/ 238 w 324"/>
                <a:gd name="T29" fmla="*/ 306 h 326"/>
                <a:gd name="T30" fmla="*/ 210 w 324"/>
                <a:gd name="T31" fmla="*/ 318 h 326"/>
                <a:gd name="T32" fmla="*/ 178 w 324"/>
                <a:gd name="T33" fmla="*/ 324 h 326"/>
                <a:gd name="T34" fmla="*/ 162 w 324"/>
                <a:gd name="T35" fmla="*/ 326 h 326"/>
                <a:gd name="T36" fmla="*/ 128 w 324"/>
                <a:gd name="T37" fmla="*/ 322 h 326"/>
                <a:gd name="T38" fmla="*/ 98 w 324"/>
                <a:gd name="T39" fmla="*/ 312 h 326"/>
                <a:gd name="T40" fmla="*/ 70 w 324"/>
                <a:gd name="T41" fmla="*/ 298 h 326"/>
                <a:gd name="T42" fmla="*/ 46 w 324"/>
                <a:gd name="T43" fmla="*/ 278 h 326"/>
                <a:gd name="T44" fmla="*/ 26 w 324"/>
                <a:gd name="T45" fmla="*/ 254 h 326"/>
                <a:gd name="T46" fmla="*/ 12 w 324"/>
                <a:gd name="T47" fmla="*/ 226 h 326"/>
                <a:gd name="T48" fmla="*/ 2 w 324"/>
                <a:gd name="T49" fmla="*/ 196 h 326"/>
                <a:gd name="T50" fmla="*/ 0 w 324"/>
                <a:gd name="T51" fmla="*/ 162 h 326"/>
                <a:gd name="T52" fmla="*/ 0 w 324"/>
                <a:gd name="T53" fmla="*/ 146 h 326"/>
                <a:gd name="T54" fmla="*/ 6 w 324"/>
                <a:gd name="T55" fmla="*/ 114 h 326"/>
                <a:gd name="T56" fmla="*/ 18 w 324"/>
                <a:gd name="T57" fmla="*/ 86 h 326"/>
                <a:gd name="T58" fmla="*/ 36 w 324"/>
                <a:gd name="T59" fmla="*/ 60 h 326"/>
                <a:gd name="T60" fmla="*/ 58 w 324"/>
                <a:gd name="T61" fmla="*/ 38 h 326"/>
                <a:gd name="T62" fmla="*/ 84 w 324"/>
                <a:gd name="T63" fmla="*/ 20 h 326"/>
                <a:gd name="T64" fmla="*/ 114 w 324"/>
                <a:gd name="T65" fmla="*/ 8 h 326"/>
                <a:gd name="T66" fmla="*/ 144 w 324"/>
                <a:gd name="T67" fmla="*/ 2 h 326"/>
                <a:gd name="T68" fmla="*/ 162 w 324"/>
                <a:gd name="T69"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326">
                  <a:moveTo>
                    <a:pt x="162" y="0"/>
                  </a:moveTo>
                  <a:lnTo>
                    <a:pt x="162" y="0"/>
                  </a:lnTo>
                  <a:lnTo>
                    <a:pt x="178" y="2"/>
                  </a:lnTo>
                  <a:lnTo>
                    <a:pt x="194" y="4"/>
                  </a:lnTo>
                  <a:lnTo>
                    <a:pt x="210" y="8"/>
                  </a:lnTo>
                  <a:lnTo>
                    <a:pt x="224" y="12"/>
                  </a:lnTo>
                  <a:lnTo>
                    <a:pt x="238" y="20"/>
                  </a:lnTo>
                  <a:lnTo>
                    <a:pt x="252" y="28"/>
                  </a:lnTo>
                  <a:lnTo>
                    <a:pt x="264" y="38"/>
                  </a:lnTo>
                  <a:lnTo>
                    <a:pt x="276" y="48"/>
                  </a:lnTo>
                  <a:lnTo>
                    <a:pt x="286" y="60"/>
                  </a:lnTo>
                  <a:lnTo>
                    <a:pt x="296" y="72"/>
                  </a:lnTo>
                  <a:lnTo>
                    <a:pt x="304" y="86"/>
                  </a:lnTo>
                  <a:lnTo>
                    <a:pt x="312" y="100"/>
                  </a:lnTo>
                  <a:lnTo>
                    <a:pt x="316" y="114"/>
                  </a:lnTo>
                  <a:lnTo>
                    <a:pt x="320" y="130"/>
                  </a:lnTo>
                  <a:lnTo>
                    <a:pt x="324" y="146"/>
                  </a:lnTo>
                  <a:lnTo>
                    <a:pt x="324" y="162"/>
                  </a:lnTo>
                  <a:lnTo>
                    <a:pt x="324" y="162"/>
                  </a:lnTo>
                  <a:lnTo>
                    <a:pt x="324" y="180"/>
                  </a:lnTo>
                  <a:lnTo>
                    <a:pt x="320" y="196"/>
                  </a:lnTo>
                  <a:lnTo>
                    <a:pt x="316" y="210"/>
                  </a:lnTo>
                  <a:lnTo>
                    <a:pt x="312" y="226"/>
                  </a:lnTo>
                  <a:lnTo>
                    <a:pt x="304" y="240"/>
                  </a:lnTo>
                  <a:lnTo>
                    <a:pt x="296" y="254"/>
                  </a:lnTo>
                  <a:lnTo>
                    <a:pt x="286" y="266"/>
                  </a:lnTo>
                  <a:lnTo>
                    <a:pt x="276" y="278"/>
                  </a:lnTo>
                  <a:lnTo>
                    <a:pt x="264" y="288"/>
                  </a:lnTo>
                  <a:lnTo>
                    <a:pt x="252" y="298"/>
                  </a:lnTo>
                  <a:lnTo>
                    <a:pt x="238" y="306"/>
                  </a:lnTo>
                  <a:lnTo>
                    <a:pt x="224" y="312"/>
                  </a:lnTo>
                  <a:lnTo>
                    <a:pt x="210" y="318"/>
                  </a:lnTo>
                  <a:lnTo>
                    <a:pt x="194" y="322"/>
                  </a:lnTo>
                  <a:lnTo>
                    <a:pt x="178" y="324"/>
                  </a:lnTo>
                  <a:lnTo>
                    <a:pt x="162" y="326"/>
                  </a:lnTo>
                  <a:lnTo>
                    <a:pt x="162" y="326"/>
                  </a:lnTo>
                  <a:lnTo>
                    <a:pt x="144" y="324"/>
                  </a:lnTo>
                  <a:lnTo>
                    <a:pt x="128" y="322"/>
                  </a:lnTo>
                  <a:lnTo>
                    <a:pt x="114" y="318"/>
                  </a:lnTo>
                  <a:lnTo>
                    <a:pt x="98" y="312"/>
                  </a:lnTo>
                  <a:lnTo>
                    <a:pt x="84" y="306"/>
                  </a:lnTo>
                  <a:lnTo>
                    <a:pt x="70" y="298"/>
                  </a:lnTo>
                  <a:lnTo>
                    <a:pt x="58" y="288"/>
                  </a:lnTo>
                  <a:lnTo>
                    <a:pt x="46" y="278"/>
                  </a:lnTo>
                  <a:lnTo>
                    <a:pt x="36" y="266"/>
                  </a:lnTo>
                  <a:lnTo>
                    <a:pt x="26" y="254"/>
                  </a:lnTo>
                  <a:lnTo>
                    <a:pt x="18" y="240"/>
                  </a:lnTo>
                  <a:lnTo>
                    <a:pt x="12" y="226"/>
                  </a:lnTo>
                  <a:lnTo>
                    <a:pt x="6" y="210"/>
                  </a:lnTo>
                  <a:lnTo>
                    <a:pt x="2" y="196"/>
                  </a:lnTo>
                  <a:lnTo>
                    <a:pt x="0" y="180"/>
                  </a:lnTo>
                  <a:lnTo>
                    <a:pt x="0" y="162"/>
                  </a:lnTo>
                  <a:lnTo>
                    <a:pt x="0" y="162"/>
                  </a:lnTo>
                  <a:lnTo>
                    <a:pt x="0" y="146"/>
                  </a:lnTo>
                  <a:lnTo>
                    <a:pt x="2" y="130"/>
                  </a:lnTo>
                  <a:lnTo>
                    <a:pt x="6" y="114"/>
                  </a:lnTo>
                  <a:lnTo>
                    <a:pt x="12" y="100"/>
                  </a:lnTo>
                  <a:lnTo>
                    <a:pt x="18" y="86"/>
                  </a:lnTo>
                  <a:lnTo>
                    <a:pt x="26" y="72"/>
                  </a:lnTo>
                  <a:lnTo>
                    <a:pt x="36" y="60"/>
                  </a:lnTo>
                  <a:lnTo>
                    <a:pt x="46" y="48"/>
                  </a:lnTo>
                  <a:lnTo>
                    <a:pt x="58" y="38"/>
                  </a:lnTo>
                  <a:lnTo>
                    <a:pt x="70" y="28"/>
                  </a:lnTo>
                  <a:lnTo>
                    <a:pt x="84" y="20"/>
                  </a:lnTo>
                  <a:lnTo>
                    <a:pt x="98" y="12"/>
                  </a:lnTo>
                  <a:lnTo>
                    <a:pt x="114" y="8"/>
                  </a:lnTo>
                  <a:lnTo>
                    <a:pt x="128" y="4"/>
                  </a:lnTo>
                  <a:lnTo>
                    <a:pt x="144" y="2"/>
                  </a:lnTo>
                  <a:lnTo>
                    <a:pt x="162" y="0"/>
                  </a:lnTo>
                  <a:lnTo>
                    <a:pt x="1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00" name="Freeform 47"/>
            <p:cNvSpPr>
              <a:spLocks/>
            </p:cNvSpPr>
            <p:nvPr/>
          </p:nvSpPr>
          <p:spPr bwMode="auto">
            <a:xfrm>
              <a:off x="7894638" y="3343275"/>
              <a:ext cx="822325" cy="812800"/>
            </a:xfrm>
            <a:custGeom>
              <a:avLst/>
              <a:gdLst>
                <a:gd name="T0" fmla="*/ 518 w 518"/>
                <a:gd name="T1" fmla="*/ 200 h 512"/>
                <a:gd name="T2" fmla="*/ 190 w 518"/>
                <a:gd name="T3" fmla="*/ 512 h 512"/>
                <a:gd name="T4" fmla="*/ 0 w 518"/>
                <a:gd name="T5" fmla="*/ 310 h 512"/>
                <a:gd name="T6" fmla="*/ 328 w 518"/>
                <a:gd name="T7" fmla="*/ 0 h 512"/>
                <a:gd name="T8" fmla="*/ 518 w 518"/>
                <a:gd name="T9" fmla="*/ 200 h 512"/>
              </a:gdLst>
              <a:ahLst/>
              <a:cxnLst>
                <a:cxn ang="0">
                  <a:pos x="T0" y="T1"/>
                </a:cxn>
                <a:cxn ang="0">
                  <a:pos x="T2" y="T3"/>
                </a:cxn>
                <a:cxn ang="0">
                  <a:pos x="T4" y="T5"/>
                </a:cxn>
                <a:cxn ang="0">
                  <a:pos x="T6" y="T7"/>
                </a:cxn>
                <a:cxn ang="0">
                  <a:pos x="T8" y="T9"/>
                </a:cxn>
              </a:cxnLst>
              <a:rect l="0" t="0" r="r" b="b"/>
              <a:pathLst>
                <a:path w="518" h="512">
                  <a:moveTo>
                    <a:pt x="518" y="200"/>
                  </a:moveTo>
                  <a:lnTo>
                    <a:pt x="190" y="512"/>
                  </a:lnTo>
                  <a:lnTo>
                    <a:pt x="0" y="310"/>
                  </a:lnTo>
                  <a:lnTo>
                    <a:pt x="328" y="0"/>
                  </a:lnTo>
                  <a:lnTo>
                    <a:pt x="518" y="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01" name="Freeform 48"/>
            <p:cNvSpPr>
              <a:spLocks/>
            </p:cNvSpPr>
            <p:nvPr/>
          </p:nvSpPr>
          <p:spPr bwMode="auto">
            <a:xfrm>
              <a:off x="11539538" y="3667125"/>
              <a:ext cx="517525" cy="514350"/>
            </a:xfrm>
            <a:custGeom>
              <a:avLst/>
              <a:gdLst>
                <a:gd name="T0" fmla="*/ 0 w 326"/>
                <a:gd name="T1" fmla="*/ 162 h 324"/>
                <a:gd name="T2" fmla="*/ 4 w 326"/>
                <a:gd name="T3" fmla="*/ 130 h 324"/>
                <a:gd name="T4" fmla="*/ 14 w 326"/>
                <a:gd name="T5" fmla="*/ 100 h 324"/>
                <a:gd name="T6" fmla="*/ 28 w 326"/>
                <a:gd name="T7" fmla="*/ 72 h 324"/>
                <a:gd name="T8" fmla="*/ 48 w 326"/>
                <a:gd name="T9" fmla="*/ 48 h 324"/>
                <a:gd name="T10" fmla="*/ 72 w 326"/>
                <a:gd name="T11" fmla="*/ 28 h 324"/>
                <a:gd name="T12" fmla="*/ 100 w 326"/>
                <a:gd name="T13" fmla="*/ 12 h 324"/>
                <a:gd name="T14" fmla="*/ 130 w 326"/>
                <a:gd name="T15" fmla="*/ 4 h 324"/>
                <a:gd name="T16" fmla="*/ 164 w 326"/>
                <a:gd name="T17" fmla="*/ 0 h 324"/>
                <a:gd name="T18" fmla="*/ 180 w 326"/>
                <a:gd name="T19" fmla="*/ 0 h 324"/>
                <a:gd name="T20" fmla="*/ 212 w 326"/>
                <a:gd name="T21" fmla="*/ 8 h 324"/>
                <a:gd name="T22" fmla="*/ 240 w 326"/>
                <a:gd name="T23" fmla="*/ 20 h 324"/>
                <a:gd name="T24" fmla="*/ 266 w 326"/>
                <a:gd name="T25" fmla="*/ 38 h 324"/>
                <a:gd name="T26" fmla="*/ 288 w 326"/>
                <a:gd name="T27" fmla="*/ 60 h 324"/>
                <a:gd name="T28" fmla="*/ 306 w 326"/>
                <a:gd name="T29" fmla="*/ 86 h 324"/>
                <a:gd name="T30" fmla="*/ 318 w 326"/>
                <a:gd name="T31" fmla="*/ 114 h 324"/>
                <a:gd name="T32" fmla="*/ 324 w 326"/>
                <a:gd name="T33" fmla="*/ 146 h 324"/>
                <a:gd name="T34" fmla="*/ 326 w 326"/>
                <a:gd name="T35" fmla="*/ 162 h 324"/>
                <a:gd name="T36" fmla="*/ 322 w 326"/>
                <a:gd name="T37" fmla="*/ 196 h 324"/>
                <a:gd name="T38" fmla="*/ 312 w 326"/>
                <a:gd name="T39" fmla="*/ 226 h 324"/>
                <a:gd name="T40" fmla="*/ 298 w 326"/>
                <a:gd name="T41" fmla="*/ 254 h 324"/>
                <a:gd name="T42" fmla="*/ 278 w 326"/>
                <a:gd name="T43" fmla="*/ 278 h 324"/>
                <a:gd name="T44" fmla="*/ 254 w 326"/>
                <a:gd name="T45" fmla="*/ 298 h 324"/>
                <a:gd name="T46" fmla="*/ 226 w 326"/>
                <a:gd name="T47" fmla="*/ 312 h 324"/>
                <a:gd name="T48" fmla="*/ 196 w 326"/>
                <a:gd name="T49" fmla="*/ 322 h 324"/>
                <a:gd name="T50" fmla="*/ 164 w 326"/>
                <a:gd name="T51" fmla="*/ 324 h 324"/>
                <a:gd name="T52" fmla="*/ 146 w 326"/>
                <a:gd name="T53" fmla="*/ 324 h 324"/>
                <a:gd name="T54" fmla="*/ 114 w 326"/>
                <a:gd name="T55" fmla="*/ 318 h 324"/>
                <a:gd name="T56" fmla="*/ 86 w 326"/>
                <a:gd name="T57" fmla="*/ 306 h 324"/>
                <a:gd name="T58" fmla="*/ 60 w 326"/>
                <a:gd name="T59" fmla="*/ 288 h 324"/>
                <a:gd name="T60" fmla="*/ 38 w 326"/>
                <a:gd name="T61" fmla="*/ 266 h 324"/>
                <a:gd name="T62" fmla="*/ 20 w 326"/>
                <a:gd name="T63" fmla="*/ 240 h 324"/>
                <a:gd name="T64" fmla="*/ 8 w 326"/>
                <a:gd name="T65" fmla="*/ 210 h 324"/>
                <a:gd name="T66" fmla="*/ 2 w 326"/>
                <a:gd name="T67" fmla="*/ 180 h 324"/>
                <a:gd name="T68" fmla="*/ 0 w 326"/>
                <a:gd name="T69" fmla="*/ 162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324">
                  <a:moveTo>
                    <a:pt x="0" y="162"/>
                  </a:moveTo>
                  <a:lnTo>
                    <a:pt x="0" y="162"/>
                  </a:lnTo>
                  <a:lnTo>
                    <a:pt x="2" y="146"/>
                  </a:lnTo>
                  <a:lnTo>
                    <a:pt x="4" y="130"/>
                  </a:lnTo>
                  <a:lnTo>
                    <a:pt x="8" y="114"/>
                  </a:lnTo>
                  <a:lnTo>
                    <a:pt x="14" y="100"/>
                  </a:lnTo>
                  <a:lnTo>
                    <a:pt x="20" y="86"/>
                  </a:lnTo>
                  <a:lnTo>
                    <a:pt x="28" y="72"/>
                  </a:lnTo>
                  <a:lnTo>
                    <a:pt x="38" y="60"/>
                  </a:lnTo>
                  <a:lnTo>
                    <a:pt x="48" y="48"/>
                  </a:lnTo>
                  <a:lnTo>
                    <a:pt x="60" y="38"/>
                  </a:lnTo>
                  <a:lnTo>
                    <a:pt x="72" y="28"/>
                  </a:lnTo>
                  <a:lnTo>
                    <a:pt x="86" y="20"/>
                  </a:lnTo>
                  <a:lnTo>
                    <a:pt x="100" y="12"/>
                  </a:lnTo>
                  <a:lnTo>
                    <a:pt x="114" y="8"/>
                  </a:lnTo>
                  <a:lnTo>
                    <a:pt x="130" y="4"/>
                  </a:lnTo>
                  <a:lnTo>
                    <a:pt x="146" y="0"/>
                  </a:lnTo>
                  <a:lnTo>
                    <a:pt x="164" y="0"/>
                  </a:lnTo>
                  <a:lnTo>
                    <a:pt x="164" y="0"/>
                  </a:lnTo>
                  <a:lnTo>
                    <a:pt x="180" y="0"/>
                  </a:lnTo>
                  <a:lnTo>
                    <a:pt x="196" y="4"/>
                  </a:lnTo>
                  <a:lnTo>
                    <a:pt x="212" y="8"/>
                  </a:lnTo>
                  <a:lnTo>
                    <a:pt x="226" y="12"/>
                  </a:lnTo>
                  <a:lnTo>
                    <a:pt x="240" y="20"/>
                  </a:lnTo>
                  <a:lnTo>
                    <a:pt x="254" y="28"/>
                  </a:lnTo>
                  <a:lnTo>
                    <a:pt x="266" y="38"/>
                  </a:lnTo>
                  <a:lnTo>
                    <a:pt x="278" y="48"/>
                  </a:lnTo>
                  <a:lnTo>
                    <a:pt x="288" y="60"/>
                  </a:lnTo>
                  <a:lnTo>
                    <a:pt x="298" y="72"/>
                  </a:lnTo>
                  <a:lnTo>
                    <a:pt x="306" y="86"/>
                  </a:lnTo>
                  <a:lnTo>
                    <a:pt x="312" y="100"/>
                  </a:lnTo>
                  <a:lnTo>
                    <a:pt x="318" y="114"/>
                  </a:lnTo>
                  <a:lnTo>
                    <a:pt x="322" y="130"/>
                  </a:lnTo>
                  <a:lnTo>
                    <a:pt x="324" y="146"/>
                  </a:lnTo>
                  <a:lnTo>
                    <a:pt x="326" y="162"/>
                  </a:lnTo>
                  <a:lnTo>
                    <a:pt x="326" y="162"/>
                  </a:lnTo>
                  <a:lnTo>
                    <a:pt x="324" y="180"/>
                  </a:lnTo>
                  <a:lnTo>
                    <a:pt x="322" y="196"/>
                  </a:lnTo>
                  <a:lnTo>
                    <a:pt x="318" y="210"/>
                  </a:lnTo>
                  <a:lnTo>
                    <a:pt x="312" y="226"/>
                  </a:lnTo>
                  <a:lnTo>
                    <a:pt x="306" y="240"/>
                  </a:lnTo>
                  <a:lnTo>
                    <a:pt x="298" y="254"/>
                  </a:lnTo>
                  <a:lnTo>
                    <a:pt x="288" y="266"/>
                  </a:lnTo>
                  <a:lnTo>
                    <a:pt x="278" y="278"/>
                  </a:lnTo>
                  <a:lnTo>
                    <a:pt x="266" y="288"/>
                  </a:lnTo>
                  <a:lnTo>
                    <a:pt x="254" y="298"/>
                  </a:lnTo>
                  <a:lnTo>
                    <a:pt x="240" y="306"/>
                  </a:lnTo>
                  <a:lnTo>
                    <a:pt x="226" y="312"/>
                  </a:lnTo>
                  <a:lnTo>
                    <a:pt x="212" y="318"/>
                  </a:lnTo>
                  <a:lnTo>
                    <a:pt x="196" y="322"/>
                  </a:lnTo>
                  <a:lnTo>
                    <a:pt x="180" y="324"/>
                  </a:lnTo>
                  <a:lnTo>
                    <a:pt x="164" y="324"/>
                  </a:lnTo>
                  <a:lnTo>
                    <a:pt x="164" y="324"/>
                  </a:lnTo>
                  <a:lnTo>
                    <a:pt x="146" y="324"/>
                  </a:lnTo>
                  <a:lnTo>
                    <a:pt x="130" y="322"/>
                  </a:lnTo>
                  <a:lnTo>
                    <a:pt x="114" y="318"/>
                  </a:lnTo>
                  <a:lnTo>
                    <a:pt x="100" y="312"/>
                  </a:lnTo>
                  <a:lnTo>
                    <a:pt x="86" y="306"/>
                  </a:lnTo>
                  <a:lnTo>
                    <a:pt x="72" y="298"/>
                  </a:lnTo>
                  <a:lnTo>
                    <a:pt x="60" y="288"/>
                  </a:lnTo>
                  <a:lnTo>
                    <a:pt x="48" y="278"/>
                  </a:lnTo>
                  <a:lnTo>
                    <a:pt x="38" y="266"/>
                  </a:lnTo>
                  <a:lnTo>
                    <a:pt x="28" y="254"/>
                  </a:lnTo>
                  <a:lnTo>
                    <a:pt x="20" y="240"/>
                  </a:lnTo>
                  <a:lnTo>
                    <a:pt x="14" y="226"/>
                  </a:lnTo>
                  <a:lnTo>
                    <a:pt x="8" y="210"/>
                  </a:lnTo>
                  <a:lnTo>
                    <a:pt x="4" y="196"/>
                  </a:lnTo>
                  <a:lnTo>
                    <a:pt x="2" y="180"/>
                  </a:lnTo>
                  <a:lnTo>
                    <a:pt x="0" y="162"/>
                  </a:lnTo>
                  <a:lnTo>
                    <a:pt x="0"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02" name="Freeform 49"/>
            <p:cNvSpPr>
              <a:spLocks/>
            </p:cNvSpPr>
            <p:nvPr/>
          </p:nvSpPr>
          <p:spPr bwMode="auto">
            <a:xfrm>
              <a:off x="11244263" y="3937000"/>
              <a:ext cx="517525" cy="517525"/>
            </a:xfrm>
            <a:custGeom>
              <a:avLst/>
              <a:gdLst>
                <a:gd name="T0" fmla="*/ 0 w 326"/>
                <a:gd name="T1" fmla="*/ 162 h 326"/>
                <a:gd name="T2" fmla="*/ 4 w 326"/>
                <a:gd name="T3" fmla="*/ 130 h 326"/>
                <a:gd name="T4" fmla="*/ 14 w 326"/>
                <a:gd name="T5" fmla="*/ 100 h 326"/>
                <a:gd name="T6" fmla="*/ 28 w 326"/>
                <a:gd name="T7" fmla="*/ 72 h 326"/>
                <a:gd name="T8" fmla="*/ 48 w 326"/>
                <a:gd name="T9" fmla="*/ 48 h 326"/>
                <a:gd name="T10" fmla="*/ 72 w 326"/>
                <a:gd name="T11" fmla="*/ 28 h 326"/>
                <a:gd name="T12" fmla="*/ 100 w 326"/>
                <a:gd name="T13" fmla="*/ 14 h 326"/>
                <a:gd name="T14" fmla="*/ 130 w 326"/>
                <a:gd name="T15" fmla="*/ 4 h 326"/>
                <a:gd name="T16" fmla="*/ 162 w 326"/>
                <a:gd name="T17" fmla="*/ 0 h 326"/>
                <a:gd name="T18" fmla="*/ 180 w 326"/>
                <a:gd name="T19" fmla="*/ 2 h 326"/>
                <a:gd name="T20" fmla="*/ 212 w 326"/>
                <a:gd name="T21" fmla="*/ 8 h 326"/>
                <a:gd name="T22" fmla="*/ 240 w 326"/>
                <a:gd name="T23" fmla="*/ 20 h 326"/>
                <a:gd name="T24" fmla="*/ 266 w 326"/>
                <a:gd name="T25" fmla="*/ 38 h 326"/>
                <a:gd name="T26" fmla="*/ 288 w 326"/>
                <a:gd name="T27" fmla="*/ 60 h 326"/>
                <a:gd name="T28" fmla="*/ 306 w 326"/>
                <a:gd name="T29" fmla="*/ 86 h 326"/>
                <a:gd name="T30" fmla="*/ 318 w 326"/>
                <a:gd name="T31" fmla="*/ 114 h 326"/>
                <a:gd name="T32" fmla="*/ 324 w 326"/>
                <a:gd name="T33" fmla="*/ 146 h 326"/>
                <a:gd name="T34" fmla="*/ 326 w 326"/>
                <a:gd name="T35" fmla="*/ 162 h 326"/>
                <a:gd name="T36" fmla="*/ 322 w 326"/>
                <a:gd name="T37" fmla="*/ 196 h 326"/>
                <a:gd name="T38" fmla="*/ 312 w 326"/>
                <a:gd name="T39" fmla="*/ 226 h 326"/>
                <a:gd name="T40" fmla="*/ 298 w 326"/>
                <a:gd name="T41" fmla="*/ 254 h 326"/>
                <a:gd name="T42" fmla="*/ 278 w 326"/>
                <a:gd name="T43" fmla="*/ 278 h 326"/>
                <a:gd name="T44" fmla="*/ 254 w 326"/>
                <a:gd name="T45" fmla="*/ 298 h 326"/>
                <a:gd name="T46" fmla="*/ 226 w 326"/>
                <a:gd name="T47" fmla="*/ 312 h 326"/>
                <a:gd name="T48" fmla="*/ 196 w 326"/>
                <a:gd name="T49" fmla="*/ 322 h 326"/>
                <a:gd name="T50" fmla="*/ 162 w 326"/>
                <a:gd name="T51" fmla="*/ 326 h 326"/>
                <a:gd name="T52" fmla="*/ 146 w 326"/>
                <a:gd name="T53" fmla="*/ 324 h 326"/>
                <a:gd name="T54" fmla="*/ 114 w 326"/>
                <a:gd name="T55" fmla="*/ 318 h 326"/>
                <a:gd name="T56" fmla="*/ 86 w 326"/>
                <a:gd name="T57" fmla="*/ 306 h 326"/>
                <a:gd name="T58" fmla="*/ 60 w 326"/>
                <a:gd name="T59" fmla="*/ 288 h 326"/>
                <a:gd name="T60" fmla="*/ 38 w 326"/>
                <a:gd name="T61" fmla="*/ 266 h 326"/>
                <a:gd name="T62" fmla="*/ 20 w 326"/>
                <a:gd name="T63" fmla="*/ 240 h 326"/>
                <a:gd name="T64" fmla="*/ 8 w 326"/>
                <a:gd name="T65" fmla="*/ 212 h 326"/>
                <a:gd name="T66" fmla="*/ 2 w 326"/>
                <a:gd name="T67" fmla="*/ 180 h 326"/>
                <a:gd name="T68" fmla="*/ 0 w 326"/>
                <a:gd name="T69" fmla="*/ 162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326">
                  <a:moveTo>
                    <a:pt x="0" y="162"/>
                  </a:moveTo>
                  <a:lnTo>
                    <a:pt x="0" y="162"/>
                  </a:lnTo>
                  <a:lnTo>
                    <a:pt x="2" y="146"/>
                  </a:lnTo>
                  <a:lnTo>
                    <a:pt x="4" y="130"/>
                  </a:lnTo>
                  <a:lnTo>
                    <a:pt x="8" y="114"/>
                  </a:lnTo>
                  <a:lnTo>
                    <a:pt x="14" y="100"/>
                  </a:lnTo>
                  <a:lnTo>
                    <a:pt x="20" y="86"/>
                  </a:lnTo>
                  <a:lnTo>
                    <a:pt x="28" y="72"/>
                  </a:lnTo>
                  <a:lnTo>
                    <a:pt x="38" y="60"/>
                  </a:lnTo>
                  <a:lnTo>
                    <a:pt x="48" y="48"/>
                  </a:lnTo>
                  <a:lnTo>
                    <a:pt x="60" y="38"/>
                  </a:lnTo>
                  <a:lnTo>
                    <a:pt x="72" y="28"/>
                  </a:lnTo>
                  <a:lnTo>
                    <a:pt x="86" y="20"/>
                  </a:lnTo>
                  <a:lnTo>
                    <a:pt x="100" y="14"/>
                  </a:lnTo>
                  <a:lnTo>
                    <a:pt x="114" y="8"/>
                  </a:lnTo>
                  <a:lnTo>
                    <a:pt x="130" y="4"/>
                  </a:lnTo>
                  <a:lnTo>
                    <a:pt x="146" y="2"/>
                  </a:lnTo>
                  <a:lnTo>
                    <a:pt x="162" y="0"/>
                  </a:lnTo>
                  <a:lnTo>
                    <a:pt x="162" y="0"/>
                  </a:lnTo>
                  <a:lnTo>
                    <a:pt x="180" y="2"/>
                  </a:lnTo>
                  <a:lnTo>
                    <a:pt x="196" y="4"/>
                  </a:lnTo>
                  <a:lnTo>
                    <a:pt x="212" y="8"/>
                  </a:lnTo>
                  <a:lnTo>
                    <a:pt x="226" y="14"/>
                  </a:lnTo>
                  <a:lnTo>
                    <a:pt x="240" y="20"/>
                  </a:lnTo>
                  <a:lnTo>
                    <a:pt x="254" y="28"/>
                  </a:lnTo>
                  <a:lnTo>
                    <a:pt x="266" y="38"/>
                  </a:lnTo>
                  <a:lnTo>
                    <a:pt x="278" y="48"/>
                  </a:lnTo>
                  <a:lnTo>
                    <a:pt x="288" y="60"/>
                  </a:lnTo>
                  <a:lnTo>
                    <a:pt x="298" y="72"/>
                  </a:lnTo>
                  <a:lnTo>
                    <a:pt x="306" y="86"/>
                  </a:lnTo>
                  <a:lnTo>
                    <a:pt x="312" y="100"/>
                  </a:lnTo>
                  <a:lnTo>
                    <a:pt x="318" y="114"/>
                  </a:lnTo>
                  <a:lnTo>
                    <a:pt x="322" y="130"/>
                  </a:lnTo>
                  <a:lnTo>
                    <a:pt x="324" y="146"/>
                  </a:lnTo>
                  <a:lnTo>
                    <a:pt x="326" y="162"/>
                  </a:lnTo>
                  <a:lnTo>
                    <a:pt x="326" y="162"/>
                  </a:lnTo>
                  <a:lnTo>
                    <a:pt x="324" y="180"/>
                  </a:lnTo>
                  <a:lnTo>
                    <a:pt x="322" y="196"/>
                  </a:lnTo>
                  <a:lnTo>
                    <a:pt x="318" y="212"/>
                  </a:lnTo>
                  <a:lnTo>
                    <a:pt x="312" y="226"/>
                  </a:lnTo>
                  <a:lnTo>
                    <a:pt x="306" y="240"/>
                  </a:lnTo>
                  <a:lnTo>
                    <a:pt x="298" y="254"/>
                  </a:lnTo>
                  <a:lnTo>
                    <a:pt x="288" y="266"/>
                  </a:lnTo>
                  <a:lnTo>
                    <a:pt x="278" y="278"/>
                  </a:lnTo>
                  <a:lnTo>
                    <a:pt x="266" y="288"/>
                  </a:lnTo>
                  <a:lnTo>
                    <a:pt x="254" y="298"/>
                  </a:lnTo>
                  <a:lnTo>
                    <a:pt x="240" y="306"/>
                  </a:lnTo>
                  <a:lnTo>
                    <a:pt x="226" y="312"/>
                  </a:lnTo>
                  <a:lnTo>
                    <a:pt x="212" y="318"/>
                  </a:lnTo>
                  <a:lnTo>
                    <a:pt x="196" y="322"/>
                  </a:lnTo>
                  <a:lnTo>
                    <a:pt x="180" y="324"/>
                  </a:lnTo>
                  <a:lnTo>
                    <a:pt x="162" y="326"/>
                  </a:lnTo>
                  <a:lnTo>
                    <a:pt x="162" y="326"/>
                  </a:lnTo>
                  <a:lnTo>
                    <a:pt x="146" y="324"/>
                  </a:lnTo>
                  <a:lnTo>
                    <a:pt x="130" y="322"/>
                  </a:lnTo>
                  <a:lnTo>
                    <a:pt x="114" y="318"/>
                  </a:lnTo>
                  <a:lnTo>
                    <a:pt x="100" y="312"/>
                  </a:lnTo>
                  <a:lnTo>
                    <a:pt x="86" y="306"/>
                  </a:lnTo>
                  <a:lnTo>
                    <a:pt x="72" y="298"/>
                  </a:lnTo>
                  <a:lnTo>
                    <a:pt x="60" y="288"/>
                  </a:lnTo>
                  <a:lnTo>
                    <a:pt x="48" y="278"/>
                  </a:lnTo>
                  <a:lnTo>
                    <a:pt x="38" y="266"/>
                  </a:lnTo>
                  <a:lnTo>
                    <a:pt x="28" y="254"/>
                  </a:lnTo>
                  <a:lnTo>
                    <a:pt x="20" y="240"/>
                  </a:lnTo>
                  <a:lnTo>
                    <a:pt x="14" y="226"/>
                  </a:lnTo>
                  <a:lnTo>
                    <a:pt x="8" y="212"/>
                  </a:lnTo>
                  <a:lnTo>
                    <a:pt x="4" y="196"/>
                  </a:lnTo>
                  <a:lnTo>
                    <a:pt x="2" y="180"/>
                  </a:lnTo>
                  <a:lnTo>
                    <a:pt x="0" y="162"/>
                  </a:lnTo>
                  <a:lnTo>
                    <a:pt x="0" y="1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03" name="Freeform 50"/>
            <p:cNvSpPr>
              <a:spLocks/>
            </p:cNvSpPr>
            <p:nvPr/>
          </p:nvSpPr>
          <p:spPr bwMode="auto">
            <a:xfrm>
              <a:off x="10945813" y="3349625"/>
              <a:ext cx="812800" cy="822325"/>
            </a:xfrm>
            <a:custGeom>
              <a:avLst/>
              <a:gdLst>
                <a:gd name="T0" fmla="*/ 202 w 512"/>
                <a:gd name="T1" fmla="*/ 0 h 518"/>
                <a:gd name="T2" fmla="*/ 512 w 512"/>
                <a:gd name="T3" fmla="*/ 328 h 518"/>
                <a:gd name="T4" fmla="*/ 310 w 512"/>
                <a:gd name="T5" fmla="*/ 518 h 518"/>
                <a:gd name="T6" fmla="*/ 0 w 512"/>
                <a:gd name="T7" fmla="*/ 192 h 518"/>
                <a:gd name="T8" fmla="*/ 202 w 512"/>
                <a:gd name="T9" fmla="*/ 0 h 518"/>
              </a:gdLst>
              <a:ahLst/>
              <a:cxnLst>
                <a:cxn ang="0">
                  <a:pos x="T0" y="T1"/>
                </a:cxn>
                <a:cxn ang="0">
                  <a:pos x="T2" y="T3"/>
                </a:cxn>
                <a:cxn ang="0">
                  <a:pos x="T4" y="T5"/>
                </a:cxn>
                <a:cxn ang="0">
                  <a:pos x="T6" y="T7"/>
                </a:cxn>
                <a:cxn ang="0">
                  <a:pos x="T8" y="T9"/>
                </a:cxn>
              </a:cxnLst>
              <a:rect l="0" t="0" r="r" b="b"/>
              <a:pathLst>
                <a:path w="512" h="518">
                  <a:moveTo>
                    <a:pt x="202" y="0"/>
                  </a:moveTo>
                  <a:lnTo>
                    <a:pt x="512" y="328"/>
                  </a:lnTo>
                  <a:lnTo>
                    <a:pt x="310" y="518"/>
                  </a:lnTo>
                  <a:lnTo>
                    <a:pt x="0" y="192"/>
                  </a:lnTo>
                  <a:lnTo>
                    <a:pt x="20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grpSp>
      <p:grpSp>
        <p:nvGrpSpPr>
          <p:cNvPr id="104" name="Group 103"/>
          <p:cNvGrpSpPr/>
          <p:nvPr/>
        </p:nvGrpSpPr>
        <p:grpSpPr>
          <a:xfrm>
            <a:off x="5767333" y="4652070"/>
            <a:ext cx="237119" cy="314658"/>
            <a:chOff x="6879739" y="3150201"/>
            <a:chExt cx="316159" cy="377590"/>
          </a:xfrm>
        </p:grpSpPr>
        <p:sp>
          <p:nvSpPr>
            <p:cNvPr id="105" name="Flowchart: Magnetic Disk 188"/>
            <p:cNvSpPr/>
            <p:nvPr/>
          </p:nvSpPr>
          <p:spPr>
            <a:xfrm>
              <a:off x="6881074" y="3166040"/>
              <a:ext cx="313696" cy="349621"/>
            </a:xfrm>
            <a:prstGeom prst="flowChartMagneticDisk">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endParaRPr lang="fr-FR" sz="1500">
                <a:solidFill>
                  <a:srgbClr val="FFFFFF"/>
                </a:solidFill>
                <a:latin typeface="Arial" pitchFamily="34" charset="0"/>
                <a:cs typeface="Arial" pitchFamily="34" charset="0"/>
              </a:endParaRPr>
            </a:p>
          </p:txBody>
        </p:sp>
        <p:grpSp>
          <p:nvGrpSpPr>
            <p:cNvPr id="106" name="Group 105"/>
            <p:cNvGrpSpPr/>
            <p:nvPr/>
          </p:nvGrpSpPr>
          <p:grpSpPr>
            <a:xfrm>
              <a:off x="6879739" y="3150201"/>
              <a:ext cx="316159" cy="377590"/>
              <a:chOff x="5123385" y="3886200"/>
              <a:chExt cx="527050" cy="685800"/>
            </a:xfrm>
          </p:grpSpPr>
          <p:sp>
            <p:nvSpPr>
              <p:cNvPr id="107" name="Freeform 10"/>
              <p:cNvSpPr>
                <a:spLocks/>
              </p:cNvSpPr>
              <p:nvPr/>
            </p:nvSpPr>
            <p:spPr bwMode="auto">
              <a:xfrm>
                <a:off x="5123385" y="3886200"/>
                <a:ext cx="527050" cy="179388"/>
              </a:xfrm>
              <a:custGeom>
                <a:avLst/>
                <a:gdLst>
                  <a:gd name="T0" fmla="*/ 664 w 664"/>
                  <a:gd name="T1" fmla="*/ 112 h 226"/>
                  <a:gd name="T2" fmla="*/ 663 w 664"/>
                  <a:gd name="T3" fmla="*/ 124 h 226"/>
                  <a:gd name="T4" fmla="*/ 658 w 664"/>
                  <a:gd name="T5" fmla="*/ 135 h 226"/>
                  <a:gd name="T6" fmla="*/ 640 w 664"/>
                  <a:gd name="T7" fmla="*/ 155 h 226"/>
                  <a:gd name="T8" fmla="*/ 609 w 664"/>
                  <a:gd name="T9" fmla="*/ 174 h 226"/>
                  <a:gd name="T10" fmla="*/ 567 w 664"/>
                  <a:gd name="T11" fmla="*/ 192 h 226"/>
                  <a:gd name="T12" fmla="*/ 542 w 664"/>
                  <a:gd name="T13" fmla="*/ 200 h 226"/>
                  <a:gd name="T14" fmla="*/ 488 w 664"/>
                  <a:gd name="T15" fmla="*/ 213 h 226"/>
                  <a:gd name="T16" fmla="*/ 430 w 664"/>
                  <a:gd name="T17" fmla="*/ 221 h 226"/>
                  <a:gd name="T18" fmla="*/ 366 w 664"/>
                  <a:gd name="T19" fmla="*/ 225 h 226"/>
                  <a:gd name="T20" fmla="*/ 333 w 664"/>
                  <a:gd name="T21" fmla="*/ 226 h 226"/>
                  <a:gd name="T22" fmla="*/ 266 w 664"/>
                  <a:gd name="T23" fmla="*/ 223 h 226"/>
                  <a:gd name="T24" fmla="*/ 205 w 664"/>
                  <a:gd name="T25" fmla="*/ 217 h 226"/>
                  <a:gd name="T26" fmla="*/ 148 w 664"/>
                  <a:gd name="T27" fmla="*/ 207 h 226"/>
                  <a:gd name="T28" fmla="*/ 97 w 664"/>
                  <a:gd name="T29" fmla="*/ 192 h 226"/>
                  <a:gd name="T30" fmla="*/ 74 w 664"/>
                  <a:gd name="T31" fmla="*/ 184 h 226"/>
                  <a:gd name="T32" fmla="*/ 38 w 664"/>
                  <a:gd name="T33" fmla="*/ 166 h 226"/>
                  <a:gd name="T34" fmla="*/ 14 w 664"/>
                  <a:gd name="T35" fmla="*/ 146 h 226"/>
                  <a:gd name="T36" fmla="*/ 4 w 664"/>
                  <a:gd name="T37" fmla="*/ 130 h 226"/>
                  <a:gd name="T38" fmla="*/ 0 w 664"/>
                  <a:gd name="T39" fmla="*/ 118 h 226"/>
                  <a:gd name="T40" fmla="*/ 0 w 664"/>
                  <a:gd name="T41" fmla="*/ 112 h 226"/>
                  <a:gd name="T42" fmla="*/ 1 w 664"/>
                  <a:gd name="T43" fmla="*/ 102 h 226"/>
                  <a:gd name="T44" fmla="*/ 6 w 664"/>
                  <a:gd name="T45" fmla="*/ 91 h 226"/>
                  <a:gd name="T46" fmla="*/ 24 w 664"/>
                  <a:gd name="T47" fmla="*/ 69 h 226"/>
                  <a:gd name="T48" fmla="*/ 55 w 664"/>
                  <a:gd name="T49" fmla="*/ 50 h 226"/>
                  <a:gd name="T50" fmla="*/ 97 w 664"/>
                  <a:gd name="T51" fmla="*/ 33 h 226"/>
                  <a:gd name="T52" fmla="*/ 122 w 664"/>
                  <a:gd name="T53" fmla="*/ 25 h 226"/>
                  <a:gd name="T54" fmla="*/ 176 w 664"/>
                  <a:gd name="T55" fmla="*/ 13 h 226"/>
                  <a:gd name="T56" fmla="*/ 234 w 664"/>
                  <a:gd name="T57" fmla="*/ 5 h 226"/>
                  <a:gd name="T58" fmla="*/ 298 w 664"/>
                  <a:gd name="T59" fmla="*/ 0 h 226"/>
                  <a:gd name="T60" fmla="*/ 333 w 664"/>
                  <a:gd name="T61" fmla="*/ 0 h 226"/>
                  <a:gd name="T62" fmla="*/ 398 w 664"/>
                  <a:gd name="T63" fmla="*/ 2 h 226"/>
                  <a:gd name="T64" fmla="*/ 459 w 664"/>
                  <a:gd name="T65" fmla="*/ 8 h 226"/>
                  <a:gd name="T66" fmla="*/ 516 w 664"/>
                  <a:gd name="T67" fmla="*/ 19 h 226"/>
                  <a:gd name="T68" fmla="*/ 567 w 664"/>
                  <a:gd name="T69" fmla="*/ 33 h 226"/>
                  <a:gd name="T70" fmla="*/ 590 w 664"/>
                  <a:gd name="T71" fmla="*/ 42 h 226"/>
                  <a:gd name="T72" fmla="*/ 626 w 664"/>
                  <a:gd name="T73" fmla="*/ 60 h 226"/>
                  <a:gd name="T74" fmla="*/ 650 w 664"/>
                  <a:gd name="T75" fmla="*/ 80 h 226"/>
                  <a:gd name="T76" fmla="*/ 660 w 664"/>
                  <a:gd name="T77" fmla="*/ 96 h 226"/>
                  <a:gd name="T78" fmla="*/ 664 w 664"/>
                  <a:gd name="T79" fmla="*/ 108 h 226"/>
                  <a:gd name="T80" fmla="*/ 664 w 664"/>
                  <a:gd name="T81" fmla="*/ 11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64" h="226">
                    <a:moveTo>
                      <a:pt x="664" y="112"/>
                    </a:moveTo>
                    <a:lnTo>
                      <a:pt x="664" y="112"/>
                    </a:lnTo>
                    <a:lnTo>
                      <a:pt x="664" y="118"/>
                    </a:lnTo>
                    <a:lnTo>
                      <a:pt x="663" y="124"/>
                    </a:lnTo>
                    <a:lnTo>
                      <a:pt x="660" y="130"/>
                    </a:lnTo>
                    <a:lnTo>
                      <a:pt x="658" y="135"/>
                    </a:lnTo>
                    <a:lnTo>
                      <a:pt x="650" y="146"/>
                    </a:lnTo>
                    <a:lnTo>
                      <a:pt x="640" y="155"/>
                    </a:lnTo>
                    <a:lnTo>
                      <a:pt x="626" y="166"/>
                    </a:lnTo>
                    <a:lnTo>
                      <a:pt x="609" y="174"/>
                    </a:lnTo>
                    <a:lnTo>
                      <a:pt x="590" y="184"/>
                    </a:lnTo>
                    <a:lnTo>
                      <a:pt x="567" y="192"/>
                    </a:lnTo>
                    <a:lnTo>
                      <a:pt x="567" y="192"/>
                    </a:lnTo>
                    <a:lnTo>
                      <a:pt x="542" y="200"/>
                    </a:lnTo>
                    <a:lnTo>
                      <a:pt x="516" y="207"/>
                    </a:lnTo>
                    <a:lnTo>
                      <a:pt x="488" y="213"/>
                    </a:lnTo>
                    <a:lnTo>
                      <a:pt x="459" y="217"/>
                    </a:lnTo>
                    <a:lnTo>
                      <a:pt x="430" y="221"/>
                    </a:lnTo>
                    <a:lnTo>
                      <a:pt x="398" y="223"/>
                    </a:lnTo>
                    <a:lnTo>
                      <a:pt x="366" y="225"/>
                    </a:lnTo>
                    <a:lnTo>
                      <a:pt x="333" y="226"/>
                    </a:lnTo>
                    <a:lnTo>
                      <a:pt x="333" y="226"/>
                    </a:lnTo>
                    <a:lnTo>
                      <a:pt x="298" y="225"/>
                    </a:lnTo>
                    <a:lnTo>
                      <a:pt x="266" y="223"/>
                    </a:lnTo>
                    <a:lnTo>
                      <a:pt x="234" y="221"/>
                    </a:lnTo>
                    <a:lnTo>
                      <a:pt x="205" y="217"/>
                    </a:lnTo>
                    <a:lnTo>
                      <a:pt x="176" y="213"/>
                    </a:lnTo>
                    <a:lnTo>
                      <a:pt x="148" y="207"/>
                    </a:lnTo>
                    <a:lnTo>
                      <a:pt x="122" y="200"/>
                    </a:lnTo>
                    <a:lnTo>
                      <a:pt x="97" y="192"/>
                    </a:lnTo>
                    <a:lnTo>
                      <a:pt x="97" y="192"/>
                    </a:lnTo>
                    <a:lnTo>
                      <a:pt x="74" y="184"/>
                    </a:lnTo>
                    <a:lnTo>
                      <a:pt x="55" y="174"/>
                    </a:lnTo>
                    <a:lnTo>
                      <a:pt x="38" y="166"/>
                    </a:lnTo>
                    <a:lnTo>
                      <a:pt x="24" y="155"/>
                    </a:lnTo>
                    <a:lnTo>
                      <a:pt x="14" y="146"/>
                    </a:lnTo>
                    <a:lnTo>
                      <a:pt x="6" y="135"/>
                    </a:lnTo>
                    <a:lnTo>
                      <a:pt x="4" y="130"/>
                    </a:lnTo>
                    <a:lnTo>
                      <a:pt x="1" y="124"/>
                    </a:lnTo>
                    <a:lnTo>
                      <a:pt x="0" y="118"/>
                    </a:lnTo>
                    <a:lnTo>
                      <a:pt x="0" y="112"/>
                    </a:lnTo>
                    <a:lnTo>
                      <a:pt x="0" y="112"/>
                    </a:lnTo>
                    <a:lnTo>
                      <a:pt x="0" y="108"/>
                    </a:lnTo>
                    <a:lnTo>
                      <a:pt x="1" y="102"/>
                    </a:lnTo>
                    <a:lnTo>
                      <a:pt x="4" y="96"/>
                    </a:lnTo>
                    <a:lnTo>
                      <a:pt x="6" y="91"/>
                    </a:lnTo>
                    <a:lnTo>
                      <a:pt x="14" y="80"/>
                    </a:lnTo>
                    <a:lnTo>
                      <a:pt x="24" y="69"/>
                    </a:lnTo>
                    <a:lnTo>
                      <a:pt x="38" y="60"/>
                    </a:lnTo>
                    <a:lnTo>
                      <a:pt x="55" y="50"/>
                    </a:lnTo>
                    <a:lnTo>
                      <a:pt x="74" y="42"/>
                    </a:lnTo>
                    <a:lnTo>
                      <a:pt x="97" y="33"/>
                    </a:lnTo>
                    <a:lnTo>
                      <a:pt x="97" y="33"/>
                    </a:lnTo>
                    <a:lnTo>
                      <a:pt x="122" y="25"/>
                    </a:lnTo>
                    <a:lnTo>
                      <a:pt x="148" y="19"/>
                    </a:lnTo>
                    <a:lnTo>
                      <a:pt x="176" y="13"/>
                    </a:lnTo>
                    <a:lnTo>
                      <a:pt x="205" y="8"/>
                    </a:lnTo>
                    <a:lnTo>
                      <a:pt x="234" y="5"/>
                    </a:lnTo>
                    <a:lnTo>
                      <a:pt x="266" y="2"/>
                    </a:lnTo>
                    <a:lnTo>
                      <a:pt x="298" y="0"/>
                    </a:lnTo>
                    <a:lnTo>
                      <a:pt x="333" y="0"/>
                    </a:lnTo>
                    <a:lnTo>
                      <a:pt x="333" y="0"/>
                    </a:lnTo>
                    <a:lnTo>
                      <a:pt x="366" y="0"/>
                    </a:lnTo>
                    <a:lnTo>
                      <a:pt x="398" y="2"/>
                    </a:lnTo>
                    <a:lnTo>
                      <a:pt x="430" y="5"/>
                    </a:lnTo>
                    <a:lnTo>
                      <a:pt x="459" y="8"/>
                    </a:lnTo>
                    <a:lnTo>
                      <a:pt x="488" y="13"/>
                    </a:lnTo>
                    <a:lnTo>
                      <a:pt x="516" y="19"/>
                    </a:lnTo>
                    <a:lnTo>
                      <a:pt x="542" y="25"/>
                    </a:lnTo>
                    <a:lnTo>
                      <a:pt x="567" y="33"/>
                    </a:lnTo>
                    <a:lnTo>
                      <a:pt x="567" y="33"/>
                    </a:lnTo>
                    <a:lnTo>
                      <a:pt x="590" y="42"/>
                    </a:lnTo>
                    <a:lnTo>
                      <a:pt x="609" y="50"/>
                    </a:lnTo>
                    <a:lnTo>
                      <a:pt x="626" y="60"/>
                    </a:lnTo>
                    <a:lnTo>
                      <a:pt x="640" y="69"/>
                    </a:lnTo>
                    <a:lnTo>
                      <a:pt x="650" y="80"/>
                    </a:lnTo>
                    <a:lnTo>
                      <a:pt x="658" y="91"/>
                    </a:lnTo>
                    <a:lnTo>
                      <a:pt x="660" y="96"/>
                    </a:lnTo>
                    <a:lnTo>
                      <a:pt x="663" y="102"/>
                    </a:lnTo>
                    <a:lnTo>
                      <a:pt x="664" y="108"/>
                    </a:lnTo>
                    <a:lnTo>
                      <a:pt x="664" y="112"/>
                    </a:lnTo>
                    <a:lnTo>
                      <a:pt x="664" y="11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08" name="Freeform 11"/>
              <p:cNvSpPr>
                <a:spLocks/>
              </p:cNvSpPr>
              <p:nvPr/>
            </p:nvSpPr>
            <p:spPr bwMode="auto">
              <a:xfrm>
                <a:off x="5123385" y="4041775"/>
                <a:ext cx="525463" cy="188913"/>
              </a:xfrm>
              <a:custGeom>
                <a:avLst/>
                <a:gdLst>
                  <a:gd name="T0" fmla="*/ 663 w 663"/>
                  <a:gd name="T1" fmla="*/ 0 h 239"/>
                  <a:gd name="T2" fmla="*/ 663 w 663"/>
                  <a:gd name="T3" fmla="*/ 172 h 239"/>
                  <a:gd name="T4" fmla="*/ 663 w 663"/>
                  <a:gd name="T5" fmla="*/ 172 h 239"/>
                  <a:gd name="T6" fmla="*/ 650 w 663"/>
                  <a:gd name="T7" fmla="*/ 179 h 239"/>
                  <a:gd name="T8" fmla="*/ 634 w 663"/>
                  <a:gd name="T9" fmla="*/ 186 h 239"/>
                  <a:gd name="T10" fmla="*/ 616 w 663"/>
                  <a:gd name="T11" fmla="*/ 194 h 239"/>
                  <a:gd name="T12" fmla="*/ 597 w 663"/>
                  <a:gd name="T13" fmla="*/ 201 h 239"/>
                  <a:gd name="T14" fmla="*/ 597 w 663"/>
                  <a:gd name="T15" fmla="*/ 201 h 239"/>
                  <a:gd name="T16" fmla="*/ 568 w 663"/>
                  <a:gd name="T17" fmla="*/ 210 h 239"/>
                  <a:gd name="T18" fmla="*/ 540 w 663"/>
                  <a:gd name="T19" fmla="*/ 217 h 239"/>
                  <a:gd name="T20" fmla="*/ 508 w 663"/>
                  <a:gd name="T21" fmla="*/ 225 h 239"/>
                  <a:gd name="T22" fmla="*/ 476 w 663"/>
                  <a:gd name="T23" fmla="*/ 229 h 239"/>
                  <a:gd name="T24" fmla="*/ 443 w 663"/>
                  <a:gd name="T25" fmla="*/ 234 h 239"/>
                  <a:gd name="T26" fmla="*/ 407 w 663"/>
                  <a:gd name="T27" fmla="*/ 237 h 239"/>
                  <a:gd name="T28" fmla="*/ 370 w 663"/>
                  <a:gd name="T29" fmla="*/ 239 h 239"/>
                  <a:gd name="T30" fmla="*/ 333 w 663"/>
                  <a:gd name="T31" fmla="*/ 239 h 239"/>
                  <a:gd name="T32" fmla="*/ 333 w 663"/>
                  <a:gd name="T33" fmla="*/ 239 h 239"/>
                  <a:gd name="T34" fmla="*/ 294 w 663"/>
                  <a:gd name="T35" fmla="*/ 239 h 239"/>
                  <a:gd name="T36" fmla="*/ 257 w 663"/>
                  <a:gd name="T37" fmla="*/ 237 h 239"/>
                  <a:gd name="T38" fmla="*/ 223 w 663"/>
                  <a:gd name="T39" fmla="*/ 234 h 239"/>
                  <a:gd name="T40" fmla="*/ 188 w 663"/>
                  <a:gd name="T41" fmla="*/ 229 h 239"/>
                  <a:gd name="T42" fmla="*/ 156 w 663"/>
                  <a:gd name="T43" fmla="*/ 225 h 239"/>
                  <a:gd name="T44" fmla="*/ 124 w 663"/>
                  <a:gd name="T45" fmla="*/ 217 h 239"/>
                  <a:gd name="T46" fmla="*/ 95 w 663"/>
                  <a:gd name="T47" fmla="*/ 210 h 239"/>
                  <a:gd name="T48" fmla="*/ 67 w 663"/>
                  <a:gd name="T49" fmla="*/ 201 h 239"/>
                  <a:gd name="T50" fmla="*/ 67 w 663"/>
                  <a:gd name="T51" fmla="*/ 201 h 239"/>
                  <a:gd name="T52" fmla="*/ 47 w 663"/>
                  <a:gd name="T53" fmla="*/ 194 h 239"/>
                  <a:gd name="T54" fmla="*/ 30 w 663"/>
                  <a:gd name="T55" fmla="*/ 186 h 239"/>
                  <a:gd name="T56" fmla="*/ 14 w 663"/>
                  <a:gd name="T57" fmla="*/ 179 h 239"/>
                  <a:gd name="T58" fmla="*/ 0 w 663"/>
                  <a:gd name="T59" fmla="*/ 171 h 239"/>
                  <a:gd name="T60" fmla="*/ 0 w 663"/>
                  <a:gd name="T61" fmla="*/ 0 h 239"/>
                  <a:gd name="T62" fmla="*/ 0 w 663"/>
                  <a:gd name="T63" fmla="*/ 0 h 239"/>
                  <a:gd name="T64" fmla="*/ 14 w 663"/>
                  <a:gd name="T65" fmla="*/ 7 h 239"/>
                  <a:gd name="T66" fmla="*/ 30 w 663"/>
                  <a:gd name="T67" fmla="*/ 14 h 239"/>
                  <a:gd name="T68" fmla="*/ 47 w 663"/>
                  <a:gd name="T69" fmla="*/ 23 h 239"/>
                  <a:gd name="T70" fmla="*/ 67 w 663"/>
                  <a:gd name="T71" fmla="*/ 29 h 239"/>
                  <a:gd name="T72" fmla="*/ 67 w 663"/>
                  <a:gd name="T73" fmla="*/ 29 h 239"/>
                  <a:gd name="T74" fmla="*/ 95 w 663"/>
                  <a:gd name="T75" fmla="*/ 38 h 239"/>
                  <a:gd name="T76" fmla="*/ 124 w 663"/>
                  <a:gd name="T77" fmla="*/ 45 h 239"/>
                  <a:gd name="T78" fmla="*/ 156 w 663"/>
                  <a:gd name="T79" fmla="*/ 53 h 239"/>
                  <a:gd name="T80" fmla="*/ 188 w 663"/>
                  <a:gd name="T81" fmla="*/ 57 h 239"/>
                  <a:gd name="T82" fmla="*/ 223 w 663"/>
                  <a:gd name="T83" fmla="*/ 62 h 239"/>
                  <a:gd name="T84" fmla="*/ 257 w 663"/>
                  <a:gd name="T85" fmla="*/ 65 h 239"/>
                  <a:gd name="T86" fmla="*/ 294 w 663"/>
                  <a:gd name="T87" fmla="*/ 67 h 239"/>
                  <a:gd name="T88" fmla="*/ 333 w 663"/>
                  <a:gd name="T89" fmla="*/ 67 h 239"/>
                  <a:gd name="T90" fmla="*/ 333 w 663"/>
                  <a:gd name="T91" fmla="*/ 67 h 239"/>
                  <a:gd name="T92" fmla="*/ 370 w 663"/>
                  <a:gd name="T93" fmla="*/ 67 h 239"/>
                  <a:gd name="T94" fmla="*/ 407 w 663"/>
                  <a:gd name="T95" fmla="*/ 65 h 239"/>
                  <a:gd name="T96" fmla="*/ 443 w 663"/>
                  <a:gd name="T97" fmla="*/ 62 h 239"/>
                  <a:gd name="T98" fmla="*/ 476 w 663"/>
                  <a:gd name="T99" fmla="*/ 57 h 239"/>
                  <a:gd name="T100" fmla="*/ 508 w 663"/>
                  <a:gd name="T101" fmla="*/ 53 h 239"/>
                  <a:gd name="T102" fmla="*/ 540 w 663"/>
                  <a:gd name="T103" fmla="*/ 45 h 239"/>
                  <a:gd name="T104" fmla="*/ 568 w 663"/>
                  <a:gd name="T105" fmla="*/ 38 h 239"/>
                  <a:gd name="T106" fmla="*/ 597 w 663"/>
                  <a:gd name="T107" fmla="*/ 29 h 239"/>
                  <a:gd name="T108" fmla="*/ 597 w 663"/>
                  <a:gd name="T109" fmla="*/ 29 h 239"/>
                  <a:gd name="T110" fmla="*/ 616 w 663"/>
                  <a:gd name="T111" fmla="*/ 23 h 239"/>
                  <a:gd name="T112" fmla="*/ 634 w 663"/>
                  <a:gd name="T113" fmla="*/ 16 h 239"/>
                  <a:gd name="T114" fmla="*/ 650 w 663"/>
                  <a:gd name="T115" fmla="*/ 8 h 239"/>
                  <a:gd name="T116" fmla="*/ 663 w 663"/>
                  <a:gd name="T117" fmla="*/ 0 h 239"/>
                  <a:gd name="T118" fmla="*/ 663 w 663"/>
                  <a:gd name="T11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39">
                    <a:moveTo>
                      <a:pt x="663" y="0"/>
                    </a:moveTo>
                    <a:lnTo>
                      <a:pt x="663" y="172"/>
                    </a:lnTo>
                    <a:lnTo>
                      <a:pt x="663" y="172"/>
                    </a:lnTo>
                    <a:lnTo>
                      <a:pt x="650" y="179"/>
                    </a:lnTo>
                    <a:lnTo>
                      <a:pt x="634" y="186"/>
                    </a:lnTo>
                    <a:lnTo>
                      <a:pt x="616" y="194"/>
                    </a:lnTo>
                    <a:lnTo>
                      <a:pt x="597" y="201"/>
                    </a:lnTo>
                    <a:lnTo>
                      <a:pt x="597" y="201"/>
                    </a:lnTo>
                    <a:lnTo>
                      <a:pt x="568" y="210"/>
                    </a:lnTo>
                    <a:lnTo>
                      <a:pt x="540" y="217"/>
                    </a:lnTo>
                    <a:lnTo>
                      <a:pt x="508" y="225"/>
                    </a:lnTo>
                    <a:lnTo>
                      <a:pt x="476" y="229"/>
                    </a:lnTo>
                    <a:lnTo>
                      <a:pt x="443" y="234"/>
                    </a:lnTo>
                    <a:lnTo>
                      <a:pt x="407" y="237"/>
                    </a:lnTo>
                    <a:lnTo>
                      <a:pt x="370" y="239"/>
                    </a:lnTo>
                    <a:lnTo>
                      <a:pt x="333" y="239"/>
                    </a:lnTo>
                    <a:lnTo>
                      <a:pt x="333" y="239"/>
                    </a:lnTo>
                    <a:lnTo>
                      <a:pt x="294" y="239"/>
                    </a:lnTo>
                    <a:lnTo>
                      <a:pt x="257" y="237"/>
                    </a:lnTo>
                    <a:lnTo>
                      <a:pt x="223" y="234"/>
                    </a:lnTo>
                    <a:lnTo>
                      <a:pt x="188" y="229"/>
                    </a:lnTo>
                    <a:lnTo>
                      <a:pt x="156" y="225"/>
                    </a:lnTo>
                    <a:lnTo>
                      <a:pt x="124" y="217"/>
                    </a:lnTo>
                    <a:lnTo>
                      <a:pt x="95" y="210"/>
                    </a:lnTo>
                    <a:lnTo>
                      <a:pt x="67" y="201"/>
                    </a:lnTo>
                    <a:lnTo>
                      <a:pt x="67" y="201"/>
                    </a:lnTo>
                    <a:lnTo>
                      <a:pt x="47" y="194"/>
                    </a:lnTo>
                    <a:lnTo>
                      <a:pt x="30" y="186"/>
                    </a:lnTo>
                    <a:lnTo>
                      <a:pt x="14" y="179"/>
                    </a:lnTo>
                    <a:lnTo>
                      <a:pt x="0" y="171"/>
                    </a:lnTo>
                    <a:lnTo>
                      <a:pt x="0" y="0"/>
                    </a:lnTo>
                    <a:lnTo>
                      <a:pt x="0" y="0"/>
                    </a:lnTo>
                    <a:lnTo>
                      <a:pt x="14" y="7"/>
                    </a:lnTo>
                    <a:lnTo>
                      <a:pt x="30" y="14"/>
                    </a:lnTo>
                    <a:lnTo>
                      <a:pt x="47" y="23"/>
                    </a:lnTo>
                    <a:lnTo>
                      <a:pt x="67" y="29"/>
                    </a:lnTo>
                    <a:lnTo>
                      <a:pt x="67" y="29"/>
                    </a:lnTo>
                    <a:lnTo>
                      <a:pt x="95" y="38"/>
                    </a:lnTo>
                    <a:lnTo>
                      <a:pt x="124" y="45"/>
                    </a:lnTo>
                    <a:lnTo>
                      <a:pt x="156" y="53"/>
                    </a:lnTo>
                    <a:lnTo>
                      <a:pt x="188" y="57"/>
                    </a:lnTo>
                    <a:lnTo>
                      <a:pt x="223" y="62"/>
                    </a:lnTo>
                    <a:lnTo>
                      <a:pt x="257" y="65"/>
                    </a:lnTo>
                    <a:lnTo>
                      <a:pt x="294" y="67"/>
                    </a:lnTo>
                    <a:lnTo>
                      <a:pt x="333" y="67"/>
                    </a:lnTo>
                    <a:lnTo>
                      <a:pt x="333" y="67"/>
                    </a:lnTo>
                    <a:lnTo>
                      <a:pt x="370" y="67"/>
                    </a:lnTo>
                    <a:lnTo>
                      <a:pt x="407" y="65"/>
                    </a:lnTo>
                    <a:lnTo>
                      <a:pt x="443" y="62"/>
                    </a:lnTo>
                    <a:lnTo>
                      <a:pt x="476" y="57"/>
                    </a:lnTo>
                    <a:lnTo>
                      <a:pt x="508" y="53"/>
                    </a:lnTo>
                    <a:lnTo>
                      <a:pt x="540" y="45"/>
                    </a:lnTo>
                    <a:lnTo>
                      <a:pt x="568" y="38"/>
                    </a:lnTo>
                    <a:lnTo>
                      <a:pt x="597" y="29"/>
                    </a:lnTo>
                    <a:lnTo>
                      <a:pt x="597" y="29"/>
                    </a:lnTo>
                    <a:lnTo>
                      <a:pt x="616" y="23"/>
                    </a:lnTo>
                    <a:lnTo>
                      <a:pt x="634" y="16"/>
                    </a:lnTo>
                    <a:lnTo>
                      <a:pt x="650" y="8"/>
                    </a:lnTo>
                    <a:lnTo>
                      <a:pt x="663" y="0"/>
                    </a:lnTo>
                    <a:lnTo>
                      <a:pt x="66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09" name="Freeform 12"/>
              <p:cNvSpPr>
                <a:spLocks/>
              </p:cNvSpPr>
              <p:nvPr/>
            </p:nvSpPr>
            <p:spPr bwMode="auto">
              <a:xfrm>
                <a:off x="5123385" y="4381500"/>
                <a:ext cx="525463" cy="190500"/>
              </a:xfrm>
              <a:custGeom>
                <a:avLst/>
                <a:gdLst>
                  <a:gd name="T0" fmla="*/ 0 w 663"/>
                  <a:gd name="T1" fmla="*/ 171 h 239"/>
                  <a:gd name="T2" fmla="*/ 0 w 663"/>
                  <a:gd name="T3" fmla="*/ 0 h 239"/>
                  <a:gd name="T4" fmla="*/ 0 w 663"/>
                  <a:gd name="T5" fmla="*/ 0 h 239"/>
                  <a:gd name="T6" fmla="*/ 14 w 663"/>
                  <a:gd name="T7" fmla="*/ 7 h 239"/>
                  <a:gd name="T8" fmla="*/ 30 w 663"/>
                  <a:gd name="T9" fmla="*/ 16 h 239"/>
                  <a:gd name="T10" fmla="*/ 47 w 663"/>
                  <a:gd name="T11" fmla="*/ 23 h 239"/>
                  <a:gd name="T12" fmla="*/ 67 w 663"/>
                  <a:gd name="T13" fmla="*/ 30 h 239"/>
                  <a:gd name="T14" fmla="*/ 67 w 663"/>
                  <a:gd name="T15" fmla="*/ 30 h 239"/>
                  <a:gd name="T16" fmla="*/ 95 w 663"/>
                  <a:gd name="T17" fmla="*/ 38 h 239"/>
                  <a:gd name="T18" fmla="*/ 124 w 663"/>
                  <a:gd name="T19" fmla="*/ 47 h 239"/>
                  <a:gd name="T20" fmla="*/ 156 w 663"/>
                  <a:gd name="T21" fmla="*/ 53 h 239"/>
                  <a:gd name="T22" fmla="*/ 188 w 663"/>
                  <a:gd name="T23" fmla="*/ 59 h 239"/>
                  <a:gd name="T24" fmla="*/ 223 w 663"/>
                  <a:gd name="T25" fmla="*/ 62 h 239"/>
                  <a:gd name="T26" fmla="*/ 257 w 663"/>
                  <a:gd name="T27" fmla="*/ 66 h 239"/>
                  <a:gd name="T28" fmla="*/ 294 w 663"/>
                  <a:gd name="T29" fmla="*/ 67 h 239"/>
                  <a:gd name="T30" fmla="*/ 333 w 663"/>
                  <a:gd name="T31" fmla="*/ 68 h 239"/>
                  <a:gd name="T32" fmla="*/ 333 w 663"/>
                  <a:gd name="T33" fmla="*/ 68 h 239"/>
                  <a:gd name="T34" fmla="*/ 370 w 663"/>
                  <a:gd name="T35" fmla="*/ 67 h 239"/>
                  <a:gd name="T36" fmla="*/ 407 w 663"/>
                  <a:gd name="T37" fmla="*/ 66 h 239"/>
                  <a:gd name="T38" fmla="*/ 443 w 663"/>
                  <a:gd name="T39" fmla="*/ 62 h 239"/>
                  <a:gd name="T40" fmla="*/ 476 w 663"/>
                  <a:gd name="T41" fmla="*/ 59 h 239"/>
                  <a:gd name="T42" fmla="*/ 508 w 663"/>
                  <a:gd name="T43" fmla="*/ 53 h 239"/>
                  <a:gd name="T44" fmla="*/ 540 w 663"/>
                  <a:gd name="T45" fmla="*/ 47 h 239"/>
                  <a:gd name="T46" fmla="*/ 568 w 663"/>
                  <a:gd name="T47" fmla="*/ 38 h 239"/>
                  <a:gd name="T48" fmla="*/ 597 w 663"/>
                  <a:gd name="T49" fmla="*/ 30 h 239"/>
                  <a:gd name="T50" fmla="*/ 597 w 663"/>
                  <a:gd name="T51" fmla="*/ 30 h 239"/>
                  <a:gd name="T52" fmla="*/ 616 w 663"/>
                  <a:gd name="T53" fmla="*/ 23 h 239"/>
                  <a:gd name="T54" fmla="*/ 634 w 663"/>
                  <a:gd name="T55" fmla="*/ 16 h 239"/>
                  <a:gd name="T56" fmla="*/ 650 w 663"/>
                  <a:gd name="T57" fmla="*/ 8 h 239"/>
                  <a:gd name="T58" fmla="*/ 663 w 663"/>
                  <a:gd name="T59" fmla="*/ 1 h 239"/>
                  <a:gd name="T60" fmla="*/ 663 w 663"/>
                  <a:gd name="T61" fmla="*/ 172 h 239"/>
                  <a:gd name="T62" fmla="*/ 663 w 663"/>
                  <a:gd name="T63" fmla="*/ 172 h 239"/>
                  <a:gd name="T64" fmla="*/ 650 w 663"/>
                  <a:gd name="T65" fmla="*/ 179 h 239"/>
                  <a:gd name="T66" fmla="*/ 634 w 663"/>
                  <a:gd name="T67" fmla="*/ 186 h 239"/>
                  <a:gd name="T68" fmla="*/ 616 w 663"/>
                  <a:gd name="T69" fmla="*/ 194 h 239"/>
                  <a:gd name="T70" fmla="*/ 597 w 663"/>
                  <a:gd name="T71" fmla="*/ 201 h 239"/>
                  <a:gd name="T72" fmla="*/ 597 w 663"/>
                  <a:gd name="T73" fmla="*/ 201 h 239"/>
                  <a:gd name="T74" fmla="*/ 568 w 663"/>
                  <a:gd name="T75" fmla="*/ 210 h 239"/>
                  <a:gd name="T76" fmla="*/ 540 w 663"/>
                  <a:gd name="T77" fmla="*/ 217 h 239"/>
                  <a:gd name="T78" fmla="*/ 508 w 663"/>
                  <a:gd name="T79" fmla="*/ 225 h 239"/>
                  <a:gd name="T80" fmla="*/ 476 w 663"/>
                  <a:gd name="T81" fmla="*/ 229 h 239"/>
                  <a:gd name="T82" fmla="*/ 443 w 663"/>
                  <a:gd name="T83" fmla="*/ 234 h 239"/>
                  <a:gd name="T84" fmla="*/ 407 w 663"/>
                  <a:gd name="T85" fmla="*/ 237 h 239"/>
                  <a:gd name="T86" fmla="*/ 370 w 663"/>
                  <a:gd name="T87" fmla="*/ 239 h 239"/>
                  <a:gd name="T88" fmla="*/ 333 w 663"/>
                  <a:gd name="T89" fmla="*/ 239 h 239"/>
                  <a:gd name="T90" fmla="*/ 333 w 663"/>
                  <a:gd name="T91" fmla="*/ 239 h 239"/>
                  <a:gd name="T92" fmla="*/ 294 w 663"/>
                  <a:gd name="T93" fmla="*/ 239 h 239"/>
                  <a:gd name="T94" fmla="*/ 257 w 663"/>
                  <a:gd name="T95" fmla="*/ 237 h 239"/>
                  <a:gd name="T96" fmla="*/ 223 w 663"/>
                  <a:gd name="T97" fmla="*/ 234 h 239"/>
                  <a:gd name="T98" fmla="*/ 188 w 663"/>
                  <a:gd name="T99" fmla="*/ 229 h 239"/>
                  <a:gd name="T100" fmla="*/ 156 w 663"/>
                  <a:gd name="T101" fmla="*/ 225 h 239"/>
                  <a:gd name="T102" fmla="*/ 124 w 663"/>
                  <a:gd name="T103" fmla="*/ 217 h 239"/>
                  <a:gd name="T104" fmla="*/ 95 w 663"/>
                  <a:gd name="T105" fmla="*/ 210 h 239"/>
                  <a:gd name="T106" fmla="*/ 67 w 663"/>
                  <a:gd name="T107" fmla="*/ 201 h 239"/>
                  <a:gd name="T108" fmla="*/ 67 w 663"/>
                  <a:gd name="T109" fmla="*/ 201 h 239"/>
                  <a:gd name="T110" fmla="*/ 47 w 663"/>
                  <a:gd name="T111" fmla="*/ 194 h 239"/>
                  <a:gd name="T112" fmla="*/ 30 w 663"/>
                  <a:gd name="T113" fmla="*/ 186 h 239"/>
                  <a:gd name="T114" fmla="*/ 14 w 663"/>
                  <a:gd name="T115" fmla="*/ 179 h 239"/>
                  <a:gd name="T116" fmla="*/ 0 w 663"/>
                  <a:gd name="T117" fmla="*/ 171 h 239"/>
                  <a:gd name="T118" fmla="*/ 0 w 663"/>
                  <a:gd name="T119" fmla="*/ 17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39">
                    <a:moveTo>
                      <a:pt x="0" y="171"/>
                    </a:moveTo>
                    <a:lnTo>
                      <a:pt x="0" y="0"/>
                    </a:lnTo>
                    <a:lnTo>
                      <a:pt x="0" y="0"/>
                    </a:lnTo>
                    <a:lnTo>
                      <a:pt x="14" y="7"/>
                    </a:lnTo>
                    <a:lnTo>
                      <a:pt x="30" y="16"/>
                    </a:lnTo>
                    <a:lnTo>
                      <a:pt x="47" y="23"/>
                    </a:lnTo>
                    <a:lnTo>
                      <a:pt x="67" y="30"/>
                    </a:lnTo>
                    <a:lnTo>
                      <a:pt x="67" y="30"/>
                    </a:lnTo>
                    <a:lnTo>
                      <a:pt x="95" y="38"/>
                    </a:lnTo>
                    <a:lnTo>
                      <a:pt x="124" y="47"/>
                    </a:lnTo>
                    <a:lnTo>
                      <a:pt x="156" y="53"/>
                    </a:lnTo>
                    <a:lnTo>
                      <a:pt x="188" y="59"/>
                    </a:lnTo>
                    <a:lnTo>
                      <a:pt x="223" y="62"/>
                    </a:lnTo>
                    <a:lnTo>
                      <a:pt x="257" y="66"/>
                    </a:lnTo>
                    <a:lnTo>
                      <a:pt x="294" y="67"/>
                    </a:lnTo>
                    <a:lnTo>
                      <a:pt x="333" y="68"/>
                    </a:lnTo>
                    <a:lnTo>
                      <a:pt x="333" y="68"/>
                    </a:lnTo>
                    <a:lnTo>
                      <a:pt x="370" y="67"/>
                    </a:lnTo>
                    <a:lnTo>
                      <a:pt x="407" y="66"/>
                    </a:lnTo>
                    <a:lnTo>
                      <a:pt x="443" y="62"/>
                    </a:lnTo>
                    <a:lnTo>
                      <a:pt x="476" y="59"/>
                    </a:lnTo>
                    <a:lnTo>
                      <a:pt x="508" y="53"/>
                    </a:lnTo>
                    <a:lnTo>
                      <a:pt x="540" y="47"/>
                    </a:lnTo>
                    <a:lnTo>
                      <a:pt x="568" y="38"/>
                    </a:lnTo>
                    <a:lnTo>
                      <a:pt x="597" y="30"/>
                    </a:lnTo>
                    <a:lnTo>
                      <a:pt x="597" y="30"/>
                    </a:lnTo>
                    <a:lnTo>
                      <a:pt x="616" y="23"/>
                    </a:lnTo>
                    <a:lnTo>
                      <a:pt x="634" y="16"/>
                    </a:lnTo>
                    <a:lnTo>
                      <a:pt x="650" y="8"/>
                    </a:lnTo>
                    <a:lnTo>
                      <a:pt x="663" y="1"/>
                    </a:lnTo>
                    <a:lnTo>
                      <a:pt x="663" y="172"/>
                    </a:lnTo>
                    <a:lnTo>
                      <a:pt x="663" y="172"/>
                    </a:lnTo>
                    <a:lnTo>
                      <a:pt x="650" y="179"/>
                    </a:lnTo>
                    <a:lnTo>
                      <a:pt x="634" y="186"/>
                    </a:lnTo>
                    <a:lnTo>
                      <a:pt x="616" y="194"/>
                    </a:lnTo>
                    <a:lnTo>
                      <a:pt x="597" y="201"/>
                    </a:lnTo>
                    <a:lnTo>
                      <a:pt x="597" y="201"/>
                    </a:lnTo>
                    <a:lnTo>
                      <a:pt x="568" y="210"/>
                    </a:lnTo>
                    <a:lnTo>
                      <a:pt x="540" y="217"/>
                    </a:lnTo>
                    <a:lnTo>
                      <a:pt x="508" y="225"/>
                    </a:lnTo>
                    <a:lnTo>
                      <a:pt x="476" y="229"/>
                    </a:lnTo>
                    <a:lnTo>
                      <a:pt x="443" y="234"/>
                    </a:lnTo>
                    <a:lnTo>
                      <a:pt x="407" y="237"/>
                    </a:lnTo>
                    <a:lnTo>
                      <a:pt x="370" y="239"/>
                    </a:lnTo>
                    <a:lnTo>
                      <a:pt x="333" y="239"/>
                    </a:lnTo>
                    <a:lnTo>
                      <a:pt x="333" y="239"/>
                    </a:lnTo>
                    <a:lnTo>
                      <a:pt x="294" y="239"/>
                    </a:lnTo>
                    <a:lnTo>
                      <a:pt x="257" y="237"/>
                    </a:lnTo>
                    <a:lnTo>
                      <a:pt x="223" y="234"/>
                    </a:lnTo>
                    <a:lnTo>
                      <a:pt x="188" y="229"/>
                    </a:lnTo>
                    <a:lnTo>
                      <a:pt x="156" y="225"/>
                    </a:lnTo>
                    <a:lnTo>
                      <a:pt x="124" y="217"/>
                    </a:lnTo>
                    <a:lnTo>
                      <a:pt x="95" y="210"/>
                    </a:lnTo>
                    <a:lnTo>
                      <a:pt x="67" y="201"/>
                    </a:lnTo>
                    <a:lnTo>
                      <a:pt x="67" y="201"/>
                    </a:lnTo>
                    <a:lnTo>
                      <a:pt x="47" y="194"/>
                    </a:lnTo>
                    <a:lnTo>
                      <a:pt x="30" y="186"/>
                    </a:lnTo>
                    <a:lnTo>
                      <a:pt x="14" y="179"/>
                    </a:lnTo>
                    <a:lnTo>
                      <a:pt x="0" y="171"/>
                    </a:lnTo>
                    <a:lnTo>
                      <a:pt x="0" y="17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10" name="Freeform 13"/>
              <p:cNvSpPr>
                <a:spLocks/>
              </p:cNvSpPr>
              <p:nvPr/>
            </p:nvSpPr>
            <p:spPr bwMode="auto">
              <a:xfrm>
                <a:off x="5123385" y="4211638"/>
                <a:ext cx="525463" cy="190500"/>
              </a:xfrm>
              <a:custGeom>
                <a:avLst/>
                <a:gdLst>
                  <a:gd name="T0" fmla="*/ 0 w 663"/>
                  <a:gd name="T1" fmla="*/ 172 h 240"/>
                  <a:gd name="T2" fmla="*/ 0 w 663"/>
                  <a:gd name="T3" fmla="*/ 0 h 240"/>
                  <a:gd name="T4" fmla="*/ 0 w 663"/>
                  <a:gd name="T5" fmla="*/ 0 h 240"/>
                  <a:gd name="T6" fmla="*/ 14 w 663"/>
                  <a:gd name="T7" fmla="*/ 8 h 240"/>
                  <a:gd name="T8" fmla="*/ 30 w 663"/>
                  <a:gd name="T9" fmla="*/ 15 h 240"/>
                  <a:gd name="T10" fmla="*/ 47 w 663"/>
                  <a:gd name="T11" fmla="*/ 23 h 240"/>
                  <a:gd name="T12" fmla="*/ 67 w 663"/>
                  <a:gd name="T13" fmla="*/ 30 h 240"/>
                  <a:gd name="T14" fmla="*/ 67 w 663"/>
                  <a:gd name="T15" fmla="*/ 30 h 240"/>
                  <a:gd name="T16" fmla="*/ 95 w 663"/>
                  <a:gd name="T17" fmla="*/ 39 h 240"/>
                  <a:gd name="T18" fmla="*/ 124 w 663"/>
                  <a:gd name="T19" fmla="*/ 46 h 240"/>
                  <a:gd name="T20" fmla="*/ 156 w 663"/>
                  <a:gd name="T21" fmla="*/ 54 h 240"/>
                  <a:gd name="T22" fmla="*/ 188 w 663"/>
                  <a:gd name="T23" fmla="*/ 58 h 240"/>
                  <a:gd name="T24" fmla="*/ 223 w 663"/>
                  <a:gd name="T25" fmla="*/ 63 h 240"/>
                  <a:gd name="T26" fmla="*/ 257 w 663"/>
                  <a:gd name="T27" fmla="*/ 66 h 240"/>
                  <a:gd name="T28" fmla="*/ 294 w 663"/>
                  <a:gd name="T29" fmla="*/ 68 h 240"/>
                  <a:gd name="T30" fmla="*/ 333 w 663"/>
                  <a:gd name="T31" fmla="*/ 68 h 240"/>
                  <a:gd name="T32" fmla="*/ 333 w 663"/>
                  <a:gd name="T33" fmla="*/ 68 h 240"/>
                  <a:gd name="T34" fmla="*/ 370 w 663"/>
                  <a:gd name="T35" fmla="*/ 68 h 240"/>
                  <a:gd name="T36" fmla="*/ 407 w 663"/>
                  <a:gd name="T37" fmla="*/ 66 h 240"/>
                  <a:gd name="T38" fmla="*/ 443 w 663"/>
                  <a:gd name="T39" fmla="*/ 63 h 240"/>
                  <a:gd name="T40" fmla="*/ 476 w 663"/>
                  <a:gd name="T41" fmla="*/ 58 h 240"/>
                  <a:gd name="T42" fmla="*/ 508 w 663"/>
                  <a:gd name="T43" fmla="*/ 54 h 240"/>
                  <a:gd name="T44" fmla="*/ 540 w 663"/>
                  <a:gd name="T45" fmla="*/ 46 h 240"/>
                  <a:gd name="T46" fmla="*/ 568 w 663"/>
                  <a:gd name="T47" fmla="*/ 39 h 240"/>
                  <a:gd name="T48" fmla="*/ 597 w 663"/>
                  <a:gd name="T49" fmla="*/ 30 h 240"/>
                  <a:gd name="T50" fmla="*/ 597 w 663"/>
                  <a:gd name="T51" fmla="*/ 30 h 240"/>
                  <a:gd name="T52" fmla="*/ 616 w 663"/>
                  <a:gd name="T53" fmla="*/ 23 h 240"/>
                  <a:gd name="T54" fmla="*/ 634 w 663"/>
                  <a:gd name="T55" fmla="*/ 15 h 240"/>
                  <a:gd name="T56" fmla="*/ 650 w 663"/>
                  <a:gd name="T57" fmla="*/ 8 h 240"/>
                  <a:gd name="T58" fmla="*/ 663 w 663"/>
                  <a:gd name="T59" fmla="*/ 1 h 240"/>
                  <a:gd name="T60" fmla="*/ 663 w 663"/>
                  <a:gd name="T61" fmla="*/ 172 h 240"/>
                  <a:gd name="T62" fmla="*/ 663 w 663"/>
                  <a:gd name="T63" fmla="*/ 172 h 240"/>
                  <a:gd name="T64" fmla="*/ 650 w 663"/>
                  <a:gd name="T65" fmla="*/ 180 h 240"/>
                  <a:gd name="T66" fmla="*/ 634 w 663"/>
                  <a:gd name="T67" fmla="*/ 188 h 240"/>
                  <a:gd name="T68" fmla="*/ 616 w 663"/>
                  <a:gd name="T69" fmla="*/ 195 h 240"/>
                  <a:gd name="T70" fmla="*/ 597 w 663"/>
                  <a:gd name="T71" fmla="*/ 202 h 240"/>
                  <a:gd name="T72" fmla="*/ 597 w 663"/>
                  <a:gd name="T73" fmla="*/ 202 h 240"/>
                  <a:gd name="T74" fmla="*/ 568 w 663"/>
                  <a:gd name="T75" fmla="*/ 210 h 240"/>
                  <a:gd name="T76" fmla="*/ 540 w 663"/>
                  <a:gd name="T77" fmla="*/ 219 h 240"/>
                  <a:gd name="T78" fmla="*/ 508 w 663"/>
                  <a:gd name="T79" fmla="*/ 225 h 240"/>
                  <a:gd name="T80" fmla="*/ 476 w 663"/>
                  <a:gd name="T81" fmla="*/ 231 h 240"/>
                  <a:gd name="T82" fmla="*/ 443 w 663"/>
                  <a:gd name="T83" fmla="*/ 234 h 240"/>
                  <a:gd name="T84" fmla="*/ 407 w 663"/>
                  <a:gd name="T85" fmla="*/ 238 h 240"/>
                  <a:gd name="T86" fmla="*/ 370 w 663"/>
                  <a:gd name="T87" fmla="*/ 239 h 240"/>
                  <a:gd name="T88" fmla="*/ 333 w 663"/>
                  <a:gd name="T89" fmla="*/ 240 h 240"/>
                  <a:gd name="T90" fmla="*/ 333 w 663"/>
                  <a:gd name="T91" fmla="*/ 240 h 240"/>
                  <a:gd name="T92" fmla="*/ 294 w 663"/>
                  <a:gd name="T93" fmla="*/ 239 h 240"/>
                  <a:gd name="T94" fmla="*/ 257 w 663"/>
                  <a:gd name="T95" fmla="*/ 238 h 240"/>
                  <a:gd name="T96" fmla="*/ 223 w 663"/>
                  <a:gd name="T97" fmla="*/ 234 h 240"/>
                  <a:gd name="T98" fmla="*/ 188 w 663"/>
                  <a:gd name="T99" fmla="*/ 231 h 240"/>
                  <a:gd name="T100" fmla="*/ 156 w 663"/>
                  <a:gd name="T101" fmla="*/ 225 h 240"/>
                  <a:gd name="T102" fmla="*/ 124 w 663"/>
                  <a:gd name="T103" fmla="*/ 219 h 240"/>
                  <a:gd name="T104" fmla="*/ 95 w 663"/>
                  <a:gd name="T105" fmla="*/ 210 h 240"/>
                  <a:gd name="T106" fmla="*/ 67 w 663"/>
                  <a:gd name="T107" fmla="*/ 202 h 240"/>
                  <a:gd name="T108" fmla="*/ 67 w 663"/>
                  <a:gd name="T109" fmla="*/ 202 h 240"/>
                  <a:gd name="T110" fmla="*/ 47 w 663"/>
                  <a:gd name="T111" fmla="*/ 195 h 240"/>
                  <a:gd name="T112" fmla="*/ 30 w 663"/>
                  <a:gd name="T113" fmla="*/ 188 h 240"/>
                  <a:gd name="T114" fmla="*/ 14 w 663"/>
                  <a:gd name="T115" fmla="*/ 179 h 240"/>
                  <a:gd name="T116" fmla="*/ 0 w 663"/>
                  <a:gd name="T117" fmla="*/ 172 h 240"/>
                  <a:gd name="T118" fmla="*/ 0 w 663"/>
                  <a:gd name="T119" fmla="*/ 17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40">
                    <a:moveTo>
                      <a:pt x="0" y="172"/>
                    </a:moveTo>
                    <a:lnTo>
                      <a:pt x="0" y="0"/>
                    </a:lnTo>
                    <a:lnTo>
                      <a:pt x="0" y="0"/>
                    </a:lnTo>
                    <a:lnTo>
                      <a:pt x="14" y="8"/>
                    </a:lnTo>
                    <a:lnTo>
                      <a:pt x="30" y="15"/>
                    </a:lnTo>
                    <a:lnTo>
                      <a:pt x="47" y="23"/>
                    </a:lnTo>
                    <a:lnTo>
                      <a:pt x="67" y="30"/>
                    </a:lnTo>
                    <a:lnTo>
                      <a:pt x="67" y="30"/>
                    </a:lnTo>
                    <a:lnTo>
                      <a:pt x="95" y="39"/>
                    </a:lnTo>
                    <a:lnTo>
                      <a:pt x="124" y="46"/>
                    </a:lnTo>
                    <a:lnTo>
                      <a:pt x="156" y="54"/>
                    </a:lnTo>
                    <a:lnTo>
                      <a:pt x="188" y="58"/>
                    </a:lnTo>
                    <a:lnTo>
                      <a:pt x="223" y="63"/>
                    </a:lnTo>
                    <a:lnTo>
                      <a:pt x="257" y="66"/>
                    </a:lnTo>
                    <a:lnTo>
                      <a:pt x="294" y="68"/>
                    </a:lnTo>
                    <a:lnTo>
                      <a:pt x="333" y="68"/>
                    </a:lnTo>
                    <a:lnTo>
                      <a:pt x="333" y="68"/>
                    </a:lnTo>
                    <a:lnTo>
                      <a:pt x="370" y="68"/>
                    </a:lnTo>
                    <a:lnTo>
                      <a:pt x="407" y="66"/>
                    </a:lnTo>
                    <a:lnTo>
                      <a:pt x="443" y="63"/>
                    </a:lnTo>
                    <a:lnTo>
                      <a:pt x="476" y="58"/>
                    </a:lnTo>
                    <a:lnTo>
                      <a:pt x="508" y="54"/>
                    </a:lnTo>
                    <a:lnTo>
                      <a:pt x="540" y="46"/>
                    </a:lnTo>
                    <a:lnTo>
                      <a:pt x="568" y="39"/>
                    </a:lnTo>
                    <a:lnTo>
                      <a:pt x="597" y="30"/>
                    </a:lnTo>
                    <a:lnTo>
                      <a:pt x="597" y="30"/>
                    </a:lnTo>
                    <a:lnTo>
                      <a:pt x="616" y="23"/>
                    </a:lnTo>
                    <a:lnTo>
                      <a:pt x="634" y="15"/>
                    </a:lnTo>
                    <a:lnTo>
                      <a:pt x="650" y="8"/>
                    </a:lnTo>
                    <a:lnTo>
                      <a:pt x="663" y="1"/>
                    </a:lnTo>
                    <a:lnTo>
                      <a:pt x="663" y="172"/>
                    </a:lnTo>
                    <a:lnTo>
                      <a:pt x="663" y="172"/>
                    </a:lnTo>
                    <a:lnTo>
                      <a:pt x="650" y="180"/>
                    </a:lnTo>
                    <a:lnTo>
                      <a:pt x="634" y="188"/>
                    </a:lnTo>
                    <a:lnTo>
                      <a:pt x="616" y="195"/>
                    </a:lnTo>
                    <a:lnTo>
                      <a:pt x="597" y="202"/>
                    </a:lnTo>
                    <a:lnTo>
                      <a:pt x="597" y="202"/>
                    </a:lnTo>
                    <a:lnTo>
                      <a:pt x="568" y="210"/>
                    </a:lnTo>
                    <a:lnTo>
                      <a:pt x="540" y="219"/>
                    </a:lnTo>
                    <a:lnTo>
                      <a:pt x="508" y="225"/>
                    </a:lnTo>
                    <a:lnTo>
                      <a:pt x="476" y="231"/>
                    </a:lnTo>
                    <a:lnTo>
                      <a:pt x="443" y="234"/>
                    </a:lnTo>
                    <a:lnTo>
                      <a:pt x="407" y="238"/>
                    </a:lnTo>
                    <a:lnTo>
                      <a:pt x="370" y="239"/>
                    </a:lnTo>
                    <a:lnTo>
                      <a:pt x="333" y="240"/>
                    </a:lnTo>
                    <a:lnTo>
                      <a:pt x="333" y="240"/>
                    </a:lnTo>
                    <a:lnTo>
                      <a:pt x="294" y="239"/>
                    </a:lnTo>
                    <a:lnTo>
                      <a:pt x="257" y="238"/>
                    </a:lnTo>
                    <a:lnTo>
                      <a:pt x="223" y="234"/>
                    </a:lnTo>
                    <a:lnTo>
                      <a:pt x="188" y="231"/>
                    </a:lnTo>
                    <a:lnTo>
                      <a:pt x="156" y="225"/>
                    </a:lnTo>
                    <a:lnTo>
                      <a:pt x="124" y="219"/>
                    </a:lnTo>
                    <a:lnTo>
                      <a:pt x="95" y="210"/>
                    </a:lnTo>
                    <a:lnTo>
                      <a:pt x="67" y="202"/>
                    </a:lnTo>
                    <a:lnTo>
                      <a:pt x="67" y="202"/>
                    </a:lnTo>
                    <a:lnTo>
                      <a:pt x="47" y="195"/>
                    </a:lnTo>
                    <a:lnTo>
                      <a:pt x="30" y="188"/>
                    </a:lnTo>
                    <a:lnTo>
                      <a:pt x="14" y="179"/>
                    </a:lnTo>
                    <a:lnTo>
                      <a:pt x="0" y="172"/>
                    </a:lnTo>
                    <a:lnTo>
                      <a:pt x="0" y="17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grpSp>
      </p:grpSp>
      <p:grpSp>
        <p:nvGrpSpPr>
          <p:cNvPr id="111" name="Group 110"/>
          <p:cNvGrpSpPr/>
          <p:nvPr/>
        </p:nvGrpSpPr>
        <p:grpSpPr>
          <a:xfrm>
            <a:off x="5766496" y="4648700"/>
            <a:ext cx="237119" cy="314659"/>
            <a:chOff x="6272113" y="3150044"/>
            <a:chExt cx="316159" cy="377591"/>
          </a:xfrm>
        </p:grpSpPr>
        <p:sp>
          <p:nvSpPr>
            <p:cNvPr id="112" name="Flowchart: Magnetic Disk 171"/>
            <p:cNvSpPr/>
            <p:nvPr/>
          </p:nvSpPr>
          <p:spPr>
            <a:xfrm>
              <a:off x="6273935" y="3166040"/>
              <a:ext cx="313696" cy="349621"/>
            </a:xfrm>
            <a:prstGeom prst="flowChartMagneticDisk">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endParaRPr lang="fr-FR" sz="1500">
                <a:solidFill>
                  <a:srgbClr val="FFFFFF"/>
                </a:solidFill>
                <a:latin typeface="Arial" pitchFamily="34" charset="0"/>
                <a:cs typeface="Arial" pitchFamily="34" charset="0"/>
              </a:endParaRPr>
            </a:p>
          </p:txBody>
        </p:sp>
        <p:grpSp>
          <p:nvGrpSpPr>
            <p:cNvPr id="113" name="Group 112"/>
            <p:cNvGrpSpPr/>
            <p:nvPr/>
          </p:nvGrpSpPr>
          <p:grpSpPr>
            <a:xfrm>
              <a:off x="6272113" y="3150044"/>
              <a:ext cx="316159" cy="377591"/>
              <a:chOff x="5123385" y="3867278"/>
              <a:chExt cx="527050" cy="685801"/>
            </a:xfrm>
          </p:grpSpPr>
          <p:sp>
            <p:nvSpPr>
              <p:cNvPr id="114" name="Freeform 10"/>
              <p:cNvSpPr>
                <a:spLocks/>
              </p:cNvSpPr>
              <p:nvPr/>
            </p:nvSpPr>
            <p:spPr bwMode="auto">
              <a:xfrm>
                <a:off x="5123385" y="3867278"/>
                <a:ext cx="527050" cy="179388"/>
              </a:xfrm>
              <a:custGeom>
                <a:avLst/>
                <a:gdLst>
                  <a:gd name="T0" fmla="*/ 664 w 664"/>
                  <a:gd name="T1" fmla="*/ 112 h 226"/>
                  <a:gd name="T2" fmla="*/ 663 w 664"/>
                  <a:gd name="T3" fmla="*/ 124 h 226"/>
                  <a:gd name="T4" fmla="*/ 658 w 664"/>
                  <a:gd name="T5" fmla="*/ 135 h 226"/>
                  <a:gd name="T6" fmla="*/ 640 w 664"/>
                  <a:gd name="T7" fmla="*/ 155 h 226"/>
                  <a:gd name="T8" fmla="*/ 609 w 664"/>
                  <a:gd name="T9" fmla="*/ 174 h 226"/>
                  <a:gd name="T10" fmla="*/ 567 w 664"/>
                  <a:gd name="T11" fmla="*/ 192 h 226"/>
                  <a:gd name="T12" fmla="*/ 542 w 664"/>
                  <a:gd name="T13" fmla="*/ 200 h 226"/>
                  <a:gd name="T14" fmla="*/ 488 w 664"/>
                  <a:gd name="T15" fmla="*/ 213 h 226"/>
                  <a:gd name="T16" fmla="*/ 430 w 664"/>
                  <a:gd name="T17" fmla="*/ 221 h 226"/>
                  <a:gd name="T18" fmla="*/ 366 w 664"/>
                  <a:gd name="T19" fmla="*/ 225 h 226"/>
                  <a:gd name="T20" fmla="*/ 333 w 664"/>
                  <a:gd name="T21" fmla="*/ 226 h 226"/>
                  <a:gd name="T22" fmla="*/ 266 w 664"/>
                  <a:gd name="T23" fmla="*/ 223 h 226"/>
                  <a:gd name="T24" fmla="*/ 205 w 664"/>
                  <a:gd name="T25" fmla="*/ 217 h 226"/>
                  <a:gd name="T26" fmla="*/ 148 w 664"/>
                  <a:gd name="T27" fmla="*/ 207 h 226"/>
                  <a:gd name="T28" fmla="*/ 97 w 664"/>
                  <a:gd name="T29" fmla="*/ 192 h 226"/>
                  <a:gd name="T30" fmla="*/ 74 w 664"/>
                  <a:gd name="T31" fmla="*/ 184 h 226"/>
                  <a:gd name="T32" fmla="*/ 38 w 664"/>
                  <a:gd name="T33" fmla="*/ 166 h 226"/>
                  <a:gd name="T34" fmla="*/ 14 w 664"/>
                  <a:gd name="T35" fmla="*/ 146 h 226"/>
                  <a:gd name="T36" fmla="*/ 4 w 664"/>
                  <a:gd name="T37" fmla="*/ 130 h 226"/>
                  <a:gd name="T38" fmla="*/ 0 w 664"/>
                  <a:gd name="T39" fmla="*/ 118 h 226"/>
                  <a:gd name="T40" fmla="*/ 0 w 664"/>
                  <a:gd name="T41" fmla="*/ 112 h 226"/>
                  <a:gd name="T42" fmla="*/ 1 w 664"/>
                  <a:gd name="T43" fmla="*/ 102 h 226"/>
                  <a:gd name="T44" fmla="*/ 6 w 664"/>
                  <a:gd name="T45" fmla="*/ 91 h 226"/>
                  <a:gd name="T46" fmla="*/ 24 w 664"/>
                  <a:gd name="T47" fmla="*/ 69 h 226"/>
                  <a:gd name="T48" fmla="*/ 55 w 664"/>
                  <a:gd name="T49" fmla="*/ 50 h 226"/>
                  <a:gd name="T50" fmla="*/ 97 w 664"/>
                  <a:gd name="T51" fmla="*/ 33 h 226"/>
                  <a:gd name="T52" fmla="*/ 122 w 664"/>
                  <a:gd name="T53" fmla="*/ 25 h 226"/>
                  <a:gd name="T54" fmla="*/ 176 w 664"/>
                  <a:gd name="T55" fmla="*/ 13 h 226"/>
                  <a:gd name="T56" fmla="*/ 234 w 664"/>
                  <a:gd name="T57" fmla="*/ 5 h 226"/>
                  <a:gd name="T58" fmla="*/ 298 w 664"/>
                  <a:gd name="T59" fmla="*/ 0 h 226"/>
                  <a:gd name="T60" fmla="*/ 333 w 664"/>
                  <a:gd name="T61" fmla="*/ 0 h 226"/>
                  <a:gd name="T62" fmla="*/ 398 w 664"/>
                  <a:gd name="T63" fmla="*/ 2 h 226"/>
                  <a:gd name="T64" fmla="*/ 459 w 664"/>
                  <a:gd name="T65" fmla="*/ 8 h 226"/>
                  <a:gd name="T66" fmla="*/ 516 w 664"/>
                  <a:gd name="T67" fmla="*/ 19 h 226"/>
                  <a:gd name="T68" fmla="*/ 567 w 664"/>
                  <a:gd name="T69" fmla="*/ 33 h 226"/>
                  <a:gd name="T70" fmla="*/ 590 w 664"/>
                  <a:gd name="T71" fmla="*/ 42 h 226"/>
                  <a:gd name="T72" fmla="*/ 626 w 664"/>
                  <a:gd name="T73" fmla="*/ 60 h 226"/>
                  <a:gd name="T74" fmla="*/ 650 w 664"/>
                  <a:gd name="T75" fmla="*/ 80 h 226"/>
                  <a:gd name="T76" fmla="*/ 660 w 664"/>
                  <a:gd name="T77" fmla="*/ 96 h 226"/>
                  <a:gd name="T78" fmla="*/ 664 w 664"/>
                  <a:gd name="T79" fmla="*/ 108 h 226"/>
                  <a:gd name="T80" fmla="*/ 664 w 664"/>
                  <a:gd name="T81" fmla="*/ 11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64" h="226">
                    <a:moveTo>
                      <a:pt x="664" y="112"/>
                    </a:moveTo>
                    <a:lnTo>
                      <a:pt x="664" y="112"/>
                    </a:lnTo>
                    <a:lnTo>
                      <a:pt x="664" y="118"/>
                    </a:lnTo>
                    <a:lnTo>
                      <a:pt x="663" y="124"/>
                    </a:lnTo>
                    <a:lnTo>
                      <a:pt x="660" y="130"/>
                    </a:lnTo>
                    <a:lnTo>
                      <a:pt x="658" y="135"/>
                    </a:lnTo>
                    <a:lnTo>
                      <a:pt x="650" y="146"/>
                    </a:lnTo>
                    <a:lnTo>
                      <a:pt x="640" y="155"/>
                    </a:lnTo>
                    <a:lnTo>
                      <a:pt x="626" y="166"/>
                    </a:lnTo>
                    <a:lnTo>
                      <a:pt x="609" y="174"/>
                    </a:lnTo>
                    <a:lnTo>
                      <a:pt x="590" y="184"/>
                    </a:lnTo>
                    <a:lnTo>
                      <a:pt x="567" y="192"/>
                    </a:lnTo>
                    <a:lnTo>
                      <a:pt x="567" y="192"/>
                    </a:lnTo>
                    <a:lnTo>
                      <a:pt x="542" y="200"/>
                    </a:lnTo>
                    <a:lnTo>
                      <a:pt x="516" y="207"/>
                    </a:lnTo>
                    <a:lnTo>
                      <a:pt x="488" y="213"/>
                    </a:lnTo>
                    <a:lnTo>
                      <a:pt x="459" y="217"/>
                    </a:lnTo>
                    <a:lnTo>
                      <a:pt x="430" y="221"/>
                    </a:lnTo>
                    <a:lnTo>
                      <a:pt x="398" y="223"/>
                    </a:lnTo>
                    <a:lnTo>
                      <a:pt x="366" y="225"/>
                    </a:lnTo>
                    <a:lnTo>
                      <a:pt x="333" y="226"/>
                    </a:lnTo>
                    <a:lnTo>
                      <a:pt x="333" y="226"/>
                    </a:lnTo>
                    <a:lnTo>
                      <a:pt x="298" y="225"/>
                    </a:lnTo>
                    <a:lnTo>
                      <a:pt x="266" y="223"/>
                    </a:lnTo>
                    <a:lnTo>
                      <a:pt x="234" y="221"/>
                    </a:lnTo>
                    <a:lnTo>
                      <a:pt x="205" y="217"/>
                    </a:lnTo>
                    <a:lnTo>
                      <a:pt x="176" y="213"/>
                    </a:lnTo>
                    <a:lnTo>
                      <a:pt x="148" y="207"/>
                    </a:lnTo>
                    <a:lnTo>
                      <a:pt x="122" y="200"/>
                    </a:lnTo>
                    <a:lnTo>
                      <a:pt x="97" y="192"/>
                    </a:lnTo>
                    <a:lnTo>
                      <a:pt x="97" y="192"/>
                    </a:lnTo>
                    <a:lnTo>
                      <a:pt x="74" y="184"/>
                    </a:lnTo>
                    <a:lnTo>
                      <a:pt x="55" y="174"/>
                    </a:lnTo>
                    <a:lnTo>
                      <a:pt x="38" y="166"/>
                    </a:lnTo>
                    <a:lnTo>
                      <a:pt x="24" y="155"/>
                    </a:lnTo>
                    <a:lnTo>
                      <a:pt x="14" y="146"/>
                    </a:lnTo>
                    <a:lnTo>
                      <a:pt x="6" y="135"/>
                    </a:lnTo>
                    <a:lnTo>
                      <a:pt x="4" y="130"/>
                    </a:lnTo>
                    <a:lnTo>
                      <a:pt x="1" y="124"/>
                    </a:lnTo>
                    <a:lnTo>
                      <a:pt x="0" y="118"/>
                    </a:lnTo>
                    <a:lnTo>
                      <a:pt x="0" y="112"/>
                    </a:lnTo>
                    <a:lnTo>
                      <a:pt x="0" y="112"/>
                    </a:lnTo>
                    <a:lnTo>
                      <a:pt x="0" y="108"/>
                    </a:lnTo>
                    <a:lnTo>
                      <a:pt x="1" y="102"/>
                    </a:lnTo>
                    <a:lnTo>
                      <a:pt x="4" y="96"/>
                    </a:lnTo>
                    <a:lnTo>
                      <a:pt x="6" y="91"/>
                    </a:lnTo>
                    <a:lnTo>
                      <a:pt x="14" y="80"/>
                    </a:lnTo>
                    <a:lnTo>
                      <a:pt x="24" y="69"/>
                    </a:lnTo>
                    <a:lnTo>
                      <a:pt x="38" y="60"/>
                    </a:lnTo>
                    <a:lnTo>
                      <a:pt x="55" y="50"/>
                    </a:lnTo>
                    <a:lnTo>
                      <a:pt x="74" y="42"/>
                    </a:lnTo>
                    <a:lnTo>
                      <a:pt x="97" y="33"/>
                    </a:lnTo>
                    <a:lnTo>
                      <a:pt x="97" y="33"/>
                    </a:lnTo>
                    <a:lnTo>
                      <a:pt x="122" y="25"/>
                    </a:lnTo>
                    <a:lnTo>
                      <a:pt x="148" y="19"/>
                    </a:lnTo>
                    <a:lnTo>
                      <a:pt x="176" y="13"/>
                    </a:lnTo>
                    <a:lnTo>
                      <a:pt x="205" y="8"/>
                    </a:lnTo>
                    <a:lnTo>
                      <a:pt x="234" y="5"/>
                    </a:lnTo>
                    <a:lnTo>
                      <a:pt x="266" y="2"/>
                    </a:lnTo>
                    <a:lnTo>
                      <a:pt x="298" y="0"/>
                    </a:lnTo>
                    <a:lnTo>
                      <a:pt x="333" y="0"/>
                    </a:lnTo>
                    <a:lnTo>
                      <a:pt x="333" y="0"/>
                    </a:lnTo>
                    <a:lnTo>
                      <a:pt x="366" y="0"/>
                    </a:lnTo>
                    <a:lnTo>
                      <a:pt x="398" y="2"/>
                    </a:lnTo>
                    <a:lnTo>
                      <a:pt x="430" y="5"/>
                    </a:lnTo>
                    <a:lnTo>
                      <a:pt x="459" y="8"/>
                    </a:lnTo>
                    <a:lnTo>
                      <a:pt x="488" y="13"/>
                    </a:lnTo>
                    <a:lnTo>
                      <a:pt x="516" y="19"/>
                    </a:lnTo>
                    <a:lnTo>
                      <a:pt x="542" y="25"/>
                    </a:lnTo>
                    <a:lnTo>
                      <a:pt x="567" y="33"/>
                    </a:lnTo>
                    <a:lnTo>
                      <a:pt x="567" y="33"/>
                    </a:lnTo>
                    <a:lnTo>
                      <a:pt x="590" y="42"/>
                    </a:lnTo>
                    <a:lnTo>
                      <a:pt x="609" y="50"/>
                    </a:lnTo>
                    <a:lnTo>
                      <a:pt x="626" y="60"/>
                    </a:lnTo>
                    <a:lnTo>
                      <a:pt x="640" y="69"/>
                    </a:lnTo>
                    <a:lnTo>
                      <a:pt x="650" y="80"/>
                    </a:lnTo>
                    <a:lnTo>
                      <a:pt x="658" y="91"/>
                    </a:lnTo>
                    <a:lnTo>
                      <a:pt x="660" y="96"/>
                    </a:lnTo>
                    <a:lnTo>
                      <a:pt x="663" y="102"/>
                    </a:lnTo>
                    <a:lnTo>
                      <a:pt x="664" y="108"/>
                    </a:lnTo>
                    <a:lnTo>
                      <a:pt x="664" y="112"/>
                    </a:lnTo>
                    <a:lnTo>
                      <a:pt x="664" y="112"/>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15" name="Freeform 11"/>
              <p:cNvSpPr>
                <a:spLocks/>
              </p:cNvSpPr>
              <p:nvPr/>
            </p:nvSpPr>
            <p:spPr bwMode="auto">
              <a:xfrm>
                <a:off x="5123385" y="4022853"/>
                <a:ext cx="525463" cy="188913"/>
              </a:xfrm>
              <a:custGeom>
                <a:avLst/>
                <a:gdLst>
                  <a:gd name="T0" fmla="*/ 663 w 663"/>
                  <a:gd name="T1" fmla="*/ 0 h 239"/>
                  <a:gd name="T2" fmla="*/ 663 w 663"/>
                  <a:gd name="T3" fmla="*/ 172 h 239"/>
                  <a:gd name="T4" fmla="*/ 663 w 663"/>
                  <a:gd name="T5" fmla="*/ 172 h 239"/>
                  <a:gd name="T6" fmla="*/ 650 w 663"/>
                  <a:gd name="T7" fmla="*/ 179 h 239"/>
                  <a:gd name="T8" fmla="*/ 634 w 663"/>
                  <a:gd name="T9" fmla="*/ 186 h 239"/>
                  <a:gd name="T10" fmla="*/ 616 w 663"/>
                  <a:gd name="T11" fmla="*/ 194 h 239"/>
                  <a:gd name="T12" fmla="*/ 597 w 663"/>
                  <a:gd name="T13" fmla="*/ 201 h 239"/>
                  <a:gd name="T14" fmla="*/ 597 w 663"/>
                  <a:gd name="T15" fmla="*/ 201 h 239"/>
                  <a:gd name="T16" fmla="*/ 568 w 663"/>
                  <a:gd name="T17" fmla="*/ 210 h 239"/>
                  <a:gd name="T18" fmla="*/ 540 w 663"/>
                  <a:gd name="T19" fmla="*/ 217 h 239"/>
                  <a:gd name="T20" fmla="*/ 508 w 663"/>
                  <a:gd name="T21" fmla="*/ 225 h 239"/>
                  <a:gd name="T22" fmla="*/ 476 w 663"/>
                  <a:gd name="T23" fmla="*/ 229 h 239"/>
                  <a:gd name="T24" fmla="*/ 443 w 663"/>
                  <a:gd name="T25" fmla="*/ 234 h 239"/>
                  <a:gd name="T26" fmla="*/ 407 w 663"/>
                  <a:gd name="T27" fmla="*/ 237 h 239"/>
                  <a:gd name="T28" fmla="*/ 370 w 663"/>
                  <a:gd name="T29" fmla="*/ 239 h 239"/>
                  <a:gd name="T30" fmla="*/ 333 w 663"/>
                  <a:gd name="T31" fmla="*/ 239 h 239"/>
                  <a:gd name="T32" fmla="*/ 333 w 663"/>
                  <a:gd name="T33" fmla="*/ 239 h 239"/>
                  <a:gd name="T34" fmla="*/ 294 w 663"/>
                  <a:gd name="T35" fmla="*/ 239 h 239"/>
                  <a:gd name="T36" fmla="*/ 257 w 663"/>
                  <a:gd name="T37" fmla="*/ 237 h 239"/>
                  <a:gd name="T38" fmla="*/ 223 w 663"/>
                  <a:gd name="T39" fmla="*/ 234 h 239"/>
                  <a:gd name="T40" fmla="*/ 188 w 663"/>
                  <a:gd name="T41" fmla="*/ 229 h 239"/>
                  <a:gd name="T42" fmla="*/ 156 w 663"/>
                  <a:gd name="T43" fmla="*/ 225 h 239"/>
                  <a:gd name="T44" fmla="*/ 124 w 663"/>
                  <a:gd name="T45" fmla="*/ 217 h 239"/>
                  <a:gd name="T46" fmla="*/ 95 w 663"/>
                  <a:gd name="T47" fmla="*/ 210 h 239"/>
                  <a:gd name="T48" fmla="*/ 67 w 663"/>
                  <a:gd name="T49" fmla="*/ 201 h 239"/>
                  <a:gd name="T50" fmla="*/ 67 w 663"/>
                  <a:gd name="T51" fmla="*/ 201 h 239"/>
                  <a:gd name="T52" fmla="*/ 47 w 663"/>
                  <a:gd name="T53" fmla="*/ 194 h 239"/>
                  <a:gd name="T54" fmla="*/ 30 w 663"/>
                  <a:gd name="T55" fmla="*/ 186 h 239"/>
                  <a:gd name="T56" fmla="*/ 14 w 663"/>
                  <a:gd name="T57" fmla="*/ 179 h 239"/>
                  <a:gd name="T58" fmla="*/ 0 w 663"/>
                  <a:gd name="T59" fmla="*/ 171 h 239"/>
                  <a:gd name="T60" fmla="*/ 0 w 663"/>
                  <a:gd name="T61" fmla="*/ 0 h 239"/>
                  <a:gd name="T62" fmla="*/ 0 w 663"/>
                  <a:gd name="T63" fmla="*/ 0 h 239"/>
                  <a:gd name="T64" fmla="*/ 14 w 663"/>
                  <a:gd name="T65" fmla="*/ 7 h 239"/>
                  <a:gd name="T66" fmla="*/ 30 w 663"/>
                  <a:gd name="T67" fmla="*/ 14 h 239"/>
                  <a:gd name="T68" fmla="*/ 47 w 663"/>
                  <a:gd name="T69" fmla="*/ 23 h 239"/>
                  <a:gd name="T70" fmla="*/ 67 w 663"/>
                  <a:gd name="T71" fmla="*/ 29 h 239"/>
                  <a:gd name="T72" fmla="*/ 67 w 663"/>
                  <a:gd name="T73" fmla="*/ 29 h 239"/>
                  <a:gd name="T74" fmla="*/ 95 w 663"/>
                  <a:gd name="T75" fmla="*/ 38 h 239"/>
                  <a:gd name="T76" fmla="*/ 124 w 663"/>
                  <a:gd name="T77" fmla="*/ 45 h 239"/>
                  <a:gd name="T78" fmla="*/ 156 w 663"/>
                  <a:gd name="T79" fmla="*/ 53 h 239"/>
                  <a:gd name="T80" fmla="*/ 188 w 663"/>
                  <a:gd name="T81" fmla="*/ 57 h 239"/>
                  <a:gd name="T82" fmla="*/ 223 w 663"/>
                  <a:gd name="T83" fmla="*/ 62 h 239"/>
                  <a:gd name="T84" fmla="*/ 257 w 663"/>
                  <a:gd name="T85" fmla="*/ 65 h 239"/>
                  <a:gd name="T86" fmla="*/ 294 w 663"/>
                  <a:gd name="T87" fmla="*/ 67 h 239"/>
                  <a:gd name="T88" fmla="*/ 333 w 663"/>
                  <a:gd name="T89" fmla="*/ 67 h 239"/>
                  <a:gd name="T90" fmla="*/ 333 w 663"/>
                  <a:gd name="T91" fmla="*/ 67 h 239"/>
                  <a:gd name="T92" fmla="*/ 370 w 663"/>
                  <a:gd name="T93" fmla="*/ 67 h 239"/>
                  <a:gd name="T94" fmla="*/ 407 w 663"/>
                  <a:gd name="T95" fmla="*/ 65 h 239"/>
                  <a:gd name="T96" fmla="*/ 443 w 663"/>
                  <a:gd name="T97" fmla="*/ 62 h 239"/>
                  <a:gd name="T98" fmla="*/ 476 w 663"/>
                  <a:gd name="T99" fmla="*/ 57 h 239"/>
                  <a:gd name="T100" fmla="*/ 508 w 663"/>
                  <a:gd name="T101" fmla="*/ 53 h 239"/>
                  <a:gd name="T102" fmla="*/ 540 w 663"/>
                  <a:gd name="T103" fmla="*/ 45 h 239"/>
                  <a:gd name="T104" fmla="*/ 568 w 663"/>
                  <a:gd name="T105" fmla="*/ 38 h 239"/>
                  <a:gd name="T106" fmla="*/ 597 w 663"/>
                  <a:gd name="T107" fmla="*/ 29 h 239"/>
                  <a:gd name="T108" fmla="*/ 597 w 663"/>
                  <a:gd name="T109" fmla="*/ 29 h 239"/>
                  <a:gd name="T110" fmla="*/ 616 w 663"/>
                  <a:gd name="T111" fmla="*/ 23 h 239"/>
                  <a:gd name="T112" fmla="*/ 634 w 663"/>
                  <a:gd name="T113" fmla="*/ 16 h 239"/>
                  <a:gd name="T114" fmla="*/ 650 w 663"/>
                  <a:gd name="T115" fmla="*/ 8 h 239"/>
                  <a:gd name="T116" fmla="*/ 663 w 663"/>
                  <a:gd name="T117" fmla="*/ 0 h 239"/>
                  <a:gd name="T118" fmla="*/ 663 w 663"/>
                  <a:gd name="T11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39">
                    <a:moveTo>
                      <a:pt x="663" y="0"/>
                    </a:moveTo>
                    <a:lnTo>
                      <a:pt x="663" y="172"/>
                    </a:lnTo>
                    <a:lnTo>
                      <a:pt x="663" y="172"/>
                    </a:lnTo>
                    <a:lnTo>
                      <a:pt x="650" y="179"/>
                    </a:lnTo>
                    <a:lnTo>
                      <a:pt x="634" y="186"/>
                    </a:lnTo>
                    <a:lnTo>
                      <a:pt x="616" y="194"/>
                    </a:lnTo>
                    <a:lnTo>
                      <a:pt x="597" y="201"/>
                    </a:lnTo>
                    <a:lnTo>
                      <a:pt x="597" y="201"/>
                    </a:lnTo>
                    <a:lnTo>
                      <a:pt x="568" y="210"/>
                    </a:lnTo>
                    <a:lnTo>
                      <a:pt x="540" y="217"/>
                    </a:lnTo>
                    <a:lnTo>
                      <a:pt x="508" y="225"/>
                    </a:lnTo>
                    <a:lnTo>
                      <a:pt x="476" y="229"/>
                    </a:lnTo>
                    <a:lnTo>
                      <a:pt x="443" y="234"/>
                    </a:lnTo>
                    <a:lnTo>
                      <a:pt x="407" y="237"/>
                    </a:lnTo>
                    <a:lnTo>
                      <a:pt x="370" y="239"/>
                    </a:lnTo>
                    <a:lnTo>
                      <a:pt x="333" y="239"/>
                    </a:lnTo>
                    <a:lnTo>
                      <a:pt x="333" y="239"/>
                    </a:lnTo>
                    <a:lnTo>
                      <a:pt x="294" y="239"/>
                    </a:lnTo>
                    <a:lnTo>
                      <a:pt x="257" y="237"/>
                    </a:lnTo>
                    <a:lnTo>
                      <a:pt x="223" y="234"/>
                    </a:lnTo>
                    <a:lnTo>
                      <a:pt x="188" y="229"/>
                    </a:lnTo>
                    <a:lnTo>
                      <a:pt x="156" y="225"/>
                    </a:lnTo>
                    <a:lnTo>
                      <a:pt x="124" y="217"/>
                    </a:lnTo>
                    <a:lnTo>
                      <a:pt x="95" y="210"/>
                    </a:lnTo>
                    <a:lnTo>
                      <a:pt x="67" y="201"/>
                    </a:lnTo>
                    <a:lnTo>
                      <a:pt x="67" y="201"/>
                    </a:lnTo>
                    <a:lnTo>
                      <a:pt x="47" y="194"/>
                    </a:lnTo>
                    <a:lnTo>
                      <a:pt x="30" y="186"/>
                    </a:lnTo>
                    <a:lnTo>
                      <a:pt x="14" y="179"/>
                    </a:lnTo>
                    <a:lnTo>
                      <a:pt x="0" y="171"/>
                    </a:lnTo>
                    <a:lnTo>
                      <a:pt x="0" y="0"/>
                    </a:lnTo>
                    <a:lnTo>
                      <a:pt x="0" y="0"/>
                    </a:lnTo>
                    <a:lnTo>
                      <a:pt x="14" y="7"/>
                    </a:lnTo>
                    <a:lnTo>
                      <a:pt x="30" y="14"/>
                    </a:lnTo>
                    <a:lnTo>
                      <a:pt x="47" y="23"/>
                    </a:lnTo>
                    <a:lnTo>
                      <a:pt x="67" y="29"/>
                    </a:lnTo>
                    <a:lnTo>
                      <a:pt x="67" y="29"/>
                    </a:lnTo>
                    <a:lnTo>
                      <a:pt x="95" y="38"/>
                    </a:lnTo>
                    <a:lnTo>
                      <a:pt x="124" y="45"/>
                    </a:lnTo>
                    <a:lnTo>
                      <a:pt x="156" y="53"/>
                    </a:lnTo>
                    <a:lnTo>
                      <a:pt x="188" y="57"/>
                    </a:lnTo>
                    <a:lnTo>
                      <a:pt x="223" y="62"/>
                    </a:lnTo>
                    <a:lnTo>
                      <a:pt x="257" y="65"/>
                    </a:lnTo>
                    <a:lnTo>
                      <a:pt x="294" y="67"/>
                    </a:lnTo>
                    <a:lnTo>
                      <a:pt x="333" y="67"/>
                    </a:lnTo>
                    <a:lnTo>
                      <a:pt x="333" y="67"/>
                    </a:lnTo>
                    <a:lnTo>
                      <a:pt x="370" y="67"/>
                    </a:lnTo>
                    <a:lnTo>
                      <a:pt x="407" y="65"/>
                    </a:lnTo>
                    <a:lnTo>
                      <a:pt x="443" y="62"/>
                    </a:lnTo>
                    <a:lnTo>
                      <a:pt x="476" y="57"/>
                    </a:lnTo>
                    <a:lnTo>
                      <a:pt x="508" y="53"/>
                    </a:lnTo>
                    <a:lnTo>
                      <a:pt x="540" y="45"/>
                    </a:lnTo>
                    <a:lnTo>
                      <a:pt x="568" y="38"/>
                    </a:lnTo>
                    <a:lnTo>
                      <a:pt x="597" y="29"/>
                    </a:lnTo>
                    <a:lnTo>
                      <a:pt x="597" y="29"/>
                    </a:lnTo>
                    <a:lnTo>
                      <a:pt x="616" y="23"/>
                    </a:lnTo>
                    <a:lnTo>
                      <a:pt x="634" y="16"/>
                    </a:lnTo>
                    <a:lnTo>
                      <a:pt x="650" y="8"/>
                    </a:lnTo>
                    <a:lnTo>
                      <a:pt x="663" y="0"/>
                    </a:lnTo>
                    <a:lnTo>
                      <a:pt x="663"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16" name="Freeform 12"/>
              <p:cNvSpPr>
                <a:spLocks/>
              </p:cNvSpPr>
              <p:nvPr/>
            </p:nvSpPr>
            <p:spPr bwMode="auto">
              <a:xfrm>
                <a:off x="5123385" y="4362578"/>
                <a:ext cx="525463" cy="190501"/>
              </a:xfrm>
              <a:custGeom>
                <a:avLst/>
                <a:gdLst>
                  <a:gd name="T0" fmla="*/ 0 w 663"/>
                  <a:gd name="T1" fmla="*/ 171 h 239"/>
                  <a:gd name="T2" fmla="*/ 0 w 663"/>
                  <a:gd name="T3" fmla="*/ 0 h 239"/>
                  <a:gd name="T4" fmla="*/ 0 w 663"/>
                  <a:gd name="T5" fmla="*/ 0 h 239"/>
                  <a:gd name="T6" fmla="*/ 14 w 663"/>
                  <a:gd name="T7" fmla="*/ 7 h 239"/>
                  <a:gd name="T8" fmla="*/ 30 w 663"/>
                  <a:gd name="T9" fmla="*/ 16 h 239"/>
                  <a:gd name="T10" fmla="*/ 47 w 663"/>
                  <a:gd name="T11" fmla="*/ 23 h 239"/>
                  <a:gd name="T12" fmla="*/ 67 w 663"/>
                  <a:gd name="T13" fmla="*/ 30 h 239"/>
                  <a:gd name="T14" fmla="*/ 67 w 663"/>
                  <a:gd name="T15" fmla="*/ 30 h 239"/>
                  <a:gd name="T16" fmla="*/ 95 w 663"/>
                  <a:gd name="T17" fmla="*/ 38 h 239"/>
                  <a:gd name="T18" fmla="*/ 124 w 663"/>
                  <a:gd name="T19" fmla="*/ 47 h 239"/>
                  <a:gd name="T20" fmla="*/ 156 w 663"/>
                  <a:gd name="T21" fmla="*/ 53 h 239"/>
                  <a:gd name="T22" fmla="*/ 188 w 663"/>
                  <a:gd name="T23" fmla="*/ 59 h 239"/>
                  <a:gd name="T24" fmla="*/ 223 w 663"/>
                  <a:gd name="T25" fmla="*/ 62 h 239"/>
                  <a:gd name="T26" fmla="*/ 257 w 663"/>
                  <a:gd name="T27" fmla="*/ 66 h 239"/>
                  <a:gd name="T28" fmla="*/ 294 w 663"/>
                  <a:gd name="T29" fmla="*/ 67 h 239"/>
                  <a:gd name="T30" fmla="*/ 333 w 663"/>
                  <a:gd name="T31" fmla="*/ 68 h 239"/>
                  <a:gd name="T32" fmla="*/ 333 w 663"/>
                  <a:gd name="T33" fmla="*/ 68 h 239"/>
                  <a:gd name="T34" fmla="*/ 370 w 663"/>
                  <a:gd name="T35" fmla="*/ 67 h 239"/>
                  <a:gd name="T36" fmla="*/ 407 w 663"/>
                  <a:gd name="T37" fmla="*/ 66 h 239"/>
                  <a:gd name="T38" fmla="*/ 443 w 663"/>
                  <a:gd name="T39" fmla="*/ 62 h 239"/>
                  <a:gd name="T40" fmla="*/ 476 w 663"/>
                  <a:gd name="T41" fmla="*/ 59 h 239"/>
                  <a:gd name="T42" fmla="*/ 508 w 663"/>
                  <a:gd name="T43" fmla="*/ 53 h 239"/>
                  <a:gd name="T44" fmla="*/ 540 w 663"/>
                  <a:gd name="T45" fmla="*/ 47 h 239"/>
                  <a:gd name="T46" fmla="*/ 568 w 663"/>
                  <a:gd name="T47" fmla="*/ 38 h 239"/>
                  <a:gd name="T48" fmla="*/ 597 w 663"/>
                  <a:gd name="T49" fmla="*/ 30 h 239"/>
                  <a:gd name="T50" fmla="*/ 597 w 663"/>
                  <a:gd name="T51" fmla="*/ 30 h 239"/>
                  <a:gd name="T52" fmla="*/ 616 w 663"/>
                  <a:gd name="T53" fmla="*/ 23 h 239"/>
                  <a:gd name="T54" fmla="*/ 634 w 663"/>
                  <a:gd name="T55" fmla="*/ 16 h 239"/>
                  <a:gd name="T56" fmla="*/ 650 w 663"/>
                  <a:gd name="T57" fmla="*/ 8 h 239"/>
                  <a:gd name="T58" fmla="*/ 663 w 663"/>
                  <a:gd name="T59" fmla="*/ 1 h 239"/>
                  <a:gd name="T60" fmla="*/ 663 w 663"/>
                  <a:gd name="T61" fmla="*/ 172 h 239"/>
                  <a:gd name="T62" fmla="*/ 663 w 663"/>
                  <a:gd name="T63" fmla="*/ 172 h 239"/>
                  <a:gd name="T64" fmla="*/ 650 w 663"/>
                  <a:gd name="T65" fmla="*/ 179 h 239"/>
                  <a:gd name="T66" fmla="*/ 634 w 663"/>
                  <a:gd name="T67" fmla="*/ 186 h 239"/>
                  <a:gd name="T68" fmla="*/ 616 w 663"/>
                  <a:gd name="T69" fmla="*/ 194 h 239"/>
                  <a:gd name="T70" fmla="*/ 597 w 663"/>
                  <a:gd name="T71" fmla="*/ 201 h 239"/>
                  <a:gd name="T72" fmla="*/ 597 w 663"/>
                  <a:gd name="T73" fmla="*/ 201 h 239"/>
                  <a:gd name="T74" fmla="*/ 568 w 663"/>
                  <a:gd name="T75" fmla="*/ 210 h 239"/>
                  <a:gd name="T76" fmla="*/ 540 w 663"/>
                  <a:gd name="T77" fmla="*/ 217 h 239"/>
                  <a:gd name="T78" fmla="*/ 508 w 663"/>
                  <a:gd name="T79" fmla="*/ 225 h 239"/>
                  <a:gd name="T80" fmla="*/ 476 w 663"/>
                  <a:gd name="T81" fmla="*/ 229 h 239"/>
                  <a:gd name="T82" fmla="*/ 443 w 663"/>
                  <a:gd name="T83" fmla="*/ 234 h 239"/>
                  <a:gd name="T84" fmla="*/ 407 w 663"/>
                  <a:gd name="T85" fmla="*/ 237 h 239"/>
                  <a:gd name="T86" fmla="*/ 370 w 663"/>
                  <a:gd name="T87" fmla="*/ 239 h 239"/>
                  <a:gd name="T88" fmla="*/ 333 w 663"/>
                  <a:gd name="T89" fmla="*/ 239 h 239"/>
                  <a:gd name="T90" fmla="*/ 333 w 663"/>
                  <a:gd name="T91" fmla="*/ 239 h 239"/>
                  <a:gd name="T92" fmla="*/ 294 w 663"/>
                  <a:gd name="T93" fmla="*/ 239 h 239"/>
                  <a:gd name="T94" fmla="*/ 257 w 663"/>
                  <a:gd name="T95" fmla="*/ 237 h 239"/>
                  <a:gd name="T96" fmla="*/ 223 w 663"/>
                  <a:gd name="T97" fmla="*/ 234 h 239"/>
                  <a:gd name="T98" fmla="*/ 188 w 663"/>
                  <a:gd name="T99" fmla="*/ 229 h 239"/>
                  <a:gd name="T100" fmla="*/ 156 w 663"/>
                  <a:gd name="T101" fmla="*/ 225 h 239"/>
                  <a:gd name="T102" fmla="*/ 124 w 663"/>
                  <a:gd name="T103" fmla="*/ 217 h 239"/>
                  <a:gd name="T104" fmla="*/ 95 w 663"/>
                  <a:gd name="T105" fmla="*/ 210 h 239"/>
                  <a:gd name="T106" fmla="*/ 67 w 663"/>
                  <a:gd name="T107" fmla="*/ 201 h 239"/>
                  <a:gd name="T108" fmla="*/ 67 w 663"/>
                  <a:gd name="T109" fmla="*/ 201 h 239"/>
                  <a:gd name="T110" fmla="*/ 47 w 663"/>
                  <a:gd name="T111" fmla="*/ 194 h 239"/>
                  <a:gd name="T112" fmla="*/ 30 w 663"/>
                  <a:gd name="T113" fmla="*/ 186 h 239"/>
                  <a:gd name="T114" fmla="*/ 14 w 663"/>
                  <a:gd name="T115" fmla="*/ 179 h 239"/>
                  <a:gd name="T116" fmla="*/ 0 w 663"/>
                  <a:gd name="T117" fmla="*/ 171 h 239"/>
                  <a:gd name="T118" fmla="*/ 0 w 663"/>
                  <a:gd name="T119" fmla="*/ 17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39">
                    <a:moveTo>
                      <a:pt x="0" y="171"/>
                    </a:moveTo>
                    <a:lnTo>
                      <a:pt x="0" y="0"/>
                    </a:lnTo>
                    <a:lnTo>
                      <a:pt x="0" y="0"/>
                    </a:lnTo>
                    <a:lnTo>
                      <a:pt x="14" y="7"/>
                    </a:lnTo>
                    <a:lnTo>
                      <a:pt x="30" y="16"/>
                    </a:lnTo>
                    <a:lnTo>
                      <a:pt x="47" y="23"/>
                    </a:lnTo>
                    <a:lnTo>
                      <a:pt x="67" y="30"/>
                    </a:lnTo>
                    <a:lnTo>
                      <a:pt x="67" y="30"/>
                    </a:lnTo>
                    <a:lnTo>
                      <a:pt x="95" y="38"/>
                    </a:lnTo>
                    <a:lnTo>
                      <a:pt x="124" y="47"/>
                    </a:lnTo>
                    <a:lnTo>
                      <a:pt x="156" y="53"/>
                    </a:lnTo>
                    <a:lnTo>
                      <a:pt x="188" y="59"/>
                    </a:lnTo>
                    <a:lnTo>
                      <a:pt x="223" y="62"/>
                    </a:lnTo>
                    <a:lnTo>
                      <a:pt x="257" y="66"/>
                    </a:lnTo>
                    <a:lnTo>
                      <a:pt x="294" y="67"/>
                    </a:lnTo>
                    <a:lnTo>
                      <a:pt x="333" y="68"/>
                    </a:lnTo>
                    <a:lnTo>
                      <a:pt x="333" y="68"/>
                    </a:lnTo>
                    <a:lnTo>
                      <a:pt x="370" y="67"/>
                    </a:lnTo>
                    <a:lnTo>
                      <a:pt x="407" y="66"/>
                    </a:lnTo>
                    <a:lnTo>
                      <a:pt x="443" y="62"/>
                    </a:lnTo>
                    <a:lnTo>
                      <a:pt x="476" y="59"/>
                    </a:lnTo>
                    <a:lnTo>
                      <a:pt x="508" y="53"/>
                    </a:lnTo>
                    <a:lnTo>
                      <a:pt x="540" y="47"/>
                    </a:lnTo>
                    <a:lnTo>
                      <a:pt x="568" y="38"/>
                    </a:lnTo>
                    <a:lnTo>
                      <a:pt x="597" y="30"/>
                    </a:lnTo>
                    <a:lnTo>
                      <a:pt x="597" y="30"/>
                    </a:lnTo>
                    <a:lnTo>
                      <a:pt x="616" y="23"/>
                    </a:lnTo>
                    <a:lnTo>
                      <a:pt x="634" y="16"/>
                    </a:lnTo>
                    <a:lnTo>
                      <a:pt x="650" y="8"/>
                    </a:lnTo>
                    <a:lnTo>
                      <a:pt x="663" y="1"/>
                    </a:lnTo>
                    <a:lnTo>
                      <a:pt x="663" y="172"/>
                    </a:lnTo>
                    <a:lnTo>
                      <a:pt x="663" y="172"/>
                    </a:lnTo>
                    <a:lnTo>
                      <a:pt x="650" y="179"/>
                    </a:lnTo>
                    <a:lnTo>
                      <a:pt x="634" y="186"/>
                    </a:lnTo>
                    <a:lnTo>
                      <a:pt x="616" y="194"/>
                    </a:lnTo>
                    <a:lnTo>
                      <a:pt x="597" y="201"/>
                    </a:lnTo>
                    <a:lnTo>
                      <a:pt x="597" y="201"/>
                    </a:lnTo>
                    <a:lnTo>
                      <a:pt x="568" y="210"/>
                    </a:lnTo>
                    <a:lnTo>
                      <a:pt x="540" y="217"/>
                    </a:lnTo>
                    <a:lnTo>
                      <a:pt x="508" y="225"/>
                    </a:lnTo>
                    <a:lnTo>
                      <a:pt x="476" y="229"/>
                    </a:lnTo>
                    <a:lnTo>
                      <a:pt x="443" y="234"/>
                    </a:lnTo>
                    <a:lnTo>
                      <a:pt x="407" y="237"/>
                    </a:lnTo>
                    <a:lnTo>
                      <a:pt x="370" y="239"/>
                    </a:lnTo>
                    <a:lnTo>
                      <a:pt x="333" y="239"/>
                    </a:lnTo>
                    <a:lnTo>
                      <a:pt x="333" y="239"/>
                    </a:lnTo>
                    <a:lnTo>
                      <a:pt x="294" y="239"/>
                    </a:lnTo>
                    <a:lnTo>
                      <a:pt x="257" y="237"/>
                    </a:lnTo>
                    <a:lnTo>
                      <a:pt x="223" y="234"/>
                    </a:lnTo>
                    <a:lnTo>
                      <a:pt x="188" y="229"/>
                    </a:lnTo>
                    <a:lnTo>
                      <a:pt x="156" y="225"/>
                    </a:lnTo>
                    <a:lnTo>
                      <a:pt x="124" y="217"/>
                    </a:lnTo>
                    <a:lnTo>
                      <a:pt x="95" y="210"/>
                    </a:lnTo>
                    <a:lnTo>
                      <a:pt x="67" y="201"/>
                    </a:lnTo>
                    <a:lnTo>
                      <a:pt x="67" y="201"/>
                    </a:lnTo>
                    <a:lnTo>
                      <a:pt x="47" y="194"/>
                    </a:lnTo>
                    <a:lnTo>
                      <a:pt x="30" y="186"/>
                    </a:lnTo>
                    <a:lnTo>
                      <a:pt x="14" y="179"/>
                    </a:lnTo>
                    <a:lnTo>
                      <a:pt x="0" y="171"/>
                    </a:lnTo>
                    <a:lnTo>
                      <a:pt x="0" y="171"/>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117" name="Freeform 13"/>
              <p:cNvSpPr>
                <a:spLocks/>
              </p:cNvSpPr>
              <p:nvPr/>
            </p:nvSpPr>
            <p:spPr bwMode="auto">
              <a:xfrm>
                <a:off x="5123385" y="4192716"/>
                <a:ext cx="525463" cy="190501"/>
              </a:xfrm>
              <a:custGeom>
                <a:avLst/>
                <a:gdLst>
                  <a:gd name="T0" fmla="*/ 0 w 663"/>
                  <a:gd name="T1" fmla="*/ 172 h 240"/>
                  <a:gd name="T2" fmla="*/ 0 w 663"/>
                  <a:gd name="T3" fmla="*/ 0 h 240"/>
                  <a:gd name="T4" fmla="*/ 0 w 663"/>
                  <a:gd name="T5" fmla="*/ 0 h 240"/>
                  <a:gd name="T6" fmla="*/ 14 w 663"/>
                  <a:gd name="T7" fmla="*/ 8 h 240"/>
                  <a:gd name="T8" fmla="*/ 30 w 663"/>
                  <a:gd name="T9" fmla="*/ 15 h 240"/>
                  <a:gd name="T10" fmla="*/ 47 w 663"/>
                  <a:gd name="T11" fmla="*/ 23 h 240"/>
                  <a:gd name="T12" fmla="*/ 67 w 663"/>
                  <a:gd name="T13" fmla="*/ 30 h 240"/>
                  <a:gd name="T14" fmla="*/ 67 w 663"/>
                  <a:gd name="T15" fmla="*/ 30 h 240"/>
                  <a:gd name="T16" fmla="*/ 95 w 663"/>
                  <a:gd name="T17" fmla="*/ 39 h 240"/>
                  <a:gd name="T18" fmla="*/ 124 w 663"/>
                  <a:gd name="T19" fmla="*/ 46 h 240"/>
                  <a:gd name="T20" fmla="*/ 156 w 663"/>
                  <a:gd name="T21" fmla="*/ 54 h 240"/>
                  <a:gd name="T22" fmla="*/ 188 w 663"/>
                  <a:gd name="T23" fmla="*/ 58 h 240"/>
                  <a:gd name="T24" fmla="*/ 223 w 663"/>
                  <a:gd name="T25" fmla="*/ 63 h 240"/>
                  <a:gd name="T26" fmla="*/ 257 w 663"/>
                  <a:gd name="T27" fmla="*/ 66 h 240"/>
                  <a:gd name="T28" fmla="*/ 294 w 663"/>
                  <a:gd name="T29" fmla="*/ 68 h 240"/>
                  <a:gd name="T30" fmla="*/ 333 w 663"/>
                  <a:gd name="T31" fmla="*/ 68 h 240"/>
                  <a:gd name="T32" fmla="*/ 333 w 663"/>
                  <a:gd name="T33" fmla="*/ 68 h 240"/>
                  <a:gd name="T34" fmla="*/ 370 w 663"/>
                  <a:gd name="T35" fmla="*/ 68 h 240"/>
                  <a:gd name="T36" fmla="*/ 407 w 663"/>
                  <a:gd name="T37" fmla="*/ 66 h 240"/>
                  <a:gd name="T38" fmla="*/ 443 w 663"/>
                  <a:gd name="T39" fmla="*/ 63 h 240"/>
                  <a:gd name="T40" fmla="*/ 476 w 663"/>
                  <a:gd name="T41" fmla="*/ 58 h 240"/>
                  <a:gd name="T42" fmla="*/ 508 w 663"/>
                  <a:gd name="T43" fmla="*/ 54 h 240"/>
                  <a:gd name="T44" fmla="*/ 540 w 663"/>
                  <a:gd name="T45" fmla="*/ 46 h 240"/>
                  <a:gd name="T46" fmla="*/ 568 w 663"/>
                  <a:gd name="T47" fmla="*/ 39 h 240"/>
                  <a:gd name="T48" fmla="*/ 597 w 663"/>
                  <a:gd name="T49" fmla="*/ 30 h 240"/>
                  <a:gd name="T50" fmla="*/ 597 w 663"/>
                  <a:gd name="T51" fmla="*/ 30 h 240"/>
                  <a:gd name="T52" fmla="*/ 616 w 663"/>
                  <a:gd name="T53" fmla="*/ 23 h 240"/>
                  <a:gd name="T54" fmla="*/ 634 w 663"/>
                  <a:gd name="T55" fmla="*/ 15 h 240"/>
                  <a:gd name="T56" fmla="*/ 650 w 663"/>
                  <a:gd name="T57" fmla="*/ 8 h 240"/>
                  <a:gd name="T58" fmla="*/ 663 w 663"/>
                  <a:gd name="T59" fmla="*/ 1 h 240"/>
                  <a:gd name="T60" fmla="*/ 663 w 663"/>
                  <a:gd name="T61" fmla="*/ 172 h 240"/>
                  <a:gd name="T62" fmla="*/ 663 w 663"/>
                  <a:gd name="T63" fmla="*/ 172 h 240"/>
                  <a:gd name="T64" fmla="*/ 650 w 663"/>
                  <a:gd name="T65" fmla="*/ 180 h 240"/>
                  <a:gd name="T66" fmla="*/ 634 w 663"/>
                  <a:gd name="T67" fmla="*/ 188 h 240"/>
                  <a:gd name="T68" fmla="*/ 616 w 663"/>
                  <a:gd name="T69" fmla="*/ 195 h 240"/>
                  <a:gd name="T70" fmla="*/ 597 w 663"/>
                  <a:gd name="T71" fmla="*/ 202 h 240"/>
                  <a:gd name="T72" fmla="*/ 597 w 663"/>
                  <a:gd name="T73" fmla="*/ 202 h 240"/>
                  <a:gd name="T74" fmla="*/ 568 w 663"/>
                  <a:gd name="T75" fmla="*/ 210 h 240"/>
                  <a:gd name="T76" fmla="*/ 540 w 663"/>
                  <a:gd name="T77" fmla="*/ 219 h 240"/>
                  <a:gd name="T78" fmla="*/ 508 w 663"/>
                  <a:gd name="T79" fmla="*/ 225 h 240"/>
                  <a:gd name="T80" fmla="*/ 476 w 663"/>
                  <a:gd name="T81" fmla="*/ 231 h 240"/>
                  <a:gd name="T82" fmla="*/ 443 w 663"/>
                  <a:gd name="T83" fmla="*/ 234 h 240"/>
                  <a:gd name="T84" fmla="*/ 407 w 663"/>
                  <a:gd name="T85" fmla="*/ 238 h 240"/>
                  <a:gd name="T86" fmla="*/ 370 w 663"/>
                  <a:gd name="T87" fmla="*/ 239 h 240"/>
                  <a:gd name="T88" fmla="*/ 333 w 663"/>
                  <a:gd name="T89" fmla="*/ 240 h 240"/>
                  <a:gd name="T90" fmla="*/ 333 w 663"/>
                  <a:gd name="T91" fmla="*/ 240 h 240"/>
                  <a:gd name="T92" fmla="*/ 294 w 663"/>
                  <a:gd name="T93" fmla="*/ 239 h 240"/>
                  <a:gd name="T94" fmla="*/ 257 w 663"/>
                  <a:gd name="T95" fmla="*/ 238 h 240"/>
                  <a:gd name="T96" fmla="*/ 223 w 663"/>
                  <a:gd name="T97" fmla="*/ 234 h 240"/>
                  <a:gd name="T98" fmla="*/ 188 w 663"/>
                  <a:gd name="T99" fmla="*/ 231 h 240"/>
                  <a:gd name="T100" fmla="*/ 156 w 663"/>
                  <a:gd name="T101" fmla="*/ 225 h 240"/>
                  <a:gd name="T102" fmla="*/ 124 w 663"/>
                  <a:gd name="T103" fmla="*/ 219 h 240"/>
                  <a:gd name="T104" fmla="*/ 95 w 663"/>
                  <a:gd name="T105" fmla="*/ 210 h 240"/>
                  <a:gd name="T106" fmla="*/ 67 w 663"/>
                  <a:gd name="T107" fmla="*/ 202 h 240"/>
                  <a:gd name="T108" fmla="*/ 67 w 663"/>
                  <a:gd name="T109" fmla="*/ 202 h 240"/>
                  <a:gd name="T110" fmla="*/ 47 w 663"/>
                  <a:gd name="T111" fmla="*/ 195 h 240"/>
                  <a:gd name="T112" fmla="*/ 30 w 663"/>
                  <a:gd name="T113" fmla="*/ 188 h 240"/>
                  <a:gd name="T114" fmla="*/ 14 w 663"/>
                  <a:gd name="T115" fmla="*/ 179 h 240"/>
                  <a:gd name="T116" fmla="*/ 0 w 663"/>
                  <a:gd name="T117" fmla="*/ 172 h 240"/>
                  <a:gd name="T118" fmla="*/ 0 w 663"/>
                  <a:gd name="T119" fmla="*/ 17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40">
                    <a:moveTo>
                      <a:pt x="0" y="172"/>
                    </a:moveTo>
                    <a:lnTo>
                      <a:pt x="0" y="0"/>
                    </a:lnTo>
                    <a:lnTo>
                      <a:pt x="0" y="0"/>
                    </a:lnTo>
                    <a:lnTo>
                      <a:pt x="14" y="8"/>
                    </a:lnTo>
                    <a:lnTo>
                      <a:pt x="30" y="15"/>
                    </a:lnTo>
                    <a:lnTo>
                      <a:pt x="47" y="23"/>
                    </a:lnTo>
                    <a:lnTo>
                      <a:pt x="67" y="30"/>
                    </a:lnTo>
                    <a:lnTo>
                      <a:pt x="67" y="30"/>
                    </a:lnTo>
                    <a:lnTo>
                      <a:pt x="95" y="39"/>
                    </a:lnTo>
                    <a:lnTo>
                      <a:pt x="124" y="46"/>
                    </a:lnTo>
                    <a:lnTo>
                      <a:pt x="156" y="54"/>
                    </a:lnTo>
                    <a:lnTo>
                      <a:pt x="188" y="58"/>
                    </a:lnTo>
                    <a:lnTo>
                      <a:pt x="223" y="63"/>
                    </a:lnTo>
                    <a:lnTo>
                      <a:pt x="257" y="66"/>
                    </a:lnTo>
                    <a:lnTo>
                      <a:pt x="294" y="68"/>
                    </a:lnTo>
                    <a:lnTo>
                      <a:pt x="333" y="68"/>
                    </a:lnTo>
                    <a:lnTo>
                      <a:pt x="333" y="68"/>
                    </a:lnTo>
                    <a:lnTo>
                      <a:pt x="370" y="68"/>
                    </a:lnTo>
                    <a:lnTo>
                      <a:pt x="407" y="66"/>
                    </a:lnTo>
                    <a:lnTo>
                      <a:pt x="443" y="63"/>
                    </a:lnTo>
                    <a:lnTo>
                      <a:pt x="476" y="58"/>
                    </a:lnTo>
                    <a:lnTo>
                      <a:pt x="508" y="54"/>
                    </a:lnTo>
                    <a:lnTo>
                      <a:pt x="540" y="46"/>
                    </a:lnTo>
                    <a:lnTo>
                      <a:pt x="568" y="39"/>
                    </a:lnTo>
                    <a:lnTo>
                      <a:pt x="597" y="30"/>
                    </a:lnTo>
                    <a:lnTo>
                      <a:pt x="597" y="30"/>
                    </a:lnTo>
                    <a:lnTo>
                      <a:pt x="616" y="23"/>
                    </a:lnTo>
                    <a:lnTo>
                      <a:pt x="634" y="15"/>
                    </a:lnTo>
                    <a:lnTo>
                      <a:pt x="650" y="8"/>
                    </a:lnTo>
                    <a:lnTo>
                      <a:pt x="663" y="1"/>
                    </a:lnTo>
                    <a:lnTo>
                      <a:pt x="663" y="172"/>
                    </a:lnTo>
                    <a:lnTo>
                      <a:pt x="663" y="172"/>
                    </a:lnTo>
                    <a:lnTo>
                      <a:pt x="650" y="180"/>
                    </a:lnTo>
                    <a:lnTo>
                      <a:pt x="634" y="188"/>
                    </a:lnTo>
                    <a:lnTo>
                      <a:pt x="616" y="195"/>
                    </a:lnTo>
                    <a:lnTo>
                      <a:pt x="597" y="202"/>
                    </a:lnTo>
                    <a:lnTo>
                      <a:pt x="597" y="202"/>
                    </a:lnTo>
                    <a:lnTo>
                      <a:pt x="568" y="210"/>
                    </a:lnTo>
                    <a:lnTo>
                      <a:pt x="540" y="219"/>
                    </a:lnTo>
                    <a:lnTo>
                      <a:pt x="508" y="225"/>
                    </a:lnTo>
                    <a:lnTo>
                      <a:pt x="476" y="231"/>
                    </a:lnTo>
                    <a:lnTo>
                      <a:pt x="443" y="234"/>
                    </a:lnTo>
                    <a:lnTo>
                      <a:pt x="407" y="238"/>
                    </a:lnTo>
                    <a:lnTo>
                      <a:pt x="370" y="239"/>
                    </a:lnTo>
                    <a:lnTo>
                      <a:pt x="333" y="240"/>
                    </a:lnTo>
                    <a:lnTo>
                      <a:pt x="333" y="240"/>
                    </a:lnTo>
                    <a:lnTo>
                      <a:pt x="294" y="239"/>
                    </a:lnTo>
                    <a:lnTo>
                      <a:pt x="257" y="238"/>
                    </a:lnTo>
                    <a:lnTo>
                      <a:pt x="223" y="234"/>
                    </a:lnTo>
                    <a:lnTo>
                      <a:pt x="188" y="231"/>
                    </a:lnTo>
                    <a:lnTo>
                      <a:pt x="156" y="225"/>
                    </a:lnTo>
                    <a:lnTo>
                      <a:pt x="124" y="219"/>
                    </a:lnTo>
                    <a:lnTo>
                      <a:pt x="95" y="210"/>
                    </a:lnTo>
                    <a:lnTo>
                      <a:pt x="67" y="202"/>
                    </a:lnTo>
                    <a:lnTo>
                      <a:pt x="67" y="202"/>
                    </a:lnTo>
                    <a:lnTo>
                      <a:pt x="47" y="195"/>
                    </a:lnTo>
                    <a:lnTo>
                      <a:pt x="30" y="188"/>
                    </a:lnTo>
                    <a:lnTo>
                      <a:pt x="14" y="179"/>
                    </a:lnTo>
                    <a:lnTo>
                      <a:pt x="0" y="172"/>
                    </a:lnTo>
                    <a:lnTo>
                      <a:pt x="0" y="172"/>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grpSp>
      </p:grpSp>
      <p:grpSp>
        <p:nvGrpSpPr>
          <p:cNvPr id="118" name="Group 117"/>
          <p:cNvGrpSpPr/>
          <p:nvPr/>
        </p:nvGrpSpPr>
        <p:grpSpPr bwMode="ltGray">
          <a:xfrm>
            <a:off x="3890939" y="4958201"/>
            <a:ext cx="2111962" cy="455528"/>
            <a:chOff x="3607243" y="3680841"/>
            <a:chExt cx="2573122" cy="546634"/>
          </a:xfrm>
        </p:grpSpPr>
        <p:pic>
          <p:nvPicPr>
            <p:cNvPr id="119" name="Picture 118"/>
            <p:cNvPicPr>
              <a:picLocks noChangeAspect="1"/>
            </p:cNvPicPr>
            <p:nvPr/>
          </p:nvPicPr>
          <p:blipFill rotWithShape="1">
            <a:blip r:embed="rId7" cstate="screen">
              <a:extLst>
                <a:ext uri="{28A0092B-C50C-407E-A947-70E740481C1C}">
                  <a14:useLocalDpi xmlns:a14="http://schemas.microsoft.com/office/drawing/2010/main" val="0"/>
                </a:ext>
              </a:extLst>
            </a:blip>
            <a:srcRect l="323" r="-2"/>
            <a:stretch/>
          </p:blipFill>
          <p:spPr bwMode="ltGray">
            <a:xfrm>
              <a:off x="4881838" y="3680841"/>
              <a:ext cx="1298527" cy="546634"/>
            </a:xfrm>
            <a:prstGeom prst="rect">
              <a:avLst/>
            </a:prstGeom>
            <a:noFill/>
            <a:ln>
              <a:noFill/>
            </a:ln>
          </p:spPr>
        </p:pic>
        <p:pic>
          <p:nvPicPr>
            <p:cNvPr id="120" name="Picture 119"/>
            <p:cNvPicPr>
              <a:picLocks noChangeAspect="1"/>
            </p:cNvPicPr>
            <p:nvPr/>
          </p:nvPicPr>
          <p:blipFill rotWithShape="1">
            <a:blip r:embed="rId8" cstate="screen">
              <a:extLst>
                <a:ext uri="{28A0092B-C50C-407E-A947-70E740481C1C}">
                  <a14:useLocalDpi xmlns:a14="http://schemas.microsoft.com/office/drawing/2010/main" val="0"/>
                </a:ext>
              </a:extLst>
            </a:blip>
            <a:srcRect/>
            <a:stretch/>
          </p:blipFill>
          <p:spPr bwMode="ltGray">
            <a:xfrm flipH="1">
              <a:off x="3607243" y="3680841"/>
              <a:ext cx="1274594" cy="546634"/>
            </a:xfrm>
            <a:prstGeom prst="rect">
              <a:avLst/>
            </a:prstGeom>
            <a:noFill/>
            <a:ln>
              <a:noFill/>
            </a:ln>
          </p:spPr>
        </p:pic>
      </p:grpSp>
      <p:grpSp>
        <p:nvGrpSpPr>
          <p:cNvPr id="121" name="Group 120"/>
          <p:cNvGrpSpPr/>
          <p:nvPr/>
        </p:nvGrpSpPr>
        <p:grpSpPr>
          <a:xfrm>
            <a:off x="3408483" y="4356990"/>
            <a:ext cx="876475" cy="599630"/>
            <a:chOff x="2604892" y="3149582"/>
            <a:chExt cx="1168633" cy="719556"/>
          </a:xfrm>
        </p:grpSpPr>
        <p:sp>
          <p:nvSpPr>
            <p:cNvPr id="122" name="Freeform 18"/>
            <p:cNvSpPr>
              <a:spLocks noEditPoints="1"/>
            </p:cNvSpPr>
            <p:nvPr/>
          </p:nvSpPr>
          <p:spPr bwMode="auto">
            <a:xfrm>
              <a:off x="2971467" y="3189066"/>
              <a:ext cx="802058" cy="680072"/>
            </a:xfrm>
            <a:custGeom>
              <a:avLst/>
              <a:gdLst>
                <a:gd name="T0" fmla="*/ 1010 w 1578"/>
                <a:gd name="T1" fmla="*/ 824 h 1338"/>
                <a:gd name="T2" fmla="*/ 1010 w 1578"/>
                <a:gd name="T3" fmla="*/ 886 h 1338"/>
                <a:gd name="T4" fmla="*/ 1047 w 1578"/>
                <a:gd name="T5" fmla="*/ 830 h 1338"/>
                <a:gd name="T6" fmla="*/ 1095 w 1578"/>
                <a:gd name="T7" fmla="*/ 1338 h 1338"/>
                <a:gd name="T8" fmla="*/ 1047 w 1578"/>
                <a:gd name="T9" fmla="*/ 770 h 1338"/>
                <a:gd name="T10" fmla="*/ 727 w 1578"/>
                <a:gd name="T11" fmla="*/ 602 h 1338"/>
                <a:gd name="T12" fmla="*/ 727 w 1578"/>
                <a:gd name="T13" fmla="*/ 553 h 1338"/>
                <a:gd name="T14" fmla="*/ 1047 w 1578"/>
                <a:gd name="T15" fmla="*/ 519 h 1338"/>
                <a:gd name="T16" fmla="*/ 1047 w 1578"/>
                <a:gd name="T17" fmla="*/ 462 h 1338"/>
                <a:gd name="T18" fmla="*/ 727 w 1578"/>
                <a:gd name="T19" fmla="*/ 260 h 1338"/>
                <a:gd name="T20" fmla="*/ 727 w 1578"/>
                <a:gd name="T21" fmla="*/ 209 h 1338"/>
                <a:gd name="T22" fmla="*/ 1047 w 1578"/>
                <a:gd name="T23" fmla="*/ 212 h 1338"/>
                <a:gd name="T24" fmla="*/ 1095 w 1578"/>
                <a:gd name="T25" fmla="*/ 145 h 1338"/>
                <a:gd name="T26" fmla="*/ 1341 w 1578"/>
                <a:gd name="T27" fmla="*/ 933 h 1338"/>
                <a:gd name="T28" fmla="*/ 1312 w 1578"/>
                <a:gd name="T29" fmla="*/ 984 h 1338"/>
                <a:gd name="T30" fmla="*/ 1341 w 1578"/>
                <a:gd name="T31" fmla="*/ 988 h 1338"/>
                <a:gd name="T32" fmla="*/ 1375 w 1578"/>
                <a:gd name="T33" fmla="*/ 397 h 1338"/>
                <a:gd name="T34" fmla="*/ 1128 w 1578"/>
                <a:gd name="T35" fmla="*/ 849 h 1338"/>
                <a:gd name="T36" fmla="*/ 1128 w 1578"/>
                <a:gd name="T37" fmla="*/ 812 h 1338"/>
                <a:gd name="T38" fmla="*/ 1341 w 1578"/>
                <a:gd name="T39" fmla="*/ 766 h 1338"/>
                <a:gd name="T40" fmla="*/ 1341 w 1578"/>
                <a:gd name="T41" fmla="*/ 722 h 1338"/>
                <a:gd name="T42" fmla="*/ 1128 w 1578"/>
                <a:gd name="T43" fmla="*/ 594 h 1338"/>
                <a:gd name="T44" fmla="*/ 1128 w 1578"/>
                <a:gd name="T45" fmla="*/ 557 h 1338"/>
                <a:gd name="T46" fmla="*/ 1341 w 1578"/>
                <a:gd name="T47" fmla="*/ 531 h 1338"/>
                <a:gd name="T48" fmla="*/ 1341 w 1578"/>
                <a:gd name="T49" fmla="*/ 486 h 1338"/>
                <a:gd name="T50" fmla="*/ 1128 w 1578"/>
                <a:gd name="T51" fmla="*/ 314 h 1338"/>
                <a:gd name="T52" fmla="*/ 1553 w 1578"/>
                <a:gd name="T53" fmla="*/ 1007 h 1338"/>
                <a:gd name="T54" fmla="*/ 1528 w 1578"/>
                <a:gd name="T55" fmla="*/ 1005 h 1338"/>
                <a:gd name="T56" fmla="*/ 1553 w 1578"/>
                <a:gd name="T57" fmla="*/ 1057 h 1338"/>
                <a:gd name="T58" fmla="*/ 1553 w 1578"/>
                <a:gd name="T59" fmla="*/ 1007 h 1338"/>
                <a:gd name="T60" fmla="*/ 1403 w 1578"/>
                <a:gd name="T61" fmla="*/ 1338 h 1338"/>
                <a:gd name="T62" fmla="*/ 1553 w 1578"/>
                <a:gd name="T63" fmla="*/ 932 h 1338"/>
                <a:gd name="T64" fmla="*/ 1553 w 1578"/>
                <a:gd name="T65" fmla="*/ 897 h 1338"/>
                <a:gd name="T66" fmla="*/ 1403 w 1578"/>
                <a:gd name="T67" fmla="*/ 809 h 1338"/>
                <a:gd name="T68" fmla="*/ 1403 w 1578"/>
                <a:gd name="T69" fmla="*/ 781 h 1338"/>
                <a:gd name="T70" fmla="*/ 1553 w 1578"/>
                <a:gd name="T71" fmla="*/ 747 h 1338"/>
                <a:gd name="T72" fmla="*/ 1403 w 1578"/>
                <a:gd name="T73" fmla="*/ 678 h 1338"/>
                <a:gd name="T74" fmla="*/ 1553 w 1578"/>
                <a:gd name="T75" fmla="*/ 712 h 1338"/>
                <a:gd name="T76" fmla="*/ 1403 w 1578"/>
                <a:gd name="T77" fmla="*/ 613 h 1338"/>
                <a:gd name="T78" fmla="*/ 1403 w 1578"/>
                <a:gd name="T79" fmla="*/ 584 h 1338"/>
                <a:gd name="T80" fmla="*/ 1578 w 1578"/>
                <a:gd name="T81" fmla="*/ 580 h 1338"/>
                <a:gd name="T82" fmla="*/ 0 w 1578"/>
                <a:gd name="T83" fmla="*/ 1338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78" h="1338">
                  <a:moveTo>
                    <a:pt x="1047" y="830"/>
                  </a:moveTo>
                  <a:lnTo>
                    <a:pt x="1047" y="830"/>
                  </a:lnTo>
                  <a:lnTo>
                    <a:pt x="1010" y="824"/>
                  </a:lnTo>
                  <a:lnTo>
                    <a:pt x="1010" y="824"/>
                  </a:lnTo>
                  <a:lnTo>
                    <a:pt x="1010" y="886"/>
                  </a:lnTo>
                  <a:lnTo>
                    <a:pt x="1010" y="886"/>
                  </a:lnTo>
                  <a:lnTo>
                    <a:pt x="1047" y="890"/>
                  </a:lnTo>
                  <a:lnTo>
                    <a:pt x="1047" y="890"/>
                  </a:lnTo>
                  <a:lnTo>
                    <a:pt x="1047" y="830"/>
                  </a:lnTo>
                  <a:lnTo>
                    <a:pt x="1047" y="830"/>
                  </a:lnTo>
                  <a:close/>
                  <a:moveTo>
                    <a:pt x="1095" y="145"/>
                  </a:moveTo>
                  <a:lnTo>
                    <a:pt x="1095" y="1338"/>
                  </a:lnTo>
                  <a:lnTo>
                    <a:pt x="727" y="1338"/>
                  </a:lnTo>
                  <a:lnTo>
                    <a:pt x="727" y="717"/>
                  </a:lnTo>
                  <a:lnTo>
                    <a:pt x="1047" y="770"/>
                  </a:lnTo>
                  <a:lnTo>
                    <a:pt x="1047" y="725"/>
                  </a:lnTo>
                  <a:lnTo>
                    <a:pt x="727" y="667"/>
                  </a:lnTo>
                  <a:lnTo>
                    <a:pt x="727" y="602"/>
                  </a:lnTo>
                  <a:lnTo>
                    <a:pt x="1047" y="667"/>
                  </a:lnTo>
                  <a:lnTo>
                    <a:pt x="1047" y="623"/>
                  </a:lnTo>
                  <a:lnTo>
                    <a:pt x="727" y="553"/>
                  </a:lnTo>
                  <a:lnTo>
                    <a:pt x="727" y="488"/>
                  </a:lnTo>
                  <a:lnTo>
                    <a:pt x="1047" y="565"/>
                  </a:lnTo>
                  <a:lnTo>
                    <a:pt x="1047" y="519"/>
                  </a:lnTo>
                  <a:lnTo>
                    <a:pt x="727" y="438"/>
                  </a:lnTo>
                  <a:lnTo>
                    <a:pt x="727" y="375"/>
                  </a:lnTo>
                  <a:lnTo>
                    <a:pt x="1047" y="462"/>
                  </a:lnTo>
                  <a:lnTo>
                    <a:pt x="1047" y="418"/>
                  </a:lnTo>
                  <a:lnTo>
                    <a:pt x="727" y="324"/>
                  </a:lnTo>
                  <a:lnTo>
                    <a:pt x="727" y="260"/>
                  </a:lnTo>
                  <a:lnTo>
                    <a:pt x="1047" y="360"/>
                  </a:lnTo>
                  <a:lnTo>
                    <a:pt x="1047" y="316"/>
                  </a:lnTo>
                  <a:lnTo>
                    <a:pt x="727" y="209"/>
                  </a:lnTo>
                  <a:lnTo>
                    <a:pt x="727" y="146"/>
                  </a:lnTo>
                  <a:lnTo>
                    <a:pt x="1047" y="258"/>
                  </a:lnTo>
                  <a:lnTo>
                    <a:pt x="1047" y="212"/>
                  </a:lnTo>
                  <a:lnTo>
                    <a:pt x="727" y="96"/>
                  </a:lnTo>
                  <a:lnTo>
                    <a:pt x="727" y="0"/>
                  </a:lnTo>
                  <a:lnTo>
                    <a:pt x="1095" y="145"/>
                  </a:lnTo>
                  <a:lnTo>
                    <a:pt x="1095" y="145"/>
                  </a:lnTo>
                  <a:close/>
                  <a:moveTo>
                    <a:pt x="1341" y="933"/>
                  </a:moveTo>
                  <a:lnTo>
                    <a:pt x="1341" y="933"/>
                  </a:lnTo>
                  <a:lnTo>
                    <a:pt x="1312" y="929"/>
                  </a:lnTo>
                  <a:lnTo>
                    <a:pt x="1312" y="929"/>
                  </a:lnTo>
                  <a:lnTo>
                    <a:pt x="1312" y="984"/>
                  </a:lnTo>
                  <a:lnTo>
                    <a:pt x="1312" y="984"/>
                  </a:lnTo>
                  <a:lnTo>
                    <a:pt x="1341" y="988"/>
                  </a:lnTo>
                  <a:lnTo>
                    <a:pt x="1341" y="988"/>
                  </a:lnTo>
                  <a:lnTo>
                    <a:pt x="1341" y="933"/>
                  </a:lnTo>
                  <a:lnTo>
                    <a:pt x="1341" y="933"/>
                  </a:lnTo>
                  <a:close/>
                  <a:moveTo>
                    <a:pt x="1375" y="397"/>
                  </a:moveTo>
                  <a:lnTo>
                    <a:pt x="1375" y="1338"/>
                  </a:lnTo>
                  <a:lnTo>
                    <a:pt x="1128" y="1338"/>
                  </a:lnTo>
                  <a:lnTo>
                    <a:pt x="1128" y="849"/>
                  </a:lnTo>
                  <a:lnTo>
                    <a:pt x="1341" y="879"/>
                  </a:lnTo>
                  <a:lnTo>
                    <a:pt x="1341" y="845"/>
                  </a:lnTo>
                  <a:lnTo>
                    <a:pt x="1128" y="812"/>
                  </a:lnTo>
                  <a:lnTo>
                    <a:pt x="1128" y="763"/>
                  </a:lnTo>
                  <a:lnTo>
                    <a:pt x="1341" y="801"/>
                  </a:lnTo>
                  <a:lnTo>
                    <a:pt x="1341" y="766"/>
                  </a:lnTo>
                  <a:lnTo>
                    <a:pt x="1128" y="726"/>
                  </a:lnTo>
                  <a:lnTo>
                    <a:pt x="1128" y="678"/>
                  </a:lnTo>
                  <a:lnTo>
                    <a:pt x="1341" y="722"/>
                  </a:lnTo>
                  <a:lnTo>
                    <a:pt x="1341" y="688"/>
                  </a:lnTo>
                  <a:lnTo>
                    <a:pt x="1128" y="641"/>
                  </a:lnTo>
                  <a:lnTo>
                    <a:pt x="1128" y="594"/>
                  </a:lnTo>
                  <a:lnTo>
                    <a:pt x="1341" y="644"/>
                  </a:lnTo>
                  <a:lnTo>
                    <a:pt x="1341" y="609"/>
                  </a:lnTo>
                  <a:lnTo>
                    <a:pt x="1128" y="557"/>
                  </a:lnTo>
                  <a:lnTo>
                    <a:pt x="1128" y="508"/>
                  </a:lnTo>
                  <a:lnTo>
                    <a:pt x="1341" y="565"/>
                  </a:lnTo>
                  <a:lnTo>
                    <a:pt x="1341" y="531"/>
                  </a:lnTo>
                  <a:lnTo>
                    <a:pt x="1128" y="471"/>
                  </a:lnTo>
                  <a:lnTo>
                    <a:pt x="1128" y="423"/>
                  </a:lnTo>
                  <a:lnTo>
                    <a:pt x="1341" y="486"/>
                  </a:lnTo>
                  <a:lnTo>
                    <a:pt x="1341" y="452"/>
                  </a:lnTo>
                  <a:lnTo>
                    <a:pt x="1128" y="386"/>
                  </a:lnTo>
                  <a:lnTo>
                    <a:pt x="1128" y="314"/>
                  </a:lnTo>
                  <a:lnTo>
                    <a:pt x="1375" y="397"/>
                  </a:lnTo>
                  <a:lnTo>
                    <a:pt x="1375" y="397"/>
                  </a:lnTo>
                  <a:close/>
                  <a:moveTo>
                    <a:pt x="1553" y="1007"/>
                  </a:moveTo>
                  <a:lnTo>
                    <a:pt x="1553" y="1007"/>
                  </a:lnTo>
                  <a:lnTo>
                    <a:pt x="1528" y="1005"/>
                  </a:lnTo>
                  <a:lnTo>
                    <a:pt x="1528" y="1005"/>
                  </a:lnTo>
                  <a:lnTo>
                    <a:pt x="1528" y="1056"/>
                  </a:lnTo>
                  <a:lnTo>
                    <a:pt x="1528" y="1056"/>
                  </a:lnTo>
                  <a:lnTo>
                    <a:pt x="1553" y="1057"/>
                  </a:lnTo>
                  <a:lnTo>
                    <a:pt x="1553" y="1057"/>
                  </a:lnTo>
                  <a:lnTo>
                    <a:pt x="1553" y="1007"/>
                  </a:lnTo>
                  <a:lnTo>
                    <a:pt x="1553" y="1007"/>
                  </a:lnTo>
                  <a:close/>
                  <a:moveTo>
                    <a:pt x="1578" y="580"/>
                  </a:moveTo>
                  <a:lnTo>
                    <a:pt x="1578" y="1338"/>
                  </a:lnTo>
                  <a:lnTo>
                    <a:pt x="1403" y="1338"/>
                  </a:lnTo>
                  <a:lnTo>
                    <a:pt x="1403" y="940"/>
                  </a:lnTo>
                  <a:lnTo>
                    <a:pt x="1553" y="959"/>
                  </a:lnTo>
                  <a:lnTo>
                    <a:pt x="1553" y="932"/>
                  </a:lnTo>
                  <a:lnTo>
                    <a:pt x="1403" y="912"/>
                  </a:lnTo>
                  <a:lnTo>
                    <a:pt x="1403" y="875"/>
                  </a:lnTo>
                  <a:lnTo>
                    <a:pt x="1553" y="897"/>
                  </a:lnTo>
                  <a:lnTo>
                    <a:pt x="1553" y="871"/>
                  </a:lnTo>
                  <a:lnTo>
                    <a:pt x="1403" y="846"/>
                  </a:lnTo>
                  <a:lnTo>
                    <a:pt x="1403" y="809"/>
                  </a:lnTo>
                  <a:lnTo>
                    <a:pt x="1553" y="835"/>
                  </a:lnTo>
                  <a:lnTo>
                    <a:pt x="1553" y="809"/>
                  </a:lnTo>
                  <a:lnTo>
                    <a:pt x="1403" y="781"/>
                  </a:lnTo>
                  <a:lnTo>
                    <a:pt x="1403" y="744"/>
                  </a:lnTo>
                  <a:lnTo>
                    <a:pt x="1553" y="774"/>
                  </a:lnTo>
                  <a:lnTo>
                    <a:pt x="1553" y="747"/>
                  </a:lnTo>
                  <a:lnTo>
                    <a:pt x="1403" y="715"/>
                  </a:lnTo>
                  <a:lnTo>
                    <a:pt x="1403" y="715"/>
                  </a:lnTo>
                  <a:lnTo>
                    <a:pt x="1403" y="678"/>
                  </a:lnTo>
                  <a:lnTo>
                    <a:pt x="1403" y="678"/>
                  </a:lnTo>
                  <a:lnTo>
                    <a:pt x="1553" y="712"/>
                  </a:lnTo>
                  <a:lnTo>
                    <a:pt x="1553" y="712"/>
                  </a:lnTo>
                  <a:lnTo>
                    <a:pt x="1553" y="686"/>
                  </a:lnTo>
                  <a:lnTo>
                    <a:pt x="1403" y="650"/>
                  </a:lnTo>
                  <a:lnTo>
                    <a:pt x="1403" y="613"/>
                  </a:lnTo>
                  <a:lnTo>
                    <a:pt x="1553" y="652"/>
                  </a:lnTo>
                  <a:lnTo>
                    <a:pt x="1553" y="624"/>
                  </a:lnTo>
                  <a:lnTo>
                    <a:pt x="1403" y="584"/>
                  </a:lnTo>
                  <a:lnTo>
                    <a:pt x="1403" y="529"/>
                  </a:lnTo>
                  <a:lnTo>
                    <a:pt x="1578" y="580"/>
                  </a:lnTo>
                  <a:lnTo>
                    <a:pt x="1578" y="580"/>
                  </a:lnTo>
                  <a:close/>
                  <a:moveTo>
                    <a:pt x="677" y="0"/>
                  </a:moveTo>
                  <a:lnTo>
                    <a:pt x="0" y="203"/>
                  </a:lnTo>
                  <a:lnTo>
                    <a:pt x="0" y="1338"/>
                  </a:lnTo>
                  <a:lnTo>
                    <a:pt x="677" y="1338"/>
                  </a:lnTo>
                  <a:lnTo>
                    <a:pt x="677" y="0"/>
                  </a:lnTo>
                  <a:close/>
                </a:path>
              </a:pathLst>
            </a:custGeom>
            <a:solidFill>
              <a:schemeClr val="tx1">
                <a:lumMod val="50000"/>
                <a:lumOff val="50000"/>
              </a:schemeClr>
            </a:solidFill>
            <a:ln>
              <a:noFill/>
            </a:ln>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grpSp>
          <p:nvGrpSpPr>
            <p:cNvPr id="123" name="Group 122"/>
            <p:cNvGrpSpPr/>
            <p:nvPr/>
          </p:nvGrpSpPr>
          <p:grpSpPr>
            <a:xfrm>
              <a:off x="2604892" y="3149582"/>
              <a:ext cx="523716" cy="523715"/>
              <a:chOff x="1281570" y="3098381"/>
              <a:chExt cx="727944" cy="727944"/>
            </a:xfrm>
          </p:grpSpPr>
          <p:sp>
            <p:nvSpPr>
              <p:cNvPr id="124" name="Oval 123"/>
              <p:cNvSpPr/>
              <p:nvPr/>
            </p:nvSpPr>
            <p:spPr>
              <a:xfrm>
                <a:off x="1281570" y="3098381"/>
                <a:ext cx="727944" cy="727944"/>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endParaRPr lang="fr-FR" sz="1500">
                  <a:solidFill>
                    <a:srgbClr val="FFFFFF"/>
                  </a:solidFill>
                  <a:latin typeface="Arial" pitchFamily="34" charset="0"/>
                  <a:cs typeface="Arial" pitchFamily="34" charset="0"/>
                </a:endParaRPr>
              </a:p>
            </p:txBody>
          </p:sp>
          <p:pic>
            <p:nvPicPr>
              <p:cNvPr id="125" name="Picture 12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429468" y="3196622"/>
                <a:ext cx="535289" cy="546345"/>
              </a:xfrm>
              <a:prstGeom prst="rect">
                <a:avLst/>
              </a:prstGeom>
            </p:spPr>
          </p:pic>
        </p:grpSp>
      </p:grpSp>
      <p:grpSp>
        <p:nvGrpSpPr>
          <p:cNvPr id="136" name="Group 135"/>
          <p:cNvGrpSpPr/>
          <p:nvPr/>
        </p:nvGrpSpPr>
        <p:grpSpPr>
          <a:xfrm>
            <a:off x="2431740" y="937047"/>
            <a:ext cx="2695012" cy="298942"/>
            <a:chOff x="5687180" y="2068128"/>
            <a:chExt cx="3593350" cy="358730"/>
          </a:xfrm>
        </p:grpSpPr>
        <p:sp>
          <p:nvSpPr>
            <p:cNvPr id="129" name="Rectangle 128"/>
            <p:cNvSpPr/>
            <p:nvPr/>
          </p:nvSpPr>
          <p:spPr>
            <a:xfrm>
              <a:off x="6139366" y="2097996"/>
              <a:ext cx="3141164" cy="2585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r>
                <a:rPr lang="fr-FR" sz="1400" dirty="0" smtClean="0">
                  <a:solidFill>
                    <a:schemeClr val="tx2"/>
                  </a:solidFill>
                  <a:latin typeface="Arial" panose="020B0604020202020204" pitchFamily="34" charset="0"/>
                  <a:cs typeface="Arial" panose="020B0604020202020204" pitchFamily="34" charset="0"/>
                </a:rPr>
                <a:t>Livraison du malware</a:t>
              </a:r>
              <a:endParaRPr lang="fr-FR" sz="1400" dirty="0">
                <a:solidFill>
                  <a:schemeClr val="tx2"/>
                </a:solidFill>
                <a:latin typeface="Arial" panose="020B0604020202020204" pitchFamily="34" charset="0"/>
                <a:cs typeface="Arial" panose="020B0604020202020204" pitchFamily="34" charset="0"/>
              </a:endParaRPr>
            </a:p>
          </p:txBody>
        </p:sp>
        <p:sp>
          <p:nvSpPr>
            <p:cNvPr id="130" name="Oval 129"/>
            <p:cNvSpPr>
              <a:spLocks noChangeAspect="1"/>
            </p:cNvSpPr>
            <p:nvPr/>
          </p:nvSpPr>
          <p:spPr>
            <a:xfrm>
              <a:off x="5687180" y="2068128"/>
              <a:ext cx="358730" cy="358730"/>
            </a:xfrm>
            <a:prstGeom prst="ellipse">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r>
                <a:rPr lang="fr-FR" sz="1200" b="1" smtClean="0">
                  <a:solidFill>
                    <a:srgbClr val="FFFFFF"/>
                  </a:solidFill>
                  <a:latin typeface="Arial" pitchFamily="34" charset="0"/>
                  <a:cs typeface="Arial" pitchFamily="34" charset="0"/>
                </a:rPr>
                <a:t>2</a:t>
              </a:r>
              <a:endParaRPr lang="fr-FR" sz="1200" b="1">
                <a:solidFill>
                  <a:srgbClr val="FFFFFF"/>
                </a:solidFill>
                <a:latin typeface="Arial" pitchFamily="34" charset="0"/>
                <a:cs typeface="Arial" pitchFamily="34" charset="0"/>
              </a:endParaRPr>
            </a:p>
          </p:txBody>
        </p:sp>
      </p:grpSp>
      <p:grpSp>
        <p:nvGrpSpPr>
          <p:cNvPr id="137" name="Group 136"/>
          <p:cNvGrpSpPr/>
          <p:nvPr/>
        </p:nvGrpSpPr>
        <p:grpSpPr>
          <a:xfrm>
            <a:off x="4727018" y="937047"/>
            <a:ext cx="2695012" cy="298942"/>
            <a:chOff x="5408416" y="4847020"/>
            <a:chExt cx="3593350" cy="358730"/>
          </a:xfrm>
        </p:grpSpPr>
        <p:sp>
          <p:nvSpPr>
            <p:cNvPr id="131" name="Rectangle 130"/>
            <p:cNvSpPr/>
            <p:nvPr/>
          </p:nvSpPr>
          <p:spPr>
            <a:xfrm>
              <a:off x="5860602" y="4875220"/>
              <a:ext cx="3141164" cy="2585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r>
                <a:rPr lang="fr-FR" sz="1400" dirty="0">
                  <a:solidFill>
                    <a:schemeClr val="tx2"/>
                  </a:solidFill>
                  <a:latin typeface="Arial" panose="020B0604020202020204" pitchFamily="34" charset="0"/>
                  <a:cs typeface="Arial" panose="020B0604020202020204" pitchFamily="34" charset="0"/>
                </a:rPr>
                <a:t>Mouvement </a:t>
              </a:r>
              <a:r>
                <a:rPr lang="fr-FR" sz="1400" dirty="0" smtClean="0">
                  <a:solidFill>
                    <a:schemeClr val="tx2"/>
                  </a:solidFill>
                  <a:latin typeface="Arial" panose="020B0604020202020204" pitchFamily="34" charset="0"/>
                  <a:cs typeface="Arial" panose="020B0604020202020204" pitchFamily="34" charset="0"/>
                </a:rPr>
                <a:t>latéral</a:t>
              </a:r>
              <a:endParaRPr lang="fr-FR" sz="1400" dirty="0">
                <a:solidFill>
                  <a:schemeClr val="tx2"/>
                </a:solidFill>
                <a:latin typeface="Arial" panose="020B0604020202020204" pitchFamily="34" charset="0"/>
                <a:cs typeface="Arial" panose="020B0604020202020204" pitchFamily="34" charset="0"/>
              </a:endParaRPr>
            </a:p>
          </p:txBody>
        </p:sp>
        <p:sp>
          <p:nvSpPr>
            <p:cNvPr id="132" name="Oval 131"/>
            <p:cNvSpPr>
              <a:spLocks noChangeAspect="1"/>
            </p:cNvSpPr>
            <p:nvPr/>
          </p:nvSpPr>
          <p:spPr>
            <a:xfrm>
              <a:off x="5408416" y="4847020"/>
              <a:ext cx="358730" cy="358730"/>
            </a:xfrm>
            <a:prstGeom prst="ellipse">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r>
                <a:rPr lang="fr-FR" sz="1200" b="1" smtClean="0">
                  <a:solidFill>
                    <a:srgbClr val="FFFFFF"/>
                  </a:solidFill>
                  <a:latin typeface="Arial" pitchFamily="34" charset="0"/>
                  <a:cs typeface="Arial" pitchFamily="34" charset="0"/>
                </a:rPr>
                <a:t>3</a:t>
              </a:r>
              <a:endParaRPr lang="fr-FR" sz="1200" b="1">
                <a:solidFill>
                  <a:srgbClr val="FFFFFF"/>
                </a:solidFill>
                <a:latin typeface="Arial" pitchFamily="34" charset="0"/>
                <a:cs typeface="Arial" pitchFamily="34" charset="0"/>
              </a:endParaRPr>
            </a:p>
          </p:txBody>
        </p:sp>
      </p:grpSp>
      <p:grpSp>
        <p:nvGrpSpPr>
          <p:cNvPr id="138" name="Group 137"/>
          <p:cNvGrpSpPr/>
          <p:nvPr/>
        </p:nvGrpSpPr>
        <p:grpSpPr>
          <a:xfrm>
            <a:off x="7029096" y="937047"/>
            <a:ext cx="2695012" cy="298942"/>
            <a:chOff x="1178926" y="5221757"/>
            <a:chExt cx="3593351" cy="358730"/>
          </a:xfrm>
        </p:grpSpPr>
        <p:sp>
          <p:nvSpPr>
            <p:cNvPr id="133" name="Rectangle 132"/>
            <p:cNvSpPr/>
            <p:nvPr/>
          </p:nvSpPr>
          <p:spPr>
            <a:xfrm>
              <a:off x="1631113" y="5250191"/>
              <a:ext cx="3141164" cy="2585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spAutoFit/>
            </a:bodyPr>
            <a:lstStyle/>
            <a:p>
              <a:r>
                <a:rPr lang="fr-FR" sz="1400" dirty="0" smtClean="0">
                  <a:solidFill>
                    <a:schemeClr val="tx2"/>
                  </a:solidFill>
                  <a:latin typeface="Arial" panose="020B0604020202020204" pitchFamily="34" charset="0"/>
                  <a:cs typeface="Arial" panose="020B0604020202020204" pitchFamily="34" charset="0"/>
                </a:rPr>
                <a:t>Exfiltration des données</a:t>
              </a:r>
              <a:endParaRPr lang="fr-FR" sz="1400" dirty="0">
                <a:solidFill>
                  <a:schemeClr val="tx2"/>
                </a:solidFill>
                <a:latin typeface="Arial" panose="020B0604020202020204" pitchFamily="34" charset="0"/>
                <a:cs typeface="Arial" panose="020B0604020202020204" pitchFamily="34" charset="0"/>
              </a:endParaRPr>
            </a:p>
          </p:txBody>
        </p:sp>
        <p:sp>
          <p:nvSpPr>
            <p:cNvPr id="134" name="Oval 133"/>
            <p:cNvSpPr>
              <a:spLocks noChangeAspect="1"/>
            </p:cNvSpPr>
            <p:nvPr/>
          </p:nvSpPr>
          <p:spPr>
            <a:xfrm>
              <a:off x="1178926" y="5221757"/>
              <a:ext cx="358730" cy="358730"/>
            </a:xfrm>
            <a:prstGeom prst="ellipse">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r>
                <a:rPr lang="fr-FR" sz="1200" b="1" smtClean="0">
                  <a:solidFill>
                    <a:srgbClr val="FFFFFF"/>
                  </a:solidFill>
                  <a:latin typeface="Arial" pitchFamily="34" charset="0"/>
                  <a:cs typeface="Arial" pitchFamily="34" charset="0"/>
                </a:rPr>
                <a:t>4</a:t>
              </a:r>
              <a:endParaRPr lang="fr-FR" sz="1200" b="1">
                <a:solidFill>
                  <a:srgbClr val="FFFFFF"/>
                </a:solidFill>
                <a:latin typeface="Arial" pitchFamily="34" charset="0"/>
                <a:cs typeface="Arial" pitchFamily="34" charset="0"/>
              </a:endParaRPr>
            </a:p>
          </p:txBody>
        </p:sp>
      </p:grpSp>
      <p:sp>
        <p:nvSpPr>
          <p:cNvPr id="142" name="Rectangle 141"/>
          <p:cNvSpPr/>
          <p:nvPr/>
        </p:nvSpPr>
        <p:spPr bwMode="ltGray">
          <a:xfrm>
            <a:off x="265935" y="1340230"/>
            <a:ext cx="1898684" cy="1570656"/>
          </a:xfrm>
          <a:prstGeom prst="rect">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t" anchorCtr="0" forceAA="0" compatLnSpc="1">
            <a:prstTxWarp prst="textNoShape">
              <a:avLst/>
            </a:prstTxWarp>
            <a:noAutofit/>
          </a:bodyPr>
          <a:lstStyle/>
          <a:p>
            <a:pPr>
              <a:spcAft>
                <a:spcPts val="333"/>
              </a:spcAft>
            </a:pPr>
            <a:endParaRPr lang="fr-FR" sz="300" b="1" dirty="0" smtClean="0">
              <a:solidFill>
                <a:srgbClr val="FFFFFF"/>
              </a:solidFill>
              <a:latin typeface="Arial" pitchFamily="34" charset="0"/>
              <a:cs typeface="Arial" pitchFamily="34" charset="0"/>
            </a:endParaRPr>
          </a:p>
          <a:p>
            <a:pPr marL="93924" indent="-93924">
              <a:spcAft>
                <a:spcPts val="333"/>
              </a:spcAft>
              <a:buFont typeface="Wingdings" panose="05000000000000000000" pitchFamily="2" charset="2"/>
              <a:buChar char="§"/>
            </a:pPr>
            <a:r>
              <a:rPr lang="fr-FR" sz="900" dirty="0" smtClean="0">
                <a:solidFill>
                  <a:srgbClr val="FFFFFF"/>
                </a:solidFill>
              </a:rPr>
              <a:t>Ingénierie sociale</a:t>
            </a:r>
          </a:p>
          <a:p>
            <a:pPr marL="93924" indent="-93924">
              <a:spcAft>
                <a:spcPts val="333"/>
              </a:spcAft>
              <a:buFont typeface="Wingdings" panose="05000000000000000000" pitchFamily="2" charset="2"/>
              <a:buChar char="§"/>
            </a:pPr>
            <a:r>
              <a:rPr lang="fr-FR" sz="900" dirty="0" smtClean="0">
                <a:solidFill>
                  <a:srgbClr val="FFFFFF"/>
                </a:solidFill>
              </a:rPr>
              <a:t>Hameçonnage</a:t>
            </a:r>
          </a:p>
          <a:p>
            <a:pPr marL="93924" indent="-93924">
              <a:spcAft>
                <a:spcPts val="333"/>
              </a:spcAft>
              <a:buFont typeface="Wingdings" panose="05000000000000000000" pitchFamily="2" charset="2"/>
              <a:buChar char="§"/>
            </a:pPr>
            <a:r>
              <a:rPr lang="fr-FR" sz="900" dirty="0" smtClean="0">
                <a:solidFill>
                  <a:srgbClr val="FFFFFF"/>
                </a:solidFill>
              </a:rPr>
              <a:t>Code malveillants « inoffensifs »</a:t>
            </a:r>
          </a:p>
          <a:p>
            <a:pPr algn="ctr"/>
            <a:endParaRPr lang="fr-FR" sz="800" b="1" dirty="0">
              <a:solidFill>
                <a:srgbClr val="FFFFFF"/>
              </a:solidFill>
              <a:latin typeface="Arial" pitchFamily="34" charset="0"/>
              <a:cs typeface="Arial" pitchFamily="34" charset="0"/>
            </a:endParaRPr>
          </a:p>
        </p:txBody>
      </p:sp>
      <p:pic>
        <p:nvPicPr>
          <p:cNvPr id="35" name="Picture 34"/>
          <p:cNvPicPr>
            <a:picLocks noChangeAspect="1"/>
          </p:cNvPicPr>
          <p:nvPr/>
        </p:nvPicPr>
        <p:blipFill>
          <a:blip r:embed="rId10" cstate="screen">
            <a:extLst>
              <a:ext uri="{28A0092B-C50C-407E-A947-70E740481C1C}">
                <a14:useLocalDpi xmlns:a14="http://schemas.microsoft.com/office/drawing/2010/main" val="0"/>
              </a:ext>
            </a:extLst>
          </a:blip>
          <a:stretch>
            <a:fillRect/>
          </a:stretch>
        </p:blipFill>
        <p:spPr>
          <a:xfrm>
            <a:off x="2734404" y="3332771"/>
            <a:ext cx="538439" cy="771367"/>
          </a:xfrm>
          <a:prstGeom prst="rect">
            <a:avLst/>
          </a:prstGeom>
        </p:spPr>
      </p:pic>
      <p:sp>
        <p:nvSpPr>
          <p:cNvPr id="156" name="Rectangle 155"/>
          <p:cNvSpPr/>
          <p:nvPr/>
        </p:nvSpPr>
        <p:spPr bwMode="ltGray">
          <a:xfrm>
            <a:off x="4857076" y="1340229"/>
            <a:ext cx="1900813" cy="885081"/>
          </a:xfrm>
          <a:prstGeom prst="rect">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t" anchorCtr="0" forceAA="0" compatLnSpc="1">
            <a:prstTxWarp prst="textNoShape">
              <a:avLst/>
            </a:prstTxWarp>
            <a:noAutofit/>
          </a:bodyPr>
          <a:lstStyle/>
          <a:p>
            <a:endParaRPr lang="fr-FR" sz="300" b="1" dirty="0" smtClean="0">
              <a:solidFill>
                <a:srgbClr val="FFFFFF"/>
              </a:solidFill>
            </a:endParaRPr>
          </a:p>
          <a:p>
            <a:pPr marL="93924" indent="-93924">
              <a:spcAft>
                <a:spcPts val="417"/>
              </a:spcAft>
              <a:buFont typeface="Wingdings" panose="05000000000000000000" pitchFamily="2" charset="2"/>
              <a:buChar char="§"/>
            </a:pPr>
            <a:r>
              <a:rPr lang="fr-FR" sz="900" dirty="0" smtClean="0">
                <a:solidFill>
                  <a:srgbClr val="FFFFFF"/>
                </a:solidFill>
              </a:rPr>
              <a:t>Installation du malware</a:t>
            </a:r>
          </a:p>
          <a:p>
            <a:pPr marL="93924" indent="-93924">
              <a:spcAft>
                <a:spcPts val="417"/>
              </a:spcAft>
              <a:buFont typeface="Wingdings" panose="05000000000000000000" pitchFamily="2" charset="2"/>
              <a:buChar char="§"/>
            </a:pPr>
            <a:r>
              <a:rPr lang="fr-FR" sz="900" dirty="0" smtClean="0">
                <a:solidFill>
                  <a:srgbClr val="FFFFFF"/>
                </a:solidFill>
              </a:rPr>
              <a:t>Dissimulation</a:t>
            </a:r>
          </a:p>
          <a:p>
            <a:pPr marL="93924" indent="-93924">
              <a:spcAft>
                <a:spcPts val="417"/>
              </a:spcAft>
              <a:buFont typeface="Wingdings" panose="05000000000000000000" pitchFamily="2" charset="2"/>
              <a:buChar char="§"/>
            </a:pPr>
            <a:r>
              <a:rPr lang="fr-FR" sz="900" dirty="0" smtClean="0">
                <a:solidFill>
                  <a:srgbClr val="FFFFFF"/>
                </a:solidFill>
              </a:rPr>
              <a:t>Infection d’autres hôtes</a:t>
            </a:r>
            <a:endParaRPr lang="fr-FR" sz="900" b="1" dirty="0">
              <a:solidFill>
                <a:srgbClr val="FFFFFF"/>
              </a:solidFill>
            </a:endParaRPr>
          </a:p>
        </p:txBody>
      </p:sp>
      <p:sp>
        <p:nvSpPr>
          <p:cNvPr id="166" name="Rectangle 165"/>
          <p:cNvSpPr/>
          <p:nvPr/>
        </p:nvSpPr>
        <p:spPr bwMode="ltGray">
          <a:xfrm>
            <a:off x="7152405" y="1340229"/>
            <a:ext cx="1900813" cy="1154816"/>
          </a:xfrm>
          <a:prstGeom prst="rect">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t" anchorCtr="0" forceAA="0" compatLnSpc="1">
            <a:prstTxWarp prst="textNoShape">
              <a:avLst/>
            </a:prstTxWarp>
            <a:noAutofit/>
          </a:bodyPr>
          <a:lstStyle/>
          <a:p>
            <a:endParaRPr lang="fr-FR" sz="200" b="1" dirty="0" smtClean="0">
              <a:solidFill>
                <a:srgbClr val="FFFFFF"/>
              </a:solidFill>
            </a:endParaRPr>
          </a:p>
          <a:p>
            <a:pPr marL="93924" indent="-93924">
              <a:spcAft>
                <a:spcPts val="333"/>
              </a:spcAft>
              <a:buFont typeface="Wingdings" panose="05000000000000000000" pitchFamily="2" charset="2"/>
              <a:buChar char="§"/>
            </a:pPr>
            <a:r>
              <a:rPr lang="fr-FR" sz="900" dirty="0" smtClean="0">
                <a:solidFill>
                  <a:srgbClr val="FFFFFF"/>
                </a:solidFill>
              </a:rPr>
              <a:t>flux de commande-et-c</a:t>
            </a:r>
            <a:r>
              <a:rPr lang="fr-FR" sz="900" dirty="0">
                <a:solidFill>
                  <a:srgbClr val="FFFFFF"/>
                </a:solidFill>
              </a:rPr>
              <a:t>o</a:t>
            </a:r>
            <a:r>
              <a:rPr lang="fr-FR" sz="900" dirty="0" smtClean="0">
                <a:solidFill>
                  <a:srgbClr val="FFFFFF"/>
                </a:solidFill>
              </a:rPr>
              <a:t>ntrôle sortants</a:t>
            </a:r>
          </a:p>
          <a:p>
            <a:pPr marL="93924" indent="-93924">
              <a:spcAft>
                <a:spcPts val="333"/>
              </a:spcAft>
              <a:buFont typeface="Wingdings" panose="05000000000000000000" pitchFamily="2" charset="2"/>
              <a:buChar char="§"/>
            </a:pPr>
            <a:r>
              <a:rPr lang="fr-FR" sz="900" dirty="0" smtClean="0">
                <a:solidFill>
                  <a:srgbClr val="FFFFFF"/>
                </a:solidFill>
              </a:rPr>
              <a:t>téléchargements de codes additionnelles et mise à jour des malware</a:t>
            </a:r>
          </a:p>
          <a:p>
            <a:pPr marL="93924" indent="-93924">
              <a:spcAft>
                <a:spcPts val="333"/>
              </a:spcAft>
              <a:buFont typeface="Wingdings" panose="05000000000000000000" pitchFamily="2" charset="2"/>
              <a:buChar char="§"/>
            </a:pPr>
            <a:r>
              <a:rPr lang="fr-FR" sz="900" dirty="0" smtClean="0">
                <a:solidFill>
                  <a:srgbClr val="FFFFFF"/>
                </a:solidFill>
              </a:rPr>
              <a:t>Extraction des données</a:t>
            </a:r>
          </a:p>
        </p:txBody>
      </p:sp>
      <p:sp>
        <p:nvSpPr>
          <p:cNvPr id="167" name="Rectangle 166"/>
          <p:cNvSpPr/>
          <p:nvPr/>
        </p:nvSpPr>
        <p:spPr bwMode="ltGray">
          <a:xfrm>
            <a:off x="2556645" y="1340230"/>
            <a:ext cx="1900813" cy="1154815"/>
          </a:xfrm>
          <a:prstGeom prst="rect">
            <a:avLst/>
          </a:prstGeom>
          <a:ln>
            <a:noFill/>
          </a:ln>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t" anchorCtr="0" forceAA="0" compatLnSpc="1">
            <a:prstTxWarp prst="textNoShape">
              <a:avLst/>
            </a:prstTxWarp>
            <a:noAutofit/>
          </a:bodyPr>
          <a:lstStyle/>
          <a:p>
            <a:endParaRPr lang="fr-FR" sz="200" b="1" dirty="0" smtClean="0">
              <a:solidFill>
                <a:srgbClr val="FFFFFF"/>
              </a:solidFill>
            </a:endParaRPr>
          </a:p>
          <a:p>
            <a:pPr marL="93924" indent="-93924">
              <a:spcAft>
                <a:spcPts val="333"/>
              </a:spcAft>
              <a:buFont typeface="Wingdings" panose="05000000000000000000" pitchFamily="2" charset="2"/>
              <a:buChar char="§"/>
            </a:pPr>
            <a:r>
              <a:rPr lang="fr-FR" sz="900" dirty="0" smtClean="0">
                <a:solidFill>
                  <a:srgbClr val="FFFFFF"/>
                </a:solidFill>
              </a:rPr>
              <a:t>Exploitation de vulnérabilités</a:t>
            </a:r>
          </a:p>
          <a:p>
            <a:pPr marL="93924" indent="-93924">
              <a:spcAft>
                <a:spcPts val="333"/>
              </a:spcAft>
              <a:buFont typeface="Wingdings" panose="05000000000000000000" pitchFamily="2" charset="2"/>
              <a:buChar char="§"/>
            </a:pPr>
            <a:r>
              <a:rPr lang="fr-FR" sz="900" dirty="0" smtClean="0">
                <a:solidFill>
                  <a:srgbClr val="FFFFFF"/>
                </a:solidFill>
              </a:rPr>
              <a:t>Sites malveillants</a:t>
            </a:r>
            <a:endParaRPr lang="fr-FR" sz="900" b="1" dirty="0" smtClean="0">
              <a:solidFill>
                <a:srgbClr val="FFFFFF"/>
              </a:solidFill>
              <a:latin typeface="Arial" pitchFamily="34" charset="0"/>
              <a:cs typeface="Arial" pitchFamily="34" charset="0"/>
            </a:endParaRPr>
          </a:p>
          <a:p>
            <a:pPr marL="93924" indent="-93924">
              <a:spcAft>
                <a:spcPts val="333"/>
              </a:spcAft>
              <a:buFont typeface="Wingdings" panose="05000000000000000000" pitchFamily="2" charset="2"/>
              <a:buChar char="§"/>
            </a:pPr>
            <a:r>
              <a:rPr lang="fr-FR" sz="900" dirty="0" smtClean="0">
                <a:solidFill>
                  <a:srgbClr val="FFFFFF"/>
                </a:solidFill>
                <a:latin typeface="Arial" pitchFamily="34" charset="0"/>
                <a:cs typeface="Arial" pitchFamily="34" charset="0"/>
              </a:rPr>
              <a:t>…</a:t>
            </a:r>
          </a:p>
        </p:txBody>
      </p:sp>
      <p:grpSp>
        <p:nvGrpSpPr>
          <p:cNvPr id="77" name="Group 76"/>
          <p:cNvGrpSpPr/>
          <p:nvPr/>
        </p:nvGrpSpPr>
        <p:grpSpPr>
          <a:xfrm>
            <a:off x="6315846" y="3681373"/>
            <a:ext cx="727460" cy="809948"/>
            <a:chOff x="4912291" y="2086287"/>
            <a:chExt cx="731389" cy="796944"/>
          </a:xfrm>
        </p:grpSpPr>
        <p:pic>
          <p:nvPicPr>
            <p:cNvPr id="78" name="Picture 77"/>
            <p:cNvPicPr>
              <a:picLocks noChangeAspect="1"/>
            </p:cNvPicPr>
            <p:nvPr/>
          </p:nvPicPr>
          <p:blipFill>
            <a:blip r:embed="rId11" cstate="screen">
              <a:extLst>
                <a:ext uri="{28A0092B-C50C-407E-A947-70E740481C1C}">
                  <a14:useLocalDpi xmlns:a14="http://schemas.microsoft.com/office/drawing/2010/main" val="0"/>
                </a:ext>
              </a:extLst>
            </a:blip>
            <a:stretch>
              <a:fillRect/>
            </a:stretch>
          </p:blipFill>
          <p:spPr>
            <a:xfrm>
              <a:off x="5234302" y="2086287"/>
              <a:ext cx="210863" cy="358601"/>
            </a:xfrm>
            <a:prstGeom prst="rect">
              <a:avLst/>
            </a:prstGeom>
          </p:spPr>
        </p:pic>
        <p:pic>
          <p:nvPicPr>
            <p:cNvPr id="79" name="Picture 78"/>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5334109" y="2356763"/>
              <a:ext cx="309571" cy="526468"/>
            </a:xfrm>
            <a:prstGeom prst="rect">
              <a:avLst/>
            </a:prstGeom>
          </p:spPr>
        </p:pic>
        <p:pic>
          <p:nvPicPr>
            <p:cNvPr id="80" name="Picture 79"/>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4912291" y="2257198"/>
              <a:ext cx="309571" cy="526468"/>
            </a:xfrm>
            <a:prstGeom prst="rect">
              <a:avLst/>
            </a:prstGeom>
          </p:spPr>
        </p:pic>
      </p:grpSp>
      <p:grpSp>
        <p:nvGrpSpPr>
          <p:cNvPr id="81" name="Group 80"/>
          <p:cNvGrpSpPr/>
          <p:nvPr/>
        </p:nvGrpSpPr>
        <p:grpSpPr bwMode="gray">
          <a:xfrm>
            <a:off x="6313421" y="3676868"/>
            <a:ext cx="727459" cy="803692"/>
            <a:chOff x="6707631" y="2080881"/>
            <a:chExt cx="731389" cy="790789"/>
          </a:xfrm>
        </p:grpSpPr>
        <p:pic>
          <p:nvPicPr>
            <p:cNvPr id="82" name="Picture 81"/>
            <p:cNvPicPr>
              <a:picLocks noChangeAspect="1"/>
            </p:cNvPicPr>
            <p:nvPr/>
          </p:nvPicPr>
          <p:blipFill>
            <a:blip r:embed="rId13" cstate="screen">
              <a:extLst>
                <a:ext uri="{28A0092B-C50C-407E-A947-70E740481C1C}">
                  <a14:useLocalDpi xmlns:a14="http://schemas.microsoft.com/office/drawing/2010/main" val="0"/>
                </a:ext>
              </a:extLst>
            </a:blip>
            <a:stretch>
              <a:fillRect/>
            </a:stretch>
          </p:blipFill>
          <p:spPr bwMode="gray">
            <a:xfrm>
              <a:off x="7029642" y="2080881"/>
              <a:ext cx="210863" cy="352590"/>
            </a:xfrm>
            <a:prstGeom prst="rect">
              <a:avLst/>
            </a:prstGeom>
          </p:spPr>
        </p:pic>
        <p:pic>
          <p:nvPicPr>
            <p:cNvPr id="83" name="Picture 82"/>
            <p:cNvPicPr>
              <a:picLocks noChangeAspect="1"/>
            </p:cNvPicPr>
            <p:nvPr/>
          </p:nvPicPr>
          <p:blipFill>
            <a:blip r:embed="rId14" cstate="screen">
              <a:extLst>
                <a:ext uri="{28A0092B-C50C-407E-A947-70E740481C1C}">
                  <a14:useLocalDpi xmlns:a14="http://schemas.microsoft.com/office/drawing/2010/main" val="0"/>
                </a:ext>
              </a:extLst>
            </a:blip>
            <a:stretch>
              <a:fillRect/>
            </a:stretch>
          </p:blipFill>
          <p:spPr bwMode="gray">
            <a:xfrm>
              <a:off x="7129449" y="2354028"/>
              <a:ext cx="309571" cy="517642"/>
            </a:xfrm>
            <a:prstGeom prst="rect">
              <a:avLst/>
            </a:prstGeom>
          </p:spPr>
        </p:pic>
        <p:pic>
          <p:nvPicPr>
            <p:cNvPr id="84" name="Picture 83"/>
            <p:cNvPicPr>
              <a:picLocks noChangeAspect="1"/>
            </p:cNvPicPr>
            <p:nvPr/>
          </p:nvPicPr>
          <p:blipFill>
            <a:blip r:embed="rId14" cstate="screen">
              <a:extLst>
                <a:ext uri="{28A0092B-C50C-407E-A947-70E740481C1C}">
                  <a14:useLocalDpi xmlns:a14="http://schemas.microsoft.com/office/drawing/2010/main" val="0"/>
                </a:ext>
              </a:extLst>
            </a:blip>
            <a:stretch>
              <a:fillRect/>
            </a:stretch>
          </p:blipFill>
          <p:spPr bwMode="gray">
            <a:xfrm>
              <a:off x="6707631" y="2254463"/>
              <a:ext cx="309571" cy="517642"/>
            </a:xfrm>
            <a:prstGeom prst="rect">
              <a:avLst/>
            </a:prstGeom>
          </p:spPr>
        </p:pic>
      </p:grpSp>
      <p:grpSp>
        <p:nvGrpSpPr>
          <p:cNvPr id="70" name="Group 69"/>
          <p:cNvGrpSpPr/>
          <p:nvPr/>
        </p:nvGrpSpPr>
        <p:grpSpPr>
          <a:xfrm>
            <a:off x="6035180" y="4648829"/>
            <a:ext cx="237119" cy="314658"/>
            <a:chOff x="6879739" y="3150201"/>
            <a:chExt cx="316159" cy="377590"/>
          </a:xfrm>
        </p:grpSpPr>
        <p:sp>
          <p:nvSpPr>
            <p:cNvPr id="71" name="Flowchart: Magnetic Disk 177"/>
            <p:cNvSpPr/>
            <p:nvPr/>
          </p:nvSpPr>
          <p:spPr>
            <a:xfrm>
              <a:off x="6881074" y="3166040"/>
              <a:ext cx="313696" cy="349621"/>
            </a:xfrm>
            <a:prstGeom prst="flowChartMagneticDisk">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76200" tIns="38100" rIns="76200" bIns="38100" numCol="1" spcCol="0" rtlCol="0" fromWordArt="0" anchor="ctr" anchorCtr="0" forceAA="0" compatLnSpc="1">
              <a:prstTxWarp prst="textNoShape">
                <a:avLst/>
              </a:prstTxWarp>
              <a:noAutofit/>
            </a:bodyPr>
            <a:lstStyle/>
            <a:p>
              <a:pPr algn="ctr"/>
              <a:endParaRPr lang="fr-FR" sz="1500">
                <a:solidFill>
                  <a:srgbClr val="FFFFFF"/>
                </a:solidFill>
                <a:latin typeface="Arial" pitchFamily="34" charset="0"/>
                <a:cs typeface="Arial" pitchFamily="34" charset="0"/>
              </a:endParaRPr>
            </a:p>
          </p:txBody>
        </p:sp>
        <p:grpSp>
          <p:nvGrpSpPr>
            <p:cNvPr id="72" name="Group 71"/>
            <p:cNvGrpSpPr/>
            <p:nvPr/>
          </p:nvGrpSpPr>
          <p:grpSpPr>
            <a:xfrm>
              <a:off x="6879739" y="3150201"/>
              <a:ext cx="316159" cy="377590"/>
              <a:chOff x="5123385" y="3886200"/>
              <a:chExt cx="527050" cy="685800"/>
            </a:xfrm>
          </p:grpSpPr>
          <p:sp>
            <p:nvSpPr>
              <p:cNvPr id="73" name="Freeform 10"/>
              <p:cNvSpPr>
                <a:spLocks/>
              </p:cNvSpPr>
              <p:nvPr/>
            </p:nvSpPr>
            <p:spPr bwMode="auto">
              <a:xfrm>
                <a:off x="5123385" y="3886200"/>
                <a:ext cx="527050" cy="179388"/>
              </a:xfrm>
              <a:custGeom>
                <a:avLst/>
                <a:gdLst>
                  <a:gd name="T0" fmla="*/ 664 w 664"/>
                  <a:gd name="T1" fmla="*/ 112 h 226"/>
                  <a:gd name="T2" fmla="*/ 663 w 664"/>
                  <a:gd name="T3" fmla="*/ 124 h 226"/>
                  <a:gd name="T4" fmla="*/ 658 w 664"/>
                  <a:gd name="T5" fmla="*/ 135 h 226"/>
                  <a:gd name="T6" fmla="*/ 640 w 664"/>
                  <a:gd name="T7" fmla="*/ 155 h 226"/>
                  <a:gd name="T8" fmla="*/ 609 w 664"/>
                  <a:gd name="T9" fmla="*/ 174 h 226"/>
                  <a:gd name="T10" fmla="*/ 567 w 664"/>
                  <a:gd name="T11" fmla="*/ 192 h 226"/>
                  <a:gd name="T12" fmla="*/ 542 w 664"/>
                  <a:gd name="T13" fmla="*/ 200 h 226"/>
                  <a:gd name="T14" fmla="*/ 488 w 664"/>
                  <a:gd name="T15" fmla="*/ 213 h 226"/>
                  <a:gd name="T16" fmla="*/ 430 w 664"/>
                  <a:gd name="T17" fmla="*/ 221 h 226"/>
                  <a:gd name="T18" fmla="*/ 366 w 664"/>
                  <a:gd name="T19" fmla="*/ 225 h 226"/>
                  <a:gd name="T20" fmla="*/ 333 w 664"/>
                  <a:gd name="T21" fmla="*/ 226 h 226"/>
                  <a:gd name="T22" fmla="*/ 266 w 664"/>
                  <a:gd name="T23" fmla="*/ 223 h 226"/>
                  <a:gd name="T24" fmla="*/ 205 w 664"/>
                  <a:gd name="T25" fmla="*/ 217 h 226"/>
                  <a:gd name="T26" fmla="*/ 148 w 664"/>
                  <a:gd name="T27" fmla="*/ 207 h 226"/>
                  <a:gd name="T28" fmla="*/ 97 w 664"/>
                  <a:gd name="T29" fmla="*/ 192 h 226"/>
                  <a:gd name="T30" fmla="*/ 74 w 664"/>
                  <a:gd name="T31" fmla="*/ 184 h 226"/>
                  <a:gd name="T32" fmla="*/ 38 w 664"/>
                  <a:gd name="T33" fmla="*/ 166 h 226"/>
                  <a:gd name="T34" fmla="*/ 14 w 664"/>
                  <a:gd name="T35" fmla="*/ 146 h 226"/>
                  <a:gd name="T36" fmla="*/ 4 w 664"/>
                  <a:gd name="T37" fmla="*/ 130 h 226"/>
                  <a:gd name="T38" fmla="*/ 0 w 664"/>
                  <a:gd name="T39" fmla="*/ 118 h 226"/>
                  <a:gd name="T40" fmla="*/ 0 w 664"/>
                  <a:gd name="T41" fmla="*/ 112 h 226"/>
                  <a:gd name="T42" fmla="*/ 1 w 664"/>
                  <a:gd name="T43" fmla="*/ 102 h 226"/>
                  <a:gd name="T44" fmla="*/ 6 w 664"/>
                  <a:gd name="T45" fmla="*/ 91 h 226"/>
                  <a:gd name="T46" fmla="*/ 24 w 664"/>
                  <a:gd name="T47" fmla="*/ 69 h 226"/>
                  <a:gd name="T48" fmla="*/ 55 w 664"/>
                  <a:gd name="T49" fmla="*/ 50 h 226"/>
                  <a:gd name="T50" fmla="*/ 97 w 664"/>
                  <a:gd name="T51" fmla="*/ 33 h 226"/>
                  <a:gd name="T52" fmla="*/ 122 w 664"/>
                  <a:gd name="T53" fmla="*/ 25 h 226"/>
                  <a:gd name="T54" fmla="*/ 176 w 664"/>
                  <a:gd name="T55" fmla="*/ 13 h 226"/>
                  <a:gd name="T56" fmla="*/ 234 w 664"/>
                  <a:gd name="T57" fmla="*/ 5 h 226"/>
                  <a:gd name="T58" fmla="*/ 298 w 664"/>
                  <a:gd name="T59" fmla="*/ 0 h 226"/>
                  <a:gd name="T60" fmla="*/ 333 w 664"/>
                  <a:gd name="T61" fmla="*/ 0 h 226"/>
                  <a:gd name="T62" fmla="*/ 398 w 664"/>
                  <a:gd name="T63" fmla="*/ 2 h 226"/>
                  <a:gd name="T64" fmla="*/ 459 w 664"/>
                  <a:gd name="T65" fmla="*/ 8 h 226"/>
                  <a:gd name="T66" fmla="*/ 516 w 664"/>
                  <a:gd name="T67" fmla="*/ 19 h 226"/>
                  <a:gd name="T68" fmla="*/ 567 w 664"/>
                  <a:gd name="T69" fmla="*/ 33 h 226"/>
                  <a:gd name="T70" fmla="*/ 590 w 664"/>
                  <a:gd name="T71" fmla="*/ 42 h 226"/>
                  <a:gd name="T72" fmla="*/ 626 w 664"/>
                  <a:gd name="T73" fmla="*/ 60 h 226"/>
                  <a:gd name="T74" fmla="*/ 650 w 664"/>
                  <a:gd name="T75" fmla="*/ 80 h 226"/>
                  <a:gd name="T76" fmla="*/ 660 w 664"/>
                  <a:gd name="T77" fmla="*/ 96 h 226"/>
                  <a:gd name="T78" fmla="*/ 664 w 664"/>
                  <a:gd name="T79" fmla="*/ 108 h 226"/>
                  <a:gd name="T80" fmla="*/ 664 w 664"/>
                  <a:gd name="T81" fmla="*/ 112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64" h="226">
                    <a:moveTo>
                      <a:pt x="664" y="112"/>
                    </a:moveTo>
                    <a:lnTo>
                      <a:pt x="664" y="112"/>
                    </a:lnTo>
                    <a:lnTo>
                      <a:pt x="664" y="118"/>
                    </a:lnTo>
                    <a:lnTo>
                      <a:pt x="663" y="124"/>
                    </a:lnTo>
                    <a:lnTo>
                      <a:pt x="660" y="130"/>
                    </a:lnTo>
                    <a:lnTo>
                      <a:pt x="658" y="135"/>
                    </a:lnTo>
                    <a:lnTo>
                      <a:pt x="650" y="146"/>
                    </a:lnTo>
                    <a:lnTo>
                      <a:pt x="640" y="155"/>
                    </a:lnTo>
                    <a:lnTo>
                      <a:pt x="626" y="166"/>
                    </a:lnTo>
                    <a:lnTo>
                      <a:pt x="609" y="174"/>
                    </a:lnTo>
                    <a:lnTo>
                      <a:pt x="590" y="184"/>
                    </a:lnTo>
                    <a:lnTo>
                      <a:pt x="567" y="192"/>
                    </a:lnTo>
                    <a:lnTo>
                      <a:pt x="567" y="192"/>
                    </a:lnTo>
                    <a:lnTo>
                      <a:pt x="542" y="200"/>
                    </a:lnTo>
                    <a:lnTo>
                      <a:pt x="516" y="207"/>
                    </a:lnTo>
                    <a:lnTo>
                      <a:pt x="488" y="213"/>
                    </a:lnTo>
                    <a:lnTo>
                      <a:pt x="459" y="217"/>
                    </a:lnTo>
                    <a:lnTo>
                      <a:pt x="430" y="221"/>
                    </a:lnTo>
                    <a:lnTo>
                      <a:pt x="398" y="223"/>
                    </a:lnTo>
                    <a:lnTo>
                      <a:pt x="366" y="225"/>
                    </a:lnTo>
                    <a:lnTo>
                      <a:pt x="333" y="226"/>
                    </a:lnTo>
                    <a:lnTo>
                      <a:pt x="333" y="226"/>
                    </a:lnTo>
                    <a:lnTo>
                      <a:pt x="298" y="225"/>
                    </a:lnTo>
                    <a:lnTo>
                      <a:pt x="266" y="223"/>
                    </a:lnTo>
                    <a:lnTo>
                      <a:pt x="234" y="221"/>
                    </a:lnTo>
                    <a:lnTo>
                      <a:pt x="205" y="217"/>
                    </a:lnTo>
                    <a:lnTo>
                      <a:pt x="176" y="213"/>
                    </a:lnTo>
                    <a:lnTo>
                      <a:pt x="148" y="207"/>
                    </a:lnTo>
                    <a:lnTo>
                      <a:pt x="122" y="200"/>
                    </a:lnTo>
                    <a:lnTo>
                      <a:pt x="97" y="192"/>
                    </a:lnTo>
                    <a:lnTo>
                      <a:pt x="97" y="192"/>
                    </a:lnTo>
                    <a:lnTo>
                      <a:pt x="74" y="184"/>
                    </a:lnTo>
                    <a:lnTo>
                      <a:pt x="55" y="174"/>
                    </a:lnTo>
                    <a:lnTo>
                      <a:pt x="38" y="166"/>
                    </a:lnTo>
                    <a:lnTo>
                      <a:pt x="24" y="155"/>
                    </a:lnTo>
                    <a:lnTo>
                      <a:pt x="14" y="146"/>
                    </a:lnTo>
                    <a:lnTo>
                      <a:pt x="6" y="135"/>
                    </a:lnTo>
                    <a:lnTo>
                      <a:pt x="4" y="130"/>
                    </a:lnTo>
                    <a:lnTo>
                      <a:pt x="1" y="124"/>
                    </a:lnTo>
                    <a:lnTo>
                      <a:pt x="0" y="118"/>
                    </a:lnTo>
                    <a:lnTo>
                      <a:pt x="0" y="112"/>
                    </a:lnTo>
                    <a:lnTo>
                      <a:pt x="0" y="112"/>
                    </a:lnTo>
                    <a:lnTo>
                      <a:pt x="0" y="108"/>
                    </a:lnTo>
                    <a:lnTo>
                      <a:pt x="1" y="102"/>
                    </a:lnTo>
                    <a:lnTo>
                      <a:pt x="4" y="96"/>
                    </a:lnTo>
                    <a:lnTo>
                      <a:pt x="6" y="91"/>
                    </a:lnTo>
                    <a:lnTo>
                      <a:pt x="14" y="80"/>
                    </a:lnTo>
                    <a:lnTo>
                      <a:pt x="24" y="69"/>
                    </a:lnTo>
                    <a:lnTo>
                      <a:pt x="38" y="60"/>
                    </a:lnTo>
                    <a:lnTo>
                      <a:pt x="55" y="50"/>
                    </a:lnTo>
                    <a:lnTo>
                      <a:pt x="74" y="42"/>
                    </a:lnTo>
                    <a:lnTo>
                      <a:pt x="97" y="33"/>
                    </a:lnTo>
                    <a:lnTo>
                      <a:pt x="97" y="33"/>
                    </a:lnTo>
                    <a:lnTo>
                      <a:pt x="122" y="25"/>
                    </a:lnTo>
                    <a:lnTo>
                      <a:pt x="148" y="19"/>
                    </a:lnTo>
                    <a:lnTo>
                      <a:pt x="176" y="13"/>
                    </a:lnTo>
                    <a:lnTo>
                      <a:pt x="205" y="8"/>
                    </a:lnTo>
                    <a:lnTo>
                      <a:pt x="234" y="5"/>
                    </a:lnTo>
                    <a:lnTo>
                      <a:pt x="266" y="2"/>
                    </a:lnTo>
                    <a:lnTo>
                      <a:pt x="298" y="0"/>
                    </a:lnTo>
                    <a:lnTo>
                      <a:pt x="333" y="0"/>
                    </a:lnTo>
                    <a:lnTo>
                      <a:pt x="333" y="0"/>
                    </a:lnTo>
                    <a:lnTo>
                      <a:pt x="366" y="0"/>
                    </a:lnTo>
                    <a:lnTo>
                      <a:pt x="398" y="2"/>
                    </a:lnTo>
                    <a:lnTo>
                      <a:pt x="430" y="5"/>
                    </a:lnTo>
                    <a:lnTo>
                      <a:pt x="459" y="8"/>
                    </a:lnTo>
                    <a:lnTo>
                      <a:pt x="488" y="13"/>
                    </a:lnTo>
                    <a:lnTo>
                      <a:pt x="516" y="19"/>
                    </a:lnTo>
                    <a:lnTo>
                      <a:pt x="542" y="25"/>
                    </a:lnTo>
                    <a:lnTo>
                      <a:pt x="567" y="33"/>
                    </a:lnTo>
                    <a:lnTo>
                      <a:pt x="567" y="33"/>
                    </a:lnTo>
                    <a:lnTo>
                      <a:pt x="590" y="42"/>
                    </a:lnTo>
                    <a:lnTo>
                      <a:pt x="609" y="50"/>
                    </a:lnTo>
                    <a:lnTo>
                      <a:pt x="626" y="60"/>
                    </a:lnTo>
                    <a:lnTo>
                      <a:pt x="640" y="69"/>
                    </a:lnTo>
                    <a:lnTo>
                      <a:pt x="650" y="80"/>
                    </a:lnTo>
                    <a:lnTo>
                      <a:pt x="658" y="91"/>
                    </a:lnTo>
                    <a:lnTo>
                      <a:pt x="660" y="96"/>
                    </a:lnTo>
                    <a:lnTo>
                      <a:pt x="663" y="102"/>
                    </a:lnTo>
                    <a:lnTo>
                      <a:pt x="664" y="108"/>
                    </a:lnTo>
                    <a:lnTo>
                      <a:pt x="664" y="112"/>
                    </a:lnTo>
                    <a:lnTo>
                      <a:pt x="664" y="112"/>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74" name="Freeform 11"/>
              <p:cNvSpPr>
                <a:spLocks/>
              </p:cNvSpPr>
              <p:nvPr/>
            </p:nvSpPr>
            <p:spPr bwMode="auto">
              <a:xfrm>
                <a:off x="5123385" y="4041775"/>
                <a:ext cx="525463" cy="188913"/>
              </a:xfrm>
              <a:custGeom>
                <a:avLst/>
                <a:gdLst>
                  <a:gd name="T0" fmla="*/ 663 w 663"/>
                  <a:gd name="T1" fmla="*/ 0 h 239"/>
                  <a:gd name="T2" fmla="*/ 663 w 663"/>
                  <a:gd name="T3" fmla="*/ 172 h 239"/>
                  <a:gd name="T4" fmla="*/ 663 w 663"/>
                  <a:gd name="T5" fmla="*/ 172 h 239"/>
                  <a:gd name="T6" fmla="*/ 650 w 663"/>
                  <a:gd name="T7" fmla="*/ 179 h 239"/>
                  <a:gd name="T8" fmla="*/ 634 w 663"/>
                  <a:gd name="T9" fmla="*/ 186 h 239"/>
                  <a:gd name="T10" fmla="*/ 616 w 663"/>
                  <a:gd name="T11" fmla="*/ 194 h 239"/>
                  <a:gd name="T12" fmla="*/ 597 w 663"/>
                  <a:gd name="T13" fmla="*/ 201 h 239"/>
                  <a:gd name="T14" fmla="*/ 597 w 663"/>
                  <a:gd name="T15" fmla="*/ 201 h 239"/>
                  <a:gd name="T16" fmla="*/ 568 w 663"/>
                  <a:gd name="T17" fmla="*/ 210 h 239"/>
                  <a:gd name="T18" fmla="*/ 540 w 663"/>
                  <a:gd name="T19" fmla="*/ 217 h 239"/>
                  <a:gd name="T20" fmla="*/ 508 w 663"/>
                  <a:gd name="T21" fmla="*/ 225 h 239"/>
                  <a:gd name="T22" fmla="*/ 476 w 663"/>
                  <a:gd name="T23" fmla="*/ 229 h 239"/>
                  <a:gd name="T24" fmla="*/ 443 w 663"/>
                  <a:gd name="T25" fmla="*/ 234 h 239"/>
                  <a:gd name="T26" fmla="*/ 407 w 663"/>
                  <a:gd name="T27" fmla="*/ 237 h 239"/>
                  <a:gd name="T28" fmla="*/ 370 w 663"/>
                  <a:gd name="T29" fmla="*/ 239 h 239"/>
                  <a:gd name="T30" fmla="*/ 333 w 663"/>
                  <a:gd name="T31" fmla="*/ 239 h 239"/>
                  <a:gd name="T32" fmla="*/ 333 w 663"/>
                  <a:gd name="T33" fmla="*/ 239 h 239"/>
                  <a:gd name="T34" fmla="*/ 294 w 663"/>
                  <a:gd name="T35" fmla="*/ 239 h 239"/>
                  <a:gd name="T36" fmla="*/ 257 w 663"/>
                  <a:gd name="T37" fmla="*/ 237 h 239"/>
                  <a:gd name="T38" fmla="*/ 223 w 663"/>
                  <a:gd name="T39" fmla="*/ 234 h 239"/>
                  <a:gd name="T40" fmla="*/ 188 w 663"/>
                  <a:gd name="T41" fmla="*/ 229 h 239"/>
                  <a:gd name="T42" fmla="*/ 156 w 663"/>
                  <a:gd name="T43" fmla="*/ 225 h 239"/>
                  <a:gd name="T44" fmla="*/ 124 w 663"/>
                  <a:gd name="T45" fmla="*/ 217 h 239"/>
                  <a:gd name="T46" fmla="*/ 95 w 663"/>
                  <a:gd name="T47" fmla="*/ 210 h 239"/>
                  <a:gd name="T48" fmla="*/ 67 w 663"/>
                  <a:gd name="T49" fmla="*/ 201 h 239"/>
                  <a:gd name="T50" fmla="*/ 67 w 663"/>
                  <a:gd name="T51" fmla="*/ 201 h 239"/>
                  <a:gd name="T52" fmla="*/ 47 w 663"/>
                  <a:gd name="T53" fmla="*/ 194 h 239"/>
                  <a:gd name="T54" fmla="*/ 30 w 663"/>
                  <a:gd name="T55" fmla="*/ 186 h 239"/>
                  <a:gd name="T56" fmla="*/ 14 w 663"/>
                  <a:gd name="T57" fmla="*/ 179 h 239"/>
                  <a:gd name="T58" fmla="*/ 0 w 663"/>
                  <a:gd name="T59" fmla="*/ 171 h 239"/>
                  <a:gd name="T60" fmla="*/ 0 w 663"/>
                  <a:gd name="T61" fmla="*/ 0 h 239"/>
                  <a:gd name="T62" fmla="*/ 0 w 663"/>
                  <a:gd name="T63" fmla="*/ 0 h 239"/>
                  <a:gd name="T64" fmla="*/ 14 w 663"/>
                  <a:gd name="T65" fmla="*/ 7 h 239"/>
                  <a:gd name="T66" fmla="*/ 30 w 663"/>
                  <a:gd name="T67" fmla="*/ 14 h 239"/>
                  <a:gd name="T68" fmla="*/ 47 w 663"/>
                  <a:gd name="T69" fmla="*/ 23 h 239"/>
                  <a:gd name="T70" fmla="*/ 67 w 663"/>
                  <a:gd name="T71" fmla="*/ 29 h 239"/>
                  <a:gd name="T72" fmla="*/ 67 w 663"/>
                  <a:gd name="T73" fmla="*/ 29 h 239"/>
                  <a:gd name="T74" fmla="*/ 95 w 663"/>
                  <a:gd name="T75" fmla="*/ 38 h 239"/>
                  <a:gd name="T76" fmla="*/ 124 w 663"/>
                  <a:gd name="T77" fmla="*/ 45 h 239"/>
                  <a:gd name="T78" fmla="*/ 156 w 663"/>
                  <a:gd name="T79" fmla="*/ 53 h 239"/>
                  <a:gd name="T80" fmla="*/ 188 w 663"/>
                  <a:gd name="T81" fmla="*/ 57 h 239"/>
                  <a:gd name="T82" fmla="*/ 223 w 663"/>
                  <a:gd name="T83" fmla="*/ 62 h 239"/>
                  <a:gd name="T84" fmla="*/ 257 w 663"/>
                  <a:gd name="T85" fmla="*/ 65 h 239"/>
                  <a:gd name="T86" fmla="*/ 294 w 663"/>
                  <a:gd name="T87" fmla="*/ 67 h 239"/>
                  <a:gd name="T88" fmla="*/ 333 w 663"/>
                  <a:gd name="T89" fmla="*/ 67 h 239"/>
                  <a:gd name="T90" fmla="*/ 333 w 663"/>
                  <a:gd name="T91" fmla="*/ 67 h 239"/>
                  <a:gd name="T92" fmla="*/ 370 w 663"/>
                  <a:gd name="T93" fmla="*/ 67 h 239"/>
                  <a:gd name="T94" fmla="*/ 407 w 663"/>
                  <a:gd name="T95" fmla="*/ 65 h 239"/>
                  <a:gd name="T96" fmla="*/ 443 w 663"/>
                  <a:gd name="T97" fmla="*/ 62 h 239"/>
                  <a:gd name="T98" fmla="*/ 476 w 663"/>
                  <a:gd name="T99" fmla="*/ 57 h 239"/>
                  <a:gd name="T100" fmla="*/ 508 w 663"/>
                  <a:gd name="T101" fmla="*/ 53 h 239"/>
                  <a:gd name="T102" fmla="*/ 540 w 663"/>
                  <a:gd name="T103" fmla="*/ 45 h 239"/>
                  <a:gd name="T104" fmla="*/ 568 w 663"/>
                  <a:gd name="T105" fmla="*/ 38 h 239"/>
                  <a:gd name="T106" fmla="*/ 597 w 663"/>
                  <a:gd name="T107" fmla="*/ 29 h 239"/>
                  <a:gd name="T108" fmla="*/ 597 w 663"/>
                  <a:gd name="T109" fmla="*/ 29 h 239"/>
                  <a:gd name="T110" fmla="*/ 616 w 663"/>
                  <a:gd name="T111" fmla="*/ 23 h 239"/>
                  <a:gd name="T112" fmla="*/ 634 w 663"/>
                  <a:gd name="T113" fmla="*/ 16 h 239"/>
                  <a:gd name="T114" fmla="*/ 650 w 663"/>
                  <a:gd name="T115" fmla="*/ 8 h 239"/>
                  <a:gd name="T116" fmla="*/ 663 w 663"/>
                  <a:gd name="T117" fmla="*/ 0 h 239"/>
                  <a:gd name="T118" fmla="*/ 663 w 663"/>
                  <a:gd name="T119"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39">
                    <a:moveTo>
                      <a:pt x="663" y="0"/>
                    </a:moveTo>
                    <a:lnTo>
                      <a:pt x="663" y="172"/>
                    </a:lnTo>
                    <a:lnTo>
                      <a:pt x="663" y="172"/>
                    </a:lnTo>
                    <a:lnTo>
                      <a:pt x="650" y="179"/>
                    </a:lnTo>
                    <a:lnTo>
                      <a:pt x="634" y="186"/>
                    </a:lnTo>
                    <a:lnTo>
                      <a:pt x="616" y="194"/>
                    </a:lnTo>
                    <a:lnTo>
                      <a:pt x="597" y="201"/>
                    </a:lnTo>
                    <a:lnTo>
                      <a:pt x="597" y="201"/>
                    </a:lnTo>
                    <a:lnTo>
                      <a:pt x="568" y="210"/>
                    </a:lnTo>
                    <a:lnTo>
                      <a:pt x="540" y="217"/>
                    </a:lnTo>
                    <a:lnTo>
                      <a:pt x="508" y="225"/>
                    </a:lnTo>
                    <a:lnTo>
                      <a:pt x="476" y="229"/>
                    </a:lnTo>
                    <a:lnTo>
                      <a:pt x="443" y="234"/>
                    </a:lnTo>
                    <a:lnTo>
                      <a:pt x="407" y="237"/>
                    </a:lnTo>
                    <a:lnTo>
                      <a:pt x="370" y="239"/>
                    </a:lnTo>
                    <a:lnTo>
                      <a:pt x="333" y="239"/>
                    </a:lnTo>
                    <a:lnTo>
                      <a:pt x="333" y="239"/>
                    </a:lnTo>
                    <a:lnTo>
                      <a:pt x="294" y="239"/>
                    </a:lnTo>
                    <a:lnTo>
                      <a:pt x="257" y="237"/>
                    </a:lnTo>
                    <a:lnTo>
                      <a:pt x="223" y="234"/>
                    </a:lnTo>
                    <a:lnTo>
                      <a:pt x="188" y="229"/>
                    </a:lnTo>
                    <a:lnTo>
                      <a:pt x="156" y="225"/>
                    </a:lnTo>
                    <a:lnTo>
                      <a:pt x="124" y="217"/>
                    </a:lnTo>
                    <a:lnTo>
                      <a:pt x="95" y="210"/>
                    </a:lnTo>
                    <a:lnTo>
                      <a:pt x="67" y="201"/>
                    </a:lnTo>
                    <a:lnTo>
                      <a:pt x="67" y="201"/>
                    </a:lnTo>
                    <a:lnTo>
                      <a:pt x="47" y="194"/>
                    </a:lnTo>
                    <a:lnTo>
                      <a:pt x="30" y="186"/>
                    </a:lnTo>
                    <a:lnTo>
                      <a:pt x="14" y="179"/>
                    </a:lnTo>
                    <a:lnTo>
                      <a:pt x="0" y="171"/>
                    </a:lnTo>
                    <a:lnTo>
                      <a:pt x="0" y="0"/>
                    </a:lnTo>
                    <a:lnTo>
                      <a:pt x="0" y="0"/>
                    </a:lnTo>
                    <a:lnTo>
                      <a:pt x="14" y="7"/>
                    </a:lnTo>
                    <a:lnTo>
                      <a:pt x="30" y="14"/>
                    </a:lnTo>
                    <a:lnTo>
                      <a:pt x="47" y="23"/>
                    </a:lnTo>
                    <a:lnTo>
                      <a:pt x="67" y="29"/>
                    </a:lnTo>
                    <a:lnTo>
                      <a:pt x="67" y="29"/>
                    </a:lnTo>
                    <a:lnTo>
                      <a:pt x="95" y="38"/>
                    </a:lnTo>
                    <a:lnTo>
                      <a:pt x="124" y="45"/>
                    </a:lnTo>
                    <a:lnTo>
                      <a:pt x="156" y="53"/>
                    </a:lnTo>
                    <a:lnTo>
                      <a:pt x="188" y="57"/>
                    </a:lnTo>
                    <a:lnTo>
                      <a:pt x="223" y="62"/>
                    </a:lnTo>
                    <a:lnTo>
                      <a:pt x="257" y="65"/>
                    </a:lnTo>
                    <a:lnTo>
                      <a:pt x="294" y="67"/>
                    </a:lnTo>
                    <a:lnTo>
                      <a:pt x="333" y="67"/>
                    </a:lnTo>
                    <a:lnTo>
                      <a:pt x="333" y="67"/>
                    </a:lnTo>
                    <a:lnTo>
                      <a:pt x="370" y="67"/>
                    </a:lnTo>
                    <a:lnTo>
                      <a:pt x="407" y="65"/>
                    </a:lnTo>
                    <a:lnTo>
                      <a:pt x="443" y="62"/>
                    </a:lnTo>
                    <a:lnTo>
                      <a:pt x="476" y="57"/>
                    </a:lnTo>
                    <a:lnTo>
                      <a:pt x="508" y="53"/>
                    </a:lnTo>
                    <a:lnTo>
                      <a:pt x="540" y="45"/>
                    </a:lnTo>
                    <a:lnTo>
                      <a:pt x="568" y="38"/>
                    </a:lnTo>
                    <a:lnTo>
                      <a:pt x="597" y="29"/>
                    </a:lnTo>
                    <a:lnTo>
                      <a:pt x="597" y="29"/>
                    </a:lnTo>
                    <a:lnTo>
                      <a:pt x="616" y="23"/>
                    </a:lnTo>
                    <a:lnTo>
                      <a:pt x="634" y="16"/>
                    </a:lnTo>
                    <a:lnTo>
                      <a:pt x="650" y="8"/>
                    </a:lnTo>
                    <a:lnTo>
                      <a:pt x="663" y="0"/>
                    </a:lnTo>
                    <a:lnTo>
                      <a:pt x="66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75" name="Freeform 12"/>
              <p:cNvSpPr>
                <a:spLocks/>
              </p:cNvSpPr>
              <p:nvPr/>
            </p:nvSpPr>
            <p:spPr bwMode="auto">
              <a:xfrm>
                <a:off x="5123385" y="4381500"/>
                <a:ext cx="525463" cy="190500"/>
              </a:xfrm>
              <a:custGeom>
                <a:avLst/>
                <a:gdLst>
                  <a:gd name="T0" fmla="*/ 0 w 663"/>
                  <a:gd name="T1" fmla="*/ 171 h 239"/>
                  <a:gd name="T2" fmla="*/ 0 w 663"/>
                  <a:gd name="T3" fmla="*/ 0 h 239"/>
                  <a:gd name="T4" fmla="*/ 0 w 663"/>
                  <a:gd name="T5" fmla="*/ 0 h 239"/>
                  <a:gd name="T6" fmla="*/ 14 w 663"/>
                  <a:gd name="T7" fmla="*/ 7 h 239"/>
                  <a:gd name="T8" fmla="*/ 30 w 663"/>
                  <a:gd name="T9" fmla="*/ 16 h 239"/>
                  <a:gd name="T10" fmla="*/ 47 w 663"/>
                  <a:gd name="T11" fmla="*/ 23 h 239"/>
                  <a:gd name="T12" fmla="*/ 67 w 663"/>
                  <a:gd name="T13" fmla="*/ 30 h 239"/>
                  <a:gd name="T14" fmla="*/ 67 w 663"/>
                  <a:gd name="T15" fmla="*/ 30 h 239"/>
                  <a:gd name="T16" fmla="*/ 95 w 663"/>
                  <a:gd name="T17" fmla="*/ 38 h 239"/>
                  <a:gd name="T18" fmla="*/ 124 w 663"/>
                  <a:gd name="T19" fmla="*/ 47 h 239"/>
                  <a:gd name="T20" fmla="*/ 156 w 663"/>
                  <a:gd name="T21" fmla="*/ 53 h 239"/>
                  <a:gd name="T22" fmla="*/ 188 w 663"/>
                  <a:gd name="T23" fmla="*/ 59 h 239"/>
                  <a:gd name="T24" fmla="*/ 223 w 663"/>
                  <a:gd name="T25" fmla="*/ 62 h 239"/>
                  <a:gd name="T26" fmla="*/ 257 w 663"/>
                  <a:gd name="T27" fmla="*/ 66 h 239"/>
                  <a:gd name="T28" fmla="*/ 294 w 663"/>
                  <a:gd name="T29" fmla="*/ 67 h 239"/>
                  <a:gd name="T30" fmla="*/ 333 w 663"/>
                  <a:gd name="T31" fmla="*/ 68 h 239"/>
                  <a:gd name="T32" fmla="*/ 333 w 663"/>
                  <a:gd name="T33" fmla="*/ 68 h 239"/>
                  <a:gd name="T34" fmla="*/ 370 w 663"/>
                  <a:gd name="T35" fmla="*/ 67 h 239"/>
                  <a:gd name="T36" fmla="*/ 407 w 663"/>
                  <a:gd name="T37" fmla="*/ 66 h 239"/>
                  <a:gd name="T38" fmla="*/ 443 w 663"/>
                  <a:gd name="T39" fmla="*/ 62 h 239"/>
                  <a:gd name="T40" fmla="*/ 476 w 663"/>
                  <a:gd name="T41" fmla="*/ 59 h 239"/>
                  <a:gd name="T42" fmla="*/ 508 w 663"/>
                  <a:gd name="T43" fmla="*/ 53 h 239"/>
                  <a:gd name="T44" fmla="*/ 540 w 663"/>
                  <a:gd name="T45" fmla="*/ 47 h 239"/>
                  <a:gd name="T46" fmla="*/ 568 w 663"/>
                  <a:gd name="T47" fmla="*/ 38 h 239"/>
                  <a:gd name="T48" fmla="*/ 597 w 663"/>
                  <a:gd name="T49" fmla="*/ 30 h 239"/>
                  <a:gd name="T50" fmla="*/ 597 w 663"/>
                  <a:gd name="T51" fmla="*/ 30 h 239"/>
                  <a:gd name="T52" fmla="*/ 616 w 663"/>
                  <a:gd name="T53" fmla="*/ 23 h 239"/>
                  <a:gd name="T54" fmla="*/ 634 w 663"/>
                  <a:gd name="T55" fmla="*/ 16 h 239"/>
                  <a:gd name="T56" fmla="*/ 650 w 663"/>
                  <a:gd name="T57" fmla="*/ 8 h 239"/>
                  <a:gd name="T58" fmla="*/ 663 w 663"/>
                  <a:gd name="T59" fmla="*/ 1 h 239"/>
                  <a:gd name="T60" fmla="*/ 663 w 663"/>
                  <a:gd name="T61" fmla="*/ 172 h 239"/>
                  <a:gd name="T62" fmla="*/ 663 w 663"/>
                  <a:gd name="T63" fmla="*/ 172 h 239"/>
                  <a:gd name="T64" fmla="*/ 650 w 663"/>
                  <a:gd name="T65" fmla="*/ 179 h 239"/>
                  <a:gd name="T66" fmla="*/ 634 w 663"/>
                  <a:gd name="T67" fmla="*/ 186 h 239"/>
                  <a:gd name="T68" fmla="*/ 616 w 663"/>
                  <a:gd name="T69" fmla="*/ 194 h 239"/>
                  <a:gd name="T70" fmla="*/ 597 w 663"/>
                  <a:gd name="T71" fmla="*/ 201 h 239"/>
                  <a:gd name="T72" fmla="*/ 597 w 663"/>
                  <a:gd name="T73" fmla="*/ 201 h 239"/>
                  <a:gd name="T74" fmla="*/ 568 w 663"/>
                  <a:gd name="T75" fmla="*/ 210 h 239"/>
                  <a:gd name="T76" fmla="*/ 540 w 663"/>
                  <a:gd name="T77" fmla="*/ 217 h 239"/>
                  <a:gd name="T78" fmla="*/ 508 w 663"/>
                  <a:gd name="T79" fmla="*/ 225 h 239"/>
                  <a:gd name="T80" fmla="*/ 476 w 663"/>
                  <a:gd name="T81" fmla="*/ 229 h 239"/>
                  <a:gd name="T82" fmla="*/ 443 w 663"/>
                  <a:gd name="T83" fmla="*/ 234 h 239"/>
                  <a:gd name="T84" fmla="*/ 407 w 663"/>
                  <a:gd name="T85" fmla="*/ 237 h 239"/>
                  <a:gd name="T86" fmla="*/ 370 w 663"/>
                  <a:gd name="T87" fmla="*/ 239 h 239"/>
                  <a:gd name="T88" fmla="*/ 333 w 663"/>
                  <a:gd name="T89" fmla="*/ 239 h 239"/>
                  <a:gd name="T90" fmla="*/ 333 w 663"/>
                  <a:gd name="T91" fmla="*/ 239 h 239"/>
                  <a:gd name="T92" fmla="*/ 294 w 663"/>
                  <a:gd name="T93" fmla="*/ 239 h 239"/>
                  <a:gd name="T94" fmla="*/ 257 w 663"/>
                  <a:gd name="T95" fmla="*/ 237 h 239"/>
                  <a:gd name="T96" fmla="*/ 223 w 663"/>
                  <a:gd name="T97" fmla="*/ 234 h 239"/>
                  <a:gd name="T98" fmla="*/ 188 w 663"/>
                  <a:gd name="T99" fmla="*/ 229 h 239"/>
                  <a:gd name="T100" fmla="*/ 156 w 663"/>
                  <a:gd name="T101" fmla="*/ 225 h 239"/>
                  <a:gd name="T102" fmla="*/ 124 w 663"/>
                  <a:gd name="T103" fmla="*/ 217 h 239"/>
                  <a:gd name="T104" fmla="*/ 95 w 663"/>
                  <a:gd name="T105" fmla="*/ 210 h 239"/>
                  <a:gd name="T106" fmla="*/ 67 w 663"/>
                  <a:gd name="T107" fmla="*/ 201 h 239"/>
                  <a:gd name="T108" fmla="*/ 67 w 663"/>
                  <a:gd name="T109" fmla="*/ 201 h 239"/>
                  <a:gd name="T110" fmla="*/ 47 w 663"/>
                  <a:gd name="T111" fmla="*/ 194 h 239"/>
                  <a:gd name="T112" fmla="*/ 30 w 663"/>
                  <a:gd name="T113" fmla="*/ 186 h 239"/>
                  <a:gd name="T114" fmla="*/ 14 w 663"/>
                  <a:gd name="T115" fmla="*/ 179 h 239"/>
                  <a:gd name="T116" fmla="*/ 0 w 663"/>
                  <a:gd name="T117" fmla="*/ 171 h 239"/>
                  <a:gd name="T118" fmla="*/ 0 w 663"/>
                  <a:gd name="T119" fmla="*/ 17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39">
                    <a:moveTo>
                      <a:pt x="0" y="171"/>
                    </a:moveTo>
                    <a:lnTo>
                      <a:pt x="0" y="0"/>
                    </a:lnTo>
                    <a:lnTo>
                      <a:pt x="0" y="0"/>
                    </a:lnTo>
                    <a:lnTo>
                      <a:pt x="14" y="7"/>
                    </a:lnTo>
                    <a:lnTo>
                      <a:pt x="30" y="16"/>
                    </a:lnTo>
                    <a:lnTo>
                      <a:pt x="47" y="23"/>
                    </a:lnTo>
                    <a:lnTo>
                      <a:pt x="67" y="30"/>
                    </a:lnTo>
                    <a:lnTo>
                      <a:pt x="67" y="30"/>
                    </a:lnTo>
                    <a:lnTo>
                      <a:pt x="95" y="38"/>
                    </a:lnTo>
                    <a:lnTo>
                      <a:pt x="124" y="47"/>
                    </a:lnTo>
                    <a:lnTo>
                      <a:pt x="156" y="53"/>
                    </a:lnTo>
                    <a:lnTo>
                      <a:pt x="188" y="59"/>
                    </a:lnTo>
                    <a:lnTo>
                      <a:pt x="223" y="62"/>
                    </a:lnTo>
                    <a:lnTo>
                      <a:pt x="257" y="66"/>
                    </a:lnTo>
                    <a:lnTo>
                      <a:pt x="294" y="67"/>
                    </a:lnTo>
                    <a:lnTo>
                      <a:pt x="333" y="68"/>
                    </a:lnTo>
                    <a:lnTo>
                      <a:pt x="333" y="68"/>
                    </a:lnTo>
                    <a:lnTo>
                      <a:pt x="370" y="67"/>
                    </a:lnTo>
                    <a:lnTo>
                      <a:pt x="407" y="66"/>
                    </a:lnTo>
                    <a:lnTo>
                      <a:pt x="443" y="62"/>
                    </a:lnTo>
                    <a:lnTo>
                      <a:pt x="476" y="59"/>
                    </a:lnTo>
                    <a:lnTo>
                      <a:pt x="508" y="53"/>
                    </a:lnTo>
                    <a:lnTo>
                      <a:pt x="540" y="47"/>
                    </a:lnTo>
                    <a:lnTo>
                      <a:pt x="568" y="38"/>
                    </a:lnTo>
                    <a:lnTo>
                      <a:pt x="597" y="30"/>
                    </a:lnTo>
                    <a:lnTo>
                      <a:pt x="597" y="30"/>
                    </a:lnTo>
                    <a:lnTo>
                      <a:pt x="616" y="23"/>
                    </a:lnTo>
                    <a:lnTo>
                      <a:pt x="634" y="16"/>
                    </a:lnTo>
                    <a:lnTo>
                      <a:pt x="650" y="8"/>
                    </a:lnTo>
                    <a:lnTo>
                      <a:pt x="663" y="1"/>
                    </a:lnTo>
                    <a:lnTo>
                      <a:pt x="663" y="172"/>
                    </a:lnTo>
                    <a:lnTo>
                      <a:pt x="663" y="172"/>
                    </a:lnTo>
                    <a:lnTo>
                      <a:pt x="650" y="179"/>
                    </a:lnTo>
                    <a:lnTo>
                      <a:pt x="634" y="186"/>
                    </a:lnTo>
                    <a:lnTo>
                      <a:pt x="616" y="194"/>
                    </a:lnTo>
                    <a:lnTo>
                      <a:pt x="597" y="201"/>
                    </a:lnTo>
                    <a:lnTo>
                      <a:pt x="597" y="201"/>
                    </a:lnTo>
                    <a:lnTo>
                      <a:pt x="568" y="210"/>
                    </a:lnTo>
                    <a:lnTo>
                      <a:pt x="540" y="217"/>
                    </a:lnTo>
                    <a:lnTo>
                      <a:pt x="508" y="225"/>
                    </a:lnTo>
                    <a:lnTo>
                      <a:pt x="476" y="229"/>
                    </a:lnTo>
                    <a:lnTo>
                      <a:pt x="443" y="234"/>
                    </a:lnTo>
                    <a:lnTo>
                      <a:pt x="407" y="237"/>
                    </a:lnTo>
                    <a:lnTo>
                      <a:pt x="370" y="239"/>
                    </a:lnTo>
                    <a:lnTo>
                      <a:pt x="333" y="239"/>
                    </a:lnTo>
                    <a:lnTo>
                      <a:pt x="333" y="239"/>
                    </a:lnTo>
                    <a:lnTo>
                      <a:pt x="294" y="239"/>
                    </a:lnTo>
                    <a:lnTo>
                      <a:pt x="257" y="237"/>
                    </a:lnTo>
                    <a:lnTo>
                      <a:pt x="223" y="234"/>
                    </a:lnTo>
                    <a:lnTo>
                      <a:pt x="188" y="229"/>
                    </a:lnTo>
                    <a:lnTo>
                      <a:pt x="156" y="225"/>
                    </a:lnTo>
                    <a:lnTo>
                      <a:pt x="124" y="217"/>
                    </a:lnTo>
                    <a:lnTo>
                      <a:pt x="95" y="210"/>
                    </a:lnTo>
                    <a:lnTo>
                      <a:pt x="67" y="201"/>
                    </a:lnTo>
                    <a:lnTo>
                      <a:pt x="67" y="201"/>
                    </a:lnTo>
                    <a:lnTo>
                      <a:pt x="47" y="194"/>
                    </a:lnTo>
                    <a:lnTo>
                      <a:pt x="30" y="186"/>
                    </a:lnTo>
                    <a:lnTo>
                      <a:pt x="14" y="179"/>
                    </a:lnTo>
                    <a:lnTo>
                      <a:pt x="0" y="171"/>
                    </a:lnTo>
                    <a:lnTo>
                      <a:pt x="0" y="17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sp>
            <p:nvSpPr>
              <p:cNvPr id="76" name="Freeform 13"/>
              <p:cNvSpPr>
                <a:spLocks/>
              </p:cNvSpPr>
              <p:nvPr/>
            </p:nvSpPr>
            <p:spPr bwMode="auto">
              <a:xfrm>
                <a:off x="5123385" y="4211638"/>
                <a:ext cx="525463" cy="190500"/>
              </a:xfrm>
              <a:custGeom>
                <a:avLst/>
                <a:gdLst>
                  <a:gd name="T0" fmla="*/ 0 w 663"/>
                  <a:gd name="T1" fmla="*/ 172 h 240"/>
                  <a:gd name="T2" fmla="*/ 0 w 663"/>
                  <a:gd name="T3" fmla="*/ 0 h 240"/>
                  <a:gd name="T4" fmla="*/ 0 w 663"/>
                  <a:gd name="T5" fmla="*/ 0 h 240"/>
                  <a:gd name="T6" fmla="*/ 14 w 663"/>
                  <a:gd name="T7" fmla="*/ 8 h 240"/>
                  <a:gd name="T8" fmla="*/ 30 w 663"/>
                  <a:gd name="T9" fmla="*/ 15 h 240"/>
                  <a:gd name="T10" fmla="*/ 47 w 663"/>
                  <a:gd name="T11" fmla="*/ 23 h 240"/>
                  <a:gd name="T12" fmla="*/ 67 w 663"/>
                  <a:gd name="T13" fmla="*/ 30 h 240"/>
                  <a:gd name="T14" fmla="*/ 67 w 663"/>
                  <a:gd name="T15" fmla="*/ 30 h 240"/>
                  <a:gd name="T16" fmla="*/ 95 w 663"/>
                  <a:gd name="T17" fmla="*/ 39 h 240"/>
                  <a:gd name="T18" fmla="*/ 124 w 663"/>
                  <a:gd name="T19" fmla="*/ 46 h 240"/>
                  <a:gd name="T20" fmla="*/ 156 w 663"/>
                  <a:gd name="T21" fmla="*/ 54 h 240"/>
                  <a:gd name="T22" fmla="*/ 188 w 663"/>
                  <a:gd name="T23" fmla="*/ 58 h 240"/>
                  <a:gd name="T24" fmla="*/ 223 w 663"/>
                  <a:gd name="T25" fmla="*/ 63 h 240"/>
                  <a:gd name="T26" fmla="*/ 257 w 663"/>
                  <a:gd name="T27" fmla="*/ 66 h 240"/>
                  <a:gd name="T28" fmla="*/ 294 w 663"/>
                  <a:gd name="T29" fmla="*/ 68 h 240"/>
                  <a:gd name="T30" fmla="*/ 333 w 663"/>
                  <a:gd name="T31" fmla="*/ 68 h 240"/>
                  <a:gd name="T32" fmla="*/ 333 w 663"/>
                  <a:gd name="T33" fmla="*/ 68 h 240"/>
                  <a:gd name="T34" fmla="*/ 370 w 663"/>
                  <a:gd name="T35" fmla="*/ 68 h 240"/>
                  <a:gd name="T36" fmla="*/ 407 w 663"/>
                  <a:gd name="T37" fmla="*/ 66 h 240"/>
                  <a:gd name="T38" fmla="*/ 443 w 663"/>
                  <a:gd name="T39" fmla="*/ 63 h 240"/>
                  <a:gd name="T40" fmla="*/ 476 w 663"/>
                  <a:gd name="T41" fmla="*/ 58 h 240"/>
                  <a:gd name="T42" fmla="*/ 508 w 663"/>
                  <a:gd name="T43" fmla="*/ 54 h 240"/>
                  <a:gd name="T44" fmla="*/ 540 w 663"/>
                  <a:gd name="T45" fmla="*/ 46 h 240"/>
                  <a:gd name="T46" fmla="*/ 568 w 663"/>
                  <a:gd name="T47" fmla="*/ 39 h 240"/>
                  <a:gd name="T48" fmla="*/ 597 w 663"/>
                  <a:gd name="T49" fmla="*/ 30 h 240"/>
                  <a:gd name="T50" fmla="*/ 597 w 663"/>
                  <a:gd name="T51" fmla="*/ 30 h 240"/>
                  <a:gd name="T52" fmla="*/ 616 w 663"/>
                  <a:gd name="T53" fmla="*/ 23 h 240"/>
                  <a:gd name="T54" fmla="*/ 634 w 663"/>
                  <a:gd name="T55" fmla="*/ 15 h 240"/>
                  <a:gd name="T56" fmla="*/ 650 w 663"/>
                  <a:gd name="T57" fmla="*/ 8 h 240"/>
                  <a:gd name="T58" fmla="*/ 663 w 663"/>
                  <a:gd name="T59" fmla="*/ 1 h 240"/>
                  <a:gd name="T60" fmla="*/ 663 w 663"/>
                  <a:gd name="T61" fmla="*/ 172 h 240"/>
                  <a:gd name="T62" fmla="*/ 663 w 663"/>
                  <a:gd name="T63" fmla="*/ 172 h 240"/>
                  <a:gd name="T64" fmla="*/ 650 w 663"/>
                  <a:gd name="T65" fmla="*/ 180 h 240"/>
                  <a:gd name="T66" fmla="*/ 634 w 663"/>
                  <a:gd name="T67" fmla="*/ 188 h 240"/>
                  <a:gd name="T68" fmla="*/ 616 w 663"/>
                  <a:gd name="T69" fmla="*/ 195 h 240"/>
                  <a:gd name="T70" fmla="*/ 597 w 663"/>
                  <a:gd name="T71" fmla="*/ 202 h 240"/>
                  <a:gd name="T72" fmla="*/ 597 w 663"/>
                  <a:gd name="T73" fmla="*/ 202 h 240"/>
                  <a:gd name="T74" fmla="*/ 568 w 663"/>
                  <a:gd name="T75" fmla="*/ 210 h 240"/>
                  <a:gd name="T76" fmla="*/ 540 w 663"/>
                  <a:gd name="T77" fmla="*/ 219 h 240"/>
                  <a:gd name="T78" fmla="*/ 508 w 663"/>
                  <a:gd name="T79" fmla="*/ 225 h 240"/>
                  <a:gd name="T80" fmla="*/ 476 w 663"/>
                  <a:gd name="T81" fmla="*/ 231 h 240"/>
                  <a:gd name="T82" fmla="*/ 443 w 663"/>
                  <a:gd name="T83" fmla="*/ 234 h 240"/>
                  <a:gd name="T84" fmla="*/ 407 w 663"/>
                  <a:gd name="T85" fmla="*/ 238 h 240"/>
                  <a:gd name="T86" fmla="*/ 370 w 663"/>
                  <a:gd name="T87" fmla="*/ 239 h 240"/>
                  <a:gd name="T88" fmla="*/ 333 w 663"/>
                  <a:gd name="T89" fmla="*/ 240 h 240"/>
                  <a:gd name="T90" fmla="*/ 333 w 663"/>
                  <a:gd name="T91" fmla="*/ 240 h 240"/>
                  <a:gd name="T92" fmla="*/ 294 w 663"/>
                  <a:gd name="T93" fmla="*/ 239 h 240"/>
                  <a:gd name="T94" fmla="*/ 257 w 663"/>
                  <a:gd name="T95" fmla="*/ 238 h 240"/>
                  <a:gd name="T96" fmla="*/ 223 w 663"/>
                  <a:gd name="T97" fmla="*/ 234 h 240"/>
                  <a:gd name="T98" fmla="*/ 188 w 663"/>
                  <a:gd name="T99" fmla="*/ 231 h 240"/>
                  <a:gd name="T100" fmla="*/ 156 w 663"/>
                  <a:gd name="T101" fmla="*/ 225 h 240"/>
                  <a:gd name="T102" fmla="*/ 124 w 663"/>
                  <a:gd name="T103" fmla="*/ 219 h 240"/>
                  <a:gd name="T104" fmla="*/ 95 w 663"/>
                  <a:gd name="T105" fmla="*/ 210 h 240"/>
                  <a:gd name="T106" fmla="*/ 67 w 663"/>
                  <a:gd name="T107" fmla="*/ 202 h 240"/>
                  <a:gd name="T108" fmla="*/ 67 w 663"/>
                  <a:gd name="T109" fmla="*/ 202 h 240"/>
                  <a:gd name="T110" fmla="*/ 47 w 663"/>
                  <a:gd name="T111" fmla="*/ 195 h 240"/>
                  <a:gd name="T112" fmla="*/ 30 w 663"/>
                  <a:gd name="T113" fmla="*/ 188 h 240"/>
                  <a:gd name="T114" fmla="*/ 14 w 663"/>
                  <a:gd name="T115" fmla="*/ 179 h 240"/>
                  <a:gd name="T116" fmla="*/ 0 w 663"/>
                  <a:gd name="T117" fmla="*/ 172 h 240"/>
                  <a:gd name="T118" fmla="*/ 0 w 663"/>
                  <a:gd name="T119" fmla="*/ 17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63" h="240">
                    <a:moveTo>
                      <a:pt x="0" y="172"/>
                    </a:moveTo>
                    <a:lnTo>
                      <a:pt x="0" y="0"/>
                    </a:lnTo>
                    <a:lnTo>
                      <a:pt x="0" y="0"/>
                    </a:lnTo>
                    <a:lnTo>
                      <a:pt x="14" y="8"/>
                    </a:lnTo>
                    <a:lnTo>
                      <a:pt x="30" y="15"/>
                    </a:lnTo>
                    <a:lnTo>
                      <a:pt x="47" y="23"/>
                    </a:lnTo>
                    <a:lnTo>
                      <a:pt x="67" y="30"/>
                    </a:lnTo>
                    <a:lnTo>
                      <a:pt x="67" y="30"/>
                    </a:lnTo>
                    <a:lnTo>
                      <a:pt x="95" y="39"/>
                    </a:lnTo>
                    <a:lnTo>
                      <a:pt x="124" y="46"/>
                    </a:lnTo>
                    <a:lnTo>
                      <a:pt x="156" y="54"/>
                    </a:lnTo>
                    <a:lnTo>
                      <a:pt x="188" y="58"/>
                    </a:lnTo>
                    <a:lnTo>
                      <a:pt x="223" y="63"/>
                    </a:lnTo>
                    <a:lnTo>
                      <a:pt x="257" y="66"/>
                    </a:lnTo>
                    <a:lnTo>
                      <a:pt x="294" y="68"/>
                    </a:lnTo>
                    <a:lnTo>
                      <a:pt x="333" y="68"/>
                    </a:lnTo>
                    <a:lnTo>
                      <a:pt x="333" y="68"/>
                    </a:lnTo>
                    <a:lnTo>
                      <a:pt x="370" y="68"/>
                    </a:lnTo>
                    <a:lnTo>
                      <a:pt x="407" y="66"/>
                    </a:lnTo>
                    <a:lnTo>
                      <a:pt x="443" y="63"/>
                    </a:lnTo>
                    <a:lnTo>
                      <a:pt x="476" y="58"/>
                    </a:lnTo>
                    <a:lnTo>
                      <a:pt x="508" y="54"/>
                    </a:lnTo>
                    <a:lnTo>
                      <a:pt x="540" y="46"/>
                    </a:lnTo>
                    <a:lnTo>
                      <a:pt x="568" y="39"/>
                    </a:lnTo>
                    <a:lnTo>
                      <a:pt x="597" y="30"/>
                    </a:lnTo>
                    <a:lnTo>
                      <a:pt x="597" y="30"/>
                    </a:lnTo>
                    <a:lnTo>
                      <a:pt x="616" y="23"/>
                    </a:lnTo>
                    <a:lnTo>
                      <a:pt x="634" y="15"/>
                    </a:lnTo>
                    <a:lnTo>
                      <a:pt x="650" y="8"/>
                    </a:lnTo>
                    <a:lnTo>
                      <a:pt x="663" y="1"/>
                    </a:lnTo>
                    <a:lnTo>
                      <a:pt x="663" y="172"/>
                    </a:lnTo>
                    <a:lnTo>
                      <a:pt x="663" y="172"/>
                    </a:lnTo>
                    <a:lnTo>
                      <a:pt x="650" y="180"/>
                    </a:lnTo>
                    <a:lnTo>
                      <a:pt x="634" y="188"/>
                    </a:lnTo>
                    <a:lnTo>
                      <a:pt x="616" y="195"/>
                    </a:lnTo>
                    <a:lnTo>
                      <a:pt x="597" y="202"/>
                    </a:lnTo>
                    <a:lnTo>
                      <a:pt x="597" y="202"/>
                    </a:lnTo>
                    <a:lnTo>
                      <a:pt x="568" y="210"/>
                    </a:lnTo>
                    <a:lnTo>
                      <a:pt x="540" y="219"/>
                    </a:lnTo>
                    <a:lnTo>
                      <a:pt x="508" y="225"/>
                    </a:lnTo>
                    <a:lnTo>
                      <a:pt x="476" y="231"/>
                    </a:lnTo>
                    <a:lnTo>
                      <a:pt x="443" y="234"/>
                    </a:lnTo>
                    <a:lnTo>
                      <a:pt x="407" y="238"/>
                    </a:lnTo>
                    <a:lnTo>
                      <a:pt x="370" y="239"/>
                    </a:lnTo>
                    <a:lnTo>
                      <a:pt x="333" y="240"/>
                    </a:lnTo>
                    <a:lnTo>
                      <a:pt x="333" y="240"/>
                    </a:lnTo>
                    <a:lnTo>
                      <a:pt x="294" y="239"/>
                    </a:lnTo>
                    <a:lnTo>
                      <a:pt x="257" y="238"/>
                    </a:lnTo>
                    <a:lnTo>
                      <a:pt x="223" y="234"/>
                    </a:lnTo>
                    <a:lnTo>
                      <a:pt x="188" y="231"/>
                    </a:lnTo>
                    <a:lnTo>
                      <a:pt x="156" y="225"/>
                    </a:lnTo>
                    <a:lnTo>
                      <a:pt x="124" y="219"/>
                    </a:lnTo>
                    <a:lnTo>
                      <a:pt x="95" y="210"/>
                    </a:lnTo>
                    <a:lnTo>
                      <a:pt x="67" y="202"/>
                    </a:lnTo>
                    <a:lnTo>
                      <a:pt x="67" y="202"/>
                    </a:lnTo>
                    <a:lnTo>
                      <a:pt x="47" y="195"/>
                    </a:lnTo>
                    <a:lnTo>
                      <a:pt x="30" y="188"/>
                    </a:lnTo>
                    <a:lnTo>
                      <a:pt x="14" y="179"/>
                    </a:lnTo>
                    <a:lnTo>
                      <a:pt x="0" y="172"/>
                    </a:lnTo>
                    <a:lnTo>
                      <a:pt x="0" y="17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6200" tIns="38100" rIns="76200" bIns="38100" numCol="1" anchor="t" anchorCtr="0" compatLnSpc="1">
                <a:prstTxWarp prst="textNoShape">
                  <a:avLst/>
                </a:prstTxWarp>
              </a:bodyPr>
              <a:lstStyle/>
              <a:p>
                <a:endParaRPr lang="fr-FR" sz="1500">
                  <a:solidFill>
                    <a:srgbClr val="000000"/>
                  </a:solidFill>
                </a:endParaRPr>
              </a:p>
            </p:txBody>
          </p:sp>
        </p:grpSp>
      </p:grpSp>
    </p:spTree>
    <p:extLst>
      <p:ext uri="{BB962C8B-B14F-4D97-AF65-F5344CB8AC3E}">
        <p14:creationId xmlns:p14="http://schemas.microsoft.com/office/powerpoint/2010/main" val="1553287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5"/>
                                        </p:tgtEl>
                                        <p:attrNameLst>
                                          <p:attrName>style.visibility</p:attrName>
                                        </p:attrNameLst>
                                      </p:cBhvr>
                                      <p:to>
                                        <p:strVal val="visible"/>
                                      </p:to>
                                    </p:set>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left)">
                                      <p:cBhvr>
                                        <p:cTn id="10" dur="500"/>
                                        <p:tgtEl>
                                          <p:spTgt spid="35"/>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left)">
                                      <p:cBhvr>
                                        <p:cTn id="14" dur="750"/>
                                        <p:tgtEl>
                                          <p:spTgt spid="34"/>
                                        </p:tgtEl>
                                      </p:cBhvr>
                                    </p:animEffect>
                                  </p:childTnLst>
                                </p:cTn>
                              </p:par>
                            </p:childTnLst>
                          </p:cTn>
                        </p:par>
                        <p:par>
                          <p:cTn id="15" fill="hold">
                            <p:stCondLst>
                              <p:cond delay="1250"/>
                            </p:stCondLst>
                            <p:childTnLst>
                              <p:par>
                                <p:cTn id="16" presetID="22" presetClass="entr" presetSubtype="8" fill="hold" nodeType="after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wipe(left)">
                                      <p:cBhvr>
                                        <p:cTn id="18" dur="500"/>
                                        <p:tgtEl>
                                          <p:spTgt spid="54"/>
                                        </p:tgtEl>
                                      </p:cBhvr>
                                    </p:animEffect>
                                  </p:childTnLst>
                                </p:cTn>
                              </p:par>
                            </p:childTnLst>
                          </p:cTn>
                        </p:par>
                        <p:par>
                          <p:cTn id="19" fill="hold">
                            <p:stCondLst>
                              <p:cond delay="1750"/>
                            </p:stCondLst>
                            <p:childTnLst>
                              <p:par>
                                <p:cTn id="20" presetID="10" presetClass="entr" presetSubtype="0" fill="hold" nodeType="afterEffect">
                                  <p:stCondLst>
                                    <p:cond delay="0"/>
                                  </p:stCondLst>
                                  <p:childTnLst>
                                    <p:set>
                                      <p:cBhvr>
                                        <p:cTn id="21" dur="1" fill="hold">
                                          <p:stCondLst>
                                            <p:cond delay="0"/>
                                          </p:stCondLst>
                                        </p:cTn>
                                        <p:tgtEl>
                                          <p:spTgt spid="90"/>
                                        </p:tgtEl>
                                        <p:attrNameLst>
                                          <p:attrName>style.visibility</p:attrName>
                                        </p:attrNameLst>
                                      </p:cBhvr>
                                      <p:to>
                                        <p:strVal val="visible"/>
                                      </p:to>
                                    </p:set>
                                    <p:animEffect transition="in" filter="fade">
                                      <p:cBhvr>
                                        <p:cTn id="22" dur="500"/>
                                        <p:tgtEl>
                                          <p:spTgt spid="90"/>
                                        </p:tgtEl>
                                      </p:cBhvr>
                                    </p:animEffect>
                                  </p:childTnLst>
                                </p:cTn>
                              </p:par>
                              <p:par>
                                <p:cTn id="23" presetID="10" presetClass="entr" presetSubtype="0" fill="hold"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par>
                                <p:cTn id="26" presetID="10" presetClass="entr" presetSubtype="0" fill="hold" nodeType="withEffect">
                                  <p:stCondLst>
                                    <p:cond delay="350"/>
                                  </p:stCondLst>
                                  <p:childTnLst>
                                    <p:set>
                                      <p:cBhvr>
                                        <p:cTn id="27" dur="1" fill="hold">
                                          <p:stCondLst>
                                            <p:cond delay="0"/>
                                          </p:stCondLst>
                                        </p:cTn>
                                        <p:tgtEl>
                                          <p:spTgt spid="40"/>
                                        </p:tgtEl>
                                        <p:attrNameLst>
                                          <p:attrName>style.visibility</p:attrName>
                                        </p:attrNameLst>
                                      </p:cBhvr>
                                      <p:to>
                                        <p:strVal val="visible"/>
                                      </p:to>
                                    </p:set>
                                    <p:animEffect transition="in" filter="fade">
                                      <p:cBhvr>
                                        <p:cTn id="28" dur="500"/>
                                        <p:tgtEl>
                                          <p:spTgt spid="40"/>
                                        </p:tgtEl>
                                      </p:cBhvr>
                                    </p:animEffect>
                                  </p:childTnLst>
                                </p:cTn>
                              </p:par>
                            </p:childTnLst>
                          </p:cTn>
                        </p:par>
                        <p:par>
                          <p:cTn id="29" fill="hold">
                            <p:stCondLst>
                              <p:cond delay="2600"/>
                            </p:stCondLst>
                            <p:childTnLst>
                              <p:par>
                                <p:cTn id="30" presetID="35" presetClass="emph" presetSubtype="0" repeatCount="3000" fill="hold" nodeType="afterEffect">
                                  <p:stCondLst>
                                    <p:cond delay="0"/>
                                  </p:stCondLst>
                                  <p:childTnLst>
                                    <p:anim calcmode="discrete" valueType="str">
                                      <p:cBhvr>
                                        <p:cTn id="31" dur="300" fill="hold"/>
                                        <p:tgtEl>
                                          <p:spTgt spid="90"/>
                                        </p:tgtEl>
                                        <p:attrNameLst>
                                          <p:attrName>style.visibility</p:attrName>
                                        </p:attrNameLst>
                                      </p:cBhvr>
                                      <p:tavLst>
                                        <p:tav tm="0">
                                          <p:val>
                                            <p:strVal val="hidden"/>
                                          </p:val>
                                        </p:tav>
                                        <p:tav tm="50000">
                                          <p:val>
                                            <p:strVal val="visible"/>
                                          </p:val>
                                        </p:tav>
                                      </p:tavLst>
                                    </p:anim>
                                  </p:childTnLst>
                                </p:cTn>
                              </p:par>
                              <p:par>
                                <p:cTn id="32" presetID="35" presetClass="emph" presetSubtype="0" repeatCount="3000" fill="hold" nodeType="withEffect">
                                  <p:stCondLst>
                                    <p:cond delay="0"/>
                                  </p:stCondLst>
                                  <p:childTnLst>
                                    <p:anim calcmode="discrete" valueType="str">
                                      <p:cBhvr>
                                        <p:cTn id="33" dur="300" fill="hold"/>
                                        <p:tgtEl>
                                          <p:spTgt spid="12"/>
                                        </p:tgtEl>
                                        <p:attrNameLst>
                                          <p:attrName>style.visibility</p:attrName>
                                        </p:attrNameLst>
                                      </p:cBhvr>
                                      <p:tavLst>
                                        <p:tav tm="0">
                                          <p:val>
                                            <p:strVal val="hidden"/>
                                          </p:val>
                                        </p:tav>
                                        <p:tav tm="50000">
                                          <p:val>
                                            <p:strVal val="visible"/>
                                          </p:val>
                                        </p:tav>
                                      </p:tavLst>
                                    </p:anim>
                                  </p:childTnLst>
                                </p:cTn>
                              </p:par>
                              <p:par>
                                <p:cTn id="34" presetID="35" presetClass="emph" presetSubtype="0" repeatCount="3000" fill="hold" nodeType="withEffect">
                                  <p:stCondLst>
                                    <p:cond delay="0"/>
                                  </p:stCondLst>
                                  <p:childTnLst>
                                    <p:anim calcmode="discrete" valueType="str">
                                      <p:cBhvr>
                                        <p:cTn id="35" dur="300" fill="hold"/>
                                        <p:tgtEl>
                                          <p:spTgt spid="40"/>
                                        </p:tgtEl>
                                        <p:attrNameLst>
                                          <p:attrName>style.visibility</p:attrName>
                                        </p:attrNameLst>
                                      </p:cBhvr>
                                      <p:tavLst>
                                        <p:tav tm="0">
                                          <p:val>
                                            <p:strVal val="hidden"/>
                                          </p:val>
                                        </p:tav>
                                        <p:tav tm="50000">
                                          <p:val>
                                            <p:strVal val="visible"/>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142"/>
                                        </p:tgtEl>
                                        <p:attrNameLst>
                                          <p:attrName>style.visibility</p:attrName>
                                        </p:attrNameLst>
                                      </p:cBhvr>
                                      <p:to>
                                        <p:strVal val="visible"/>
                                      </p:to>
                                    </p:set>
                                    <p:animEffect transition="in" filter="wipe(up)">
                                      <p:cBhvr>
                                        <p:cTn id="39" dur="500"/>
                                        <p:tgtEl>
                                          <p:spTgt spid="142"/>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36"/>
                                        </p:tgtEl>
                                        <p:attrNameLst>
                                          <p:attrName>style.visibility</p:attrName>
                                        </p:attrNameLst>
                                      </p:cBhvr>
                                      <p:to>
                                        <p:strVal val="visible"/>
                                      </p:to>
                                    </p:set>
                                  </p:childTnLst>
                                </p:cTn>
                              </p:par>
                            </p:childTnLst>
                          </p:cTn>
                        </p:par>
                        <p:par>
                          <p:cTn id="44" fill="hold">
                            <p:stCondLst>
                              <p:cond delay="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00"/>
                            </p:stCondLst>
                            <p:childTnLst>
                              <p:par>
                                <p:cTn id="49" presetID="10" presetClass="entr" presetSubtype="0" fill="hold" nodeType="afterEffect">
                                  <p:stCondLst>
                                    <p:cond delay="500"/>
                                  </p:stCondLst>
                                  <p:childTnLst>
                                    <p:set>
                                      <p:cBhvr>
                                        <p:cTn id="50" dur="1" fill="hold">
                                          <p:stCondLst>
                                            <p:cond delay="0"/>
                                          </p:stCondLst>
                                        </p:cTn>
                                        <p:tgtEl>
                                          <p:spTgt spid="81"/>
                                        </p:tgtEl>
                                        <p:attrNameLst>
                                          <p:attrName>style.visibility</p:attrName>
                                        </p:attrNameLst>
                                      </p:cBhvr>
                                      <p:to>
                                        <p:strVal val="visible"/>
                                      </p:to>
                                    </p:set>
                                    <p:animEffect transition="in" filter="fade">
                                      <p:cBhvr>
                                        <p:cTn id="51" dur="500"/>
                                        <p:tgtEl>
                                          <p:spTgt spid="81"/>
                                        </p:tgtEl>
                                      </p:cBhvr>
                                    </p:animEffect>
                                  </p:childTnLst>
                                </p:cTn>
                              </p:par>
                            </p:childTnLst>
                          </p:cTn>
                        </p:par>
                        <p:par>
                          <p:cTn id="52" fill="hold">
                            <p:stCondLst>
                              <p:cond delay="1500"/>
                            </p:stCondLst>
                            <p:childTnLst>
                              <p:par>
                                <p:cTn id="53" presetID="35" presetClass="emph" presetSubtype="0" repeatCount="3000" fill="hold" nodeType="afterEffect">
                                  <p:stCondLst>
                                    <p:cond delay="0"/>
                                  </p:stCondLst>
                                  <p:childTnLst>
                                    <p:anim calcmode="discrete" valueType="str">
                                      <p:cBhvr>
                                        <p:cTn id="54" dur="300" fill="hold"/>
                                        <p:tgtEl>
                                          <p:spTgt spid="81"/>
                                        </p:tgtEl>
                                        <p:attrNameLst>
                                          <p:attrName>style.visibility</p:attrName>
                                        </p:attrNameLst>
                                      </p:cBhvr>
                                      <p:tavLst>
                                        <p:tav tm="0">
                                          <p:val>
                                            <p:strVal val="hidden"/>
                                          </p:val>
                                        </p:tav>
                                        <p:tav tm="50000">
                                          <p:val>
                                            <p:strVal val="visible"/>
                                          </p:val>
                                        </p:tav>
                                      </p:tavLst>
                                    </p:anim>
                                  </p:childTnLst>
                                </p:cTn>
                              </p:par>
                              <p:par>
                                <p:cTn id="55" presetID="22" presetClass="entr" presetSubtype="1" fill="hold" grpId="0" nodeType="withEffect">
                                  <p:stCondLst>
                                    <p:cond delay="0"/>
                                  </p:stCondLst>
                                  <p:childTnLst>
                                    <p:set>
                                      <p:cBhvr>
                                        <p:cTn id="56" dur="1" fill="hold">
                                          <p:stCondLst>
                                            <p:cond delay="0"/>
                                          </p:stCondLst>
                                        </p:cTn>
                                        <p:tgtEl>
                                          <p:spTgt spid="167"/>
                                        </p:tgtEl>
                                        <p:attrNameLst>
                                          <p:attrName>style.visibility</p:attrName>
                                        </p:attrNameLst>
                                      </p:cBhvr>
                                      <p:to>
                                        <p:strVal val="visible"/>
                                      </p:to>
                                    </p:set>
                                    <p:animEffect transition="in" filter="wipe(up)">
                                      <p:cBhvr>
                                        <p:cTn id="57" dur="500"/>
                                        <p:tgtEl>
                                          <p:spTgt spid="167"/>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nodeType="clickEffect">
                                  <p:stCondLst>
                                    <p:cond delay="0"/>
                                  </p:stCondLst>
                                  <p:childTnLst>
                                    <p:set>
                                      <p:cBhvr>
                                        <p:cTn id="61" dur="1" fill="hold">
                                          <p:stCondLst>
                                            <p:cond delay="0"/>
                                          </p:stCondLst>
                                        </p:cTn>
                                        <p:tgtEl>
                                          <p:spTgt spid="137"/>
                                        </p:tgtEl>
                                        <p:attrNameLst>
                                          <p:attrName>style.visibility</p:attrName>
                                        </p:attrNameLst>
                                      </p:cBhvr>
                                      <p:to>
                                        <p:strVal val="visible"/>
                                      </p:to>
                                    </p:set>
                                  </p:childTnLst>
                                </p:cTn>
                              </p:par>
                            </p:childTnLst>
                          </p:cTn>
                        </p:par>
                        <p:par>
                          <p:cTn id="62" fill="hold">
                            <p:stCondLst>
                              <p:cond delay="0"/>
                            </p:stCondLst>
                            <p:childTnLst>
                              <p:par>
                                <p:cTn id="63" presetID="22" presetClass="entr" presetSubtype="1" fill="hold" nodeType="afterEffect">
                                  <p:stCondLst>
                                    <p:cond delay="250"/>
                                  </p:stCondLst>
                                  <p:childTnLst>
                                    <p:set>
                                      <p:cBhvr>
                                        <p:cTn id="64" dur="1" fill="hold">
                                          <p:stCondLst>
                                            <p:cond delay="0"/>
                                          </p:stCondLst>
                                        </p:cTn>
                                        <p:tgtEl>
                                          <p:spTgt spid="85"/>
                                        </p:tgtEl>
                                        <p:attrNameLst>
                                          <p:attrName>style.visibility</p:attrName>
                                        </p:attrNameLst>
                                      </p:cBhvr>
                                      <p:to>
                                        <p:strVal val="visible"/>
                                      </p:to>
                                    </p:set>
                                    <p:animEffect transition="in" filter="wipe(up)">
                                      <p:cBhvr>
                                        <p:cTn id="65" dur="500"/>
                                        <p:tgtEl>
                                          <p:spTgt spid="85"/>
                                        </p:tgtEl>
                                      </p:cBhvr>
                                    </p:animEffect>
                                  </p:childTnLst>
                                </p:cTn>
                              </p:par>
                            </p:childTnLst>
                          </p:cTn>
                        </p:par>
                        <p:par>
                          <p:cTn id="66" fill="hold">
                            <p:stCondLst>
                              <p:cond delay="750"/>
                            </p:stCondLst>
                            <p:childTnLst>
                              <p:par>
                                <p:cTn id="67" presetID="10" presetClass="entr" presetSubtype="0" fill="hold" nodeType="afterEffect">
                                  <p:stCondLst>
                                    <p:cond delay="0"/>
                                  </p:stCondLst>
                                  <p:childTnLst>
                                    <p:set>
                                      <p:cBhvr>
                                        <p:cTn id="68" dur="1" fill="hold">
                                          <p:stCondLst>
                                            <p:cond delay="0"/>
                                          </p:stCondLst>
                                        </p:cTn>
                                        <p:tgtEl>
                                          <p:spTgt spid="111"/>
                                        </p:tgtEl>
                                        <p:attrNameLst>
                                          <p:attrName>style.visibility</p:attrName>
                                        </p:attrNameLst>
                                      </p:cBhvr>
                                      <p:to>
                                        <p:strVal val="visible"/>
                                      </p:to>
                                    </p:set>
                                    <p:animEffect transition="in" filter="fade">
                                      <p:cBhvr>
                                        <p:cTn id="69" dur="500"/>
                                        <p:tgtEl>
                                          <p:spTgt spid="111"/>
                                        </p:tgtEl>
                                      </p:cBhvr>
                                    </p:animEffect>
                                  </p:childTnLst>
                                </p:cTn>
                              </p:par>
                            </p:childTnLst>
                          </p:cTn>
                        </p:par>
                        <p:par>
                          <p:cTn id="70" fill="hold">
                            <p:stCondLst>
                              <p:cond delay="1250"/>
                            </p:stCondLst>
                            <p:childTnLst>
                              <p:par>
                                <p:cTn id="71" presetID="35" presetClass="emph" presetSubtype="0" repeatCount="2000" fill="hold" nodeType="afterEffect">
                                  <p:stCondLst>
                                    <p:cond delay="0"/>
                                  </p:stCondLst>
                                  <p:childTnLst>
                                    <p:anim calcmode="discrete" valueType="str">
                                      <p:cBhvr>
                                        <p:cTn id="72" dur="500" fill="hold"/>
                                        <p:tgtEl>
                                          <p:spTgt spid="111"/>
                                        </p:tgtEl>
                                        <p:attrNameLst>
                                          <p:attrName>style.visibility</p:attrName>
                                        </p:attrNameLst>
                                      </p:cBhvr>
                                      <p:tavLst>
                                        <p:tav tm="0">
                                          <p:val>
                                            <p:strVal val="hidden"/>
                                          </p:val>
                                        </p:tav>
                                        <p:tav tm="50000">
                                          <p:val>
                                            <p:strVal val="visible"/>
                                          </p:val>
                                        </p:tav>
                                      </p:tavLst>
                                    </p:anim>
                                  </p:childTnLst>
                                </p:cTn>
                              </p:par>
                              <p:par>
                                <p:cTn id="73" presetID="22" presetClass="entr" presetSubtype="1" fill="hold" grpId="0" nodeType="withEffect">
                                  <p:stCondLst>
                                    <p:cond delay="0"/>
                                  </p:stCondLst>
                                  <p:childTnLst>
                                    <p:set>
                                      <p:cBhvr>
                                        <p:cTn id="74" dur="1" fill="hold">
                                          <p:stCondLst>
                                            <p:cond delay="0"/>
                                          </p:stCondLst>
                                        </p:cTn>
                                        <p:tgtEl>
                                          <p:spTgt spid="156"/>
                                        </p:tgtEl>
                                        <p:attrNameLst>
                                          <p:attrName>style.visibility</p:attrName>
                                        </p:attrNameLst>
                                      </p:cBhvr>
                                      <p:to>
                                        <p:strVal val="visible"/>
                                      </p:to>
                                    </p:set>
                                    <p:animEffect transition="in" filter="wipe(up)">
                                      <p:cBhvr>
                                        <p:cTn id="75" dur="500"/>
                                        <p:tgtEl>
                                          <p:spTgt spid="156"/>
                                        </p:tgtEl>
                                      </p:cBhvr>
                                    </p:animEffec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nodeType="clickEffect">
                                  <p:stCondLst>
                                    <p:cond delay="0"/>
                                  </p:stCondLst>
                                  <p:childTnLst>
                                    <p:set>
                                      <p:cBhvr>
                                        <p:cTn id="79" dur="1" fill="hold">
                                          <p:stCondLst>
                                            <p:cond delay="0"/>
                                          </p:stCondLst>
                                        </p:cTn>
                                        <p:tgtEl>
                                          <p:spTgt spid="138"/>
                                        </p:tgtEl>
                                        <p:attrNameLst>
                                          <p:attrName>style.visibility</p:attrName>
                                        </p:attrNameLst>
                                      </p:cBhvr>
                                      <p:to>
                                        <p:strVal val="visible"/>
                                      </p:to>
                                    </p:set>
                                  </p:childTnLst>
                                </p:cTn>
                              </p:par>
                            </p:childTnLst>
                          </p:cTn>
                        </p:par>
                        <p:par>
                          <p:cTn id="80" fill="hold">
                            <p:stCondLst>
                              <p:cond delay="0"/>
                            </p:stCondLst>
                            <p:childTnLst>
                              <p:par>
                                <p:cTn id="81" presetID="22" presetClass="entr" presetSubtype="2" fill="hold" nodeType="afterEffect">
                                  <p:stCondLst>
                                    <p:cond delay="0"/>
                                  </p:stCondLst>
                                  <p:childTnLst>
                                    <p:set>
                                      <p:cBhvr>
                                        <p:cTn id="82" dur="1" fill="hold">
                                          <p:stCondLst>
                                            <p:cond delay="0"/>
                                          </p:stCondLst>
                                        </p:cTn>
                                        <p:tgtEl>
                                          <p:spTgt spid="118"/>
                                        </p:tgtEl>
                                        <p:attrNameLst>
                                          <p:attrName>style.visibility</p:attrName>
                                        </p:attrNameLst>
                                      </p:cBhvr>
                                      <p:to>
                                        <p:strVal val="visible"/>
                                      </p:to>
                                    </p:set>
                                    <p:animEffect transition="in" filter="wipe(right)">
                                      <p:cBhvr>
                                        <p:cTn id="83" dur="750"/>
                                        <p:tgtEl>
                                          <p:spTgt spid="118"/>
                                        </p:tgtEl>
                                      </p:cBhvr>
                                    </p:animEffect>
                                  </p:childTnLst>
                                </p:cTn>
                              </p:par>
                            </p:childTnLst>
                          </p:cTn>
                        </p:par>
                        <p:par>
                          <p:cTn id="84" fill="hold">
                            <p:stCondLst>
                              <p:cond delay="750"/>
                            </p:stCondLst>
                            <p:childTnLst>
                              <p:par>
                                <p:cTn id="85" presetID="22" presetClass="entr" presetSubtype="4" fill="hold" nodeType="afterEffect">
                                  <p:stCondLst>
                                    <p:cond delay="0"/>
                                  </p:stCondLst>
                                  <p:childTnLst>
                                    <p:set>
                                      <p:cBhvr>
                                        <p:cTn id="86" dur="1" fill="hold">
                                          <p:stCondLst>
                                            <p:cond delay="0"/>
                                          </p:stCondLst>
                                        </p:cTn>
                                        <p:tgtEl>
                                          <p:spTgt spid="121"/>
                                        </p:tgtEl>
                                        <p:attrNameLst>
                                          <p:attrName>style.visibility</p:attrName>
                                        </p:attrNameLst>
                                      </p:cBhvr>
                                      <p:to>
                                        <p:strVal val="visible"/>
                                      </p:to>
                                    </p:set>
                                    <p:animEffect transition="in" filter="wipe(down)">
                                      <p:cBhvr>
                                        <p:cTn id="87" dur="500"/>
                                        <p:tgtEl>
                                          <p:spTgt spid="121"/>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166"/>
                                        </p:tgtEl>
                                        <p:attrNameLst>
                                          <p:attrName>style.visibility</p:attrName>
                                        </p:attrNameLst>
                                      </p:cBhvr>
                                      <p:to>
                                        <p:strVal val="visible"/>
                                      </p:to>
                                    </p:set>
                                    <p:animEffect transition="in" filter="wipe(up)">
                                      <p:cBhvr>
                                        <p:cTn id="90" dur="500"/>
                                        <p:tgtEl>
                                          <p:spTgt spid="166"/>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8" fill="hold" nodeType="clickEffect">
                                  <p:stCondLst>
                                    <p:cond delay="0"/>
                                  </p:stCondLst>
                                  <p:childTnLst>
                                    <p:set>
                                      <p:cBhvr>
                                        <p:cTn id="94" dur="1" fill="hold">
                                          <p:stCondLst>
                                            <p:cond delay="0"/>
                                          </p:stCondLst>
                                        </p:cTn>
                                        <p:tgtEl>
                                          <p:spTgt spid="164"/>
                                        </p:tgtEl>
                                        <p:attrNameLst>
                                          <p:attrName>style.visibility</p:attrName>
                                        </p:attrNameLst>
                                      </p:cBhvr>
                                      <p:to>
                                        <p:strVal val="visible"/>
                                      </p:to>
                                    </p:set>
                                    <p:animEffect transition="in" filter="wipe(left)">
                                      <p:cBhvr>
                                        <p:cTn id="95" dur="1300"/>
                                        <p:tgtEl>
                                          <p:spTgt spid="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animBg="1"/>
      <p:bldP spid="156" grpId="0" animBg="1"/>
      <p:bldP spid="166" grpId="0" animBg="1"/>
      <p:bldP spid="16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 name="Text Placeholder 1"/>
          <p:cNvSpPr txBox="1">
            <a:spLocks/>
          </p:cNvSpPr>
          <p:nvPr/>
        </p:nvSpPr>
        <p:spPr bwMode="gray">
          <a:xfrm>
            <a:off x="1" y="4456851"/>
            <a:ext cx="4025347" cy="471488"/>
          </a:xfrm>
          <a:prstGeom prst="rect">
            <a:avLst/>
          </a:prstGeom>
          <a:solidFill>
            <a:schemeClr val="bg1">
              <a:alpha val="65000"/>
            </a:schemeClr>
          </a:solidFill>
        </p:spPr>
        <p:style>
          <a:lnRef idx="0">
            <a:scrgbClr r="0" g="0" b="0"/>
          </a:lnRef>
          <a:fillRef idx="1002">
            <a:schemeClr val="dk2"/>
          </a:fillRef>
          <a:effectRef idx="0">
            <a:scrgbClr r="0" g="0" b="0"/>
          </a:effectRef>
          <a:fontRef idx="major"/>
        </p:style>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sz="1800" b="1">
              <a:solidFill>
                <a:schemeClr val="bg1"/>
              </a:solidFill>
            </a:endParaRPr>
          </a:p>
        </p:txBody>
      </p:sp>
      <p:sp>
        <p:nvSpPr>
          <p:cNvPr id="25" name="Rounded Rectangle 24"/>
          <p:cNvSpPr/>
          <p:nvPr/>
        </p:nvSpPr>
        <p:spPr bwMode="gray">
          <a:xfrm>
            <a:off x="687225" y="2335357"/>
            <a:ext cx="1781198" cy="1352182"/>
          </a:xfrm>
          <a:prstGeom prst="roundRect">
            <a:avLst>
              <a:gd name="adj" fmla="val 3932"/>
            </a:avLst>
          </a:prstGeom>
          <a:ln w="19050">
            <a:solidFill>
              <a:schemeClr val="bg1"/>
            </a:solidFill>
            <a:prstDash val="sysDot"/>
          </a:ln>
          <a:effectLst/>
        </p:spPr>
        <p:style>
          <a:lnRef idx="1">
            <a:schemeClr val="accent1"/>
          </a:lnRef>
          <a:fillRef idx="1002">
            <a:schemeClr val="lt2"/>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a:solidFill>
                <a:srgbClr val="FFFFFF"/>
              </a:solidFill>
              <a:latin typeface="Arial" pitchFamily="34" charset="0"/>
              <a:cs typeface="Arial" pitchFamily="34" charset="0"/>
            </a:endParaRPr>
          </a:p>
        </p:txBody>
      </p:sp>
      <p:sp>
        <p:nvSpPr>
          <p:cNvPr id="2" name="Title 1"/>
          <p:cNvSpPr>
            <a:spLocks noGrp="1"/>
          </p:cNvSpPr>
          <p:nvPr>
            <p:ph type="title"/>
          </p:nvPr>
        </p:nvSpPr>
        <p:spPr bwMode="gray">
          <a:xfrm>
            <a:off x="437808" y="-183739"/>
            <a:ext cx="6835789" cy="709335"/>
          </a:xfrm>
        </p:spPr>
        <p:txBody>
          <a:bodyPr/>
          <a:lstStyle/>
          <a:p>
            <a:r>
              <a:rPr lang="fr-FR" sz="2400" dirty="0" smtClean="0"/>
              <a:t>Echec des architectures historiques de sécurité</a:t>
            </a:r>
            <a:endParaRPr lang="fr-FR" sz="2400" dirty="0"/>
          </a:p>
        </p:txBody>
      </p:sp>
      <p:sp>
        <p:nvSpPr>
          <p:cNvPr id="3" name="Oval 2"/>
          <p:cNvSpPr/>
          <p:nvPr/>
        </p:nvSpPr>
        <p:spPr bwMode="gray">
          <a:xfrm>
            <a:off x="3561288" y="1935175"/>
            <a:ext cx="512422" cy="549916"/>
          </a:xfrm>
          <a:prstGeom prst="ellipse">
            <a:avLst/>
          </a:prstGeom>
          <a:gradFill>
            <a:gsLst>
              <a:gs pos="0">
                <a:schemeClr val="bg1">
                  <a:lumMod val="75000"/>
                </a:schemeClr>
              </a:gs>
              <a:gs pos="80000">
                <a:schemeClr val="bg1">
                  <a:lumMod val="85000"/>
                </a:schemeClr>
              </a:gs>
              <a:gs pos="100000">
                <a:schemeClr val="bg1">
                  <a:lumMod val="95000"/>
                </a:schemeClr>
              </a:gs>
            </a:gsLst>
          </a:gradFill>
          <a:ln w="28575">
            <a:solidFill>
              <a:schemeClr val="bg1"/>
            </a:solidFill>
          </a:ln>
          <a:effectLst/>
          <a:scene3d>
            <a:camera prst="orthographicFront">
              <a:rot lat="0" lon="0" rev="0"/>
            </a:camera>
            <a:lightRig rig="threePt" dir="t">
              <a:rot lat="0" lon="0" rev="1200000"/>
            </a:lightRig>
          </a:scene3d>
          <a:sp3d>
            <a:bevelT w="25400" h="25400"/>
          </a:sp3d>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4" name="Line 4"/>
          <p:cNvSpPr>
            <a:spLocks noChangeShapeType="1"/>
          </p:cNvSpPr>
          <p:nvPr/>
        </p:nvSpPr>
        <p:spPr bwMode="gray">
          <a:xfrm>
            <a:off x="4470065" y="3721085"/>
            <a:ext cx="2402739" cy="0"/>
          </a:xfrm>
          <a:prstGeom prst="line">
            <a:avLst/>
          </a:prstGeom>
          <a:solidFill>
            <a:srgbClr val="316989"/>
          </a:solidFill>
          <a:ln w="19050" cap="flat" cmpd="sng" algn="ctr">
            <a:solidFill>
              <a:schemeClr val="tx1">
                <a:lumMod val="50000"/>
                <a:lumOff val="50000"/>
              </a:schemeClr>
            </a:solidFill>
            <a:prstDash val="sysDash"/>
            <a:round/>
            <a:headEnd type="none" w="med" len="med"/>
            <a:tailEnd type="none" w="med" len="med"/>
          </a:ln>
          <a:effectLst/>
        </p:spPr>
        <p:txBody>
          <a:bodyPr wrap="square">
            <a:spAutoFit/>
          </a:bodyPr>
          <a:lstStyle/>
          <a:p>
            <a:endParaRPr lang="fr-FR">
              <a:solidFill>
                <a:srgbClr val="000000"/>
              </a:solidFill>
              <a:latin typeface="Arial"/>
              <a:cs typeface="Arial"/>
            </a:endParaRPr>
          </a:p>
        </p:txBody>
      </p:sp>
      <p:cxnSp>
        <p:nvCxnSpPr>
          <p:cNvPr id="5" name="Straight Connector 4"/>
          <p:cNvCxnSpPr/>
          <p:nvPr/>
        </p:nvCxnSpPr>
        <p:spPr bwMode="gray">
          <a:xfrm>
            <a:off x="3491592" y="3006570"/>
            <a:ext cx="0" cy="628048"/>
          </a:xfrm>
          <a:prstGeom prst="line">
            <a:avLst/>
          </a:prstGeom>
          <a:solidFill>
            <a:srgbClr val="316989"/>
          </a:solidFill>
          <a:ln w="19050" cap="flat" cmpd="sng" algn="ctr">
            <a:solidFill>
              <a:schemeClr val="tx1">
                <a:lumMod val="50000"/>
                <a:lumOff val="50000"/>
              </a:schemeClr>
            </a:solidFill>
            <a:prstDash val="sysDash"/>
            <a:round/>
            <a:headEnd type="none" w="med" len="med"/>
            <a:tailEnd type="none" w="med" len="med"/>
          </a:ln>
          <a:effectLst/>
        </p:spPr>
      </p:cxnSp>
      <p:cxnSp>
        <p:nvCxnSpPr>
          <p:cNvPr id="6" name="Straight Connector 5"/>
          <p:cNvCxnSpPr/>
          <p:nvPr/>
        </p:nvCxnSpPr>
        <p:spPr bwMode="gray">
          <a:xfrm>
            <a:off x="4442958" y="3006570"/>
            <a:ext cx="0" cy="628048"/>
          </a:xfrm>
          <a:prstGeom prst="line">
            <a:avLst/>
          </a:prstGeom>
          <a:solidFill>
            <a:srgbClr val="316989"/>
          </a:solidFill>
          <a:ln w="19050" cap="flat" cmpd="sng" algn="ctr">
            <a:solidFill>
              <a:schemeClr val="tx1">
                <a:lumMod val="50000"/>
                <a:lumOff val="50000"/>
              </a:schemeClr>
            </a:solidFill>
            <a:prstDash val="sysDash"/>
            <a:round/>
            <a:headEnd type="none" w="med" len="med"/>
            <a:tailEnd type="none" w="med" len="med"/>
          </a:ln>
          <a:effectLst/>
        </p:spPr>
      </p:cxnSp>
      <p:cxnSp>
        <p:nvCxnSpPr>
          <p:cNvPr id="7" name="Straight Connector 6"/>
          <p:cNvCxnSpPr/>
          <p:nvPr/>
        </p:nvCxnSpPr>
        <p:spPr bwMode="gray">
          <a:xfrm>
            <a:off x="3799250" y="2192202"/>
            <a:ext cx="0" cy="807306"/>
          </a:xfrm>
          <a:prstGeom prst="line">
            <a:avLst/>
          </a:prstGeom>
          <a:solidFill>
            <a:srgbClr val="316989"/>
          </a:solidFill>
          <a:ln w="19050" cap="flat" cmpd="sng" algn="ctr">
            <a:solidFill>
              <a:schemeClr val="tx1">
                <a:lumMod val="50000"/>
                <a:lumOff val="50000"/>
              </a:schemeClr>
            </a:solidFill>
            <a:prstDash val="sysDash"/>
            <a:round/>
            <a:headEnd type="none" w="med" len="med"/>
            <a:tailEnd type="none" w="med" len="med"/>
          </a:ln>
          <a:effectLst/>
        </p:spPr>
      </p:cxnSp>
      <p:cxnSp>
        <p:nvCxnSpPr>
          <p:cNvPr id="8" name="Straight Connector 7"/>
          <p:cNvCxnSpPr/>
          <p:nvPr/>
        </p:nvCxnSpPr>
        <p:spPr bwMode="gray">
          <a:xfrm>
            <a:off x="6690997" y="2583883"/>
            <a:ext cx="0" cy="1089425"/>
          </a:xfrm>
          <a:prstGeom prst="line">
            <a:avLst/>
          </a:prstGeom>
          <a:solidFill>
            <a:srgbClr val="316989"/>
          </a:solidFill>
          <a:ln w="19050" cap="flat" cmpd="sng" algn="ctr">
            <a:solidFill>
              <a:schemeClr val="tx1">
                <a:lumMod val="50000"/>
                <a:lumOff val="50000"/>
              </a:schemeClr>
            </a:solidFill>
            <a:prstDash val="sysDash"/>
            <a:round/>
            <a:headEnd type="none" w="med" len="med"/>
            <a:tailEnd type="none" w="med" len="med"/>
          </a:ln>
          <a:effectLst/>
        </p:spPr>
      </p:cxnSp>
      <p:sp>
        <p:nvSpPr>
          <p:cNvPr id="9" name="TextBox 8"/>
          <p:cNvSpPr txBox="1"/>
          <p:nvPr/>
        </p:nvSpPr>
        <p:spPr bwMode="gray">
          <a:xfrm>
            <a:off x="4063382" y="3829959"/>
            <a:ext cx="980729" cy="461665"/>
          </a:xfrm>
          <a:prstGeom prst="rect">
            <a:avLst/>
          </a:prstGeom>
          <a:noFill/>
        </p:spPr>
        <p:txBody>
          <a:bodyPr wrap="square" lIns="0" tIns="0" rIns="0" bIns="0" rtlCol="0">
            <a:spAutoFit/>
          </a:bodyPr>
          <a:lstStyle/>
          <a:p>
            <a:pPr algn="ctr"/>
            <a:r>
              <a:rPr lang="fr-FR" sz="1000" dirty="0" smtClean="0">
                <a:solidFill>
                  <a:srgbClr val="646464"/>
                </a:solidFill>
                <a:latin typeface="Arial"/>
                <a:cs typeface="Arial"/>
              </a:rPr>
              <a:t>Anti-APT pour APT sur le port 80</a:t>
            </a:r>
            <a:endParaRPr lang="fr-FR" sz="1000" dirty="0">
              <a:solidFill>
                <a:srgbClr val="646464"/>
              </a:solidFill>
              <a:latin typeface="Arial"/>
              <a:cs typeface="Arial"/>
            </a:endParaRPr>
          </a:p>
        </p:txBody>
      </p:sp>
      <p:sp>
        <p:nvSpPr>
          <p:cNvPr id="10" name="TextBox 9"/>
          <p:cNvSpPr txBox="1"/>
          <p:nvPr/>
        </p:nvSpPr>
        <p:spPr bwMode="gray">
          <a:xfrm>
            <a:off x="2832652" y="3829959"/>
            <a:ext cx="1292087" cy="307777"/>
          </a:xfrm>
          <a:prstGeom prst="rect">
            <a:avLst/>
          </a:prstGeom>
          <a:noFill/>
        </p:spPr>
        <p:txBody>
          <a:bodyPr wrap="square" lIns="0" tIns="0" rIns="0" bIns="0" rtlCol="0">
            <a:spAutoFit/>
          </a:bodyPr>
          <a:lstStyle/>
          <a:p>
            <a:pPr algn="ctr"/>
            <a:r>
              <a:rPr lang="fr-FR" sz="1000" dirty="0" smtClean="0">
                <a:solidFill>
                  <a:srgbClr val="646464"/>
                </a:solidFill>
                <a:latin typeface="Arial"/>
                <a:cs typeface="Arial"/>
              </a:rPr>
              <a:t>Anti-APT pour APT</a:t>
            </a:r>
            <a:br>
              <a:rPr lang="fr-FR" sz="1000" dirty="0" smtClean="0">
                <a:solidFill>
                  <a:srgbClr val="646464"/>
                </a:solidFill>
                <a:latin typeface="Arial"/>
                <a:cs typeface="Arial"/>
              </a:rPr>
            </a:br>
            <a:r>
              <a:rPr lang="fr-FR" sz="1000" dirty="0" smtClean="0">
                <a:solidFill>
                  <a:srgbClr val="646464"/>
                </a:solidFill>
                <a:latin typeface="Arial"/>
                <a:cs typeface="Arial"/>
              </a:rPr>
              <a:t>sur le port 25</a:t>
            </a:r>
            <a:endParaRPr lang="fr-FR" sz="1000" dirty="0">
              <a:solidFill>
                <a:srgbClr val="646464"/>
              </a:solidFill>
              <a:latin typeface="Arial"/>
              <a:cs typeface="Arial"/>
            </a:endParaRPr>
          </a:p>
        </p:txBody>
      </p:sp>
      <p:sp>
        <p:nvSpPr>
          <p:cNvPr id="11" name="TextBox 10"/>
          <p:cNvSpPr txBox="1"/>
          <p:nvPr/>
        </p:nvSpPr>
        <p:spPr bwMode="gray">
          <a:xfrm>
            <a:off x="6265340" y="2067355"/>
            <a:ext cx="832728" cy="307777"/>
          </a:xfrm>
          <a:prstGeom prst="rect">
            <a:avLst/>
          </a:prstGeom>
          <a:noFill/>
        </p:spPr>
        <p:txBody>
          <a:bodyPr wrap="square" lIns="0" tIns="0" rIns="0" bIns="0" rtlCol="0">
            <a:spAutoFit/>
          </a:bodyPr>
          <a:lstStyle/>
          <a:p>
            <a:pPr algn="ctr"/>
            <a:r>
              <a:rPr lang="fr-FR" sz="1000" dirty="0" smtClean="0">
                <a:solidFill>
                  <a:srgbClr val="646464"/>
                </a:solidFill>
                <a:latin typeface="Arial"/>
                <a:cs typeface="Arial"/>
              </a:rPr>
              <a:t>AV poste client</a:t>
            </a:r>
            <a:endParaRPr lang="fr-FR" sz="1000" dirty="0">
              <a:solidFill>
                <a:srgbClr val="646464"/>
              </a:solidFill>
              <a:latin typeface="Arial"/>
              <a:cs typeface="Arial"/>
            </a:endParaRPr>
          </a:p>
        </p:txBody>
      </p:sp>
      <p:sp>
        <p:nvSpPr>
          <p:cNvPr id="12" name="TextBox 11"/>
          <p:cNvSpPr txBox="1"/>
          <p:nvPr/>
        </p:nvSpPr>
        <p:spPr bwMode="gray">
          <a:xfrm>
            <a:off x="4618356" y="1723202"/>
            <a:ext cx="1543049" cy="307777"/>
          </a:xfrm>
          <a:prstGeom prst="rect">
            <a:avLst/>
          </a:prstGeom>
          <a:noFill/>
        </p:spPr>
        <p:txBody>
          <a:bodyPr wrap="square" lIns="0" tIns="0" rIns="0" bIns="0" rtlCol="0">
            <a:spAutoFit/>
          </a:bodyPr>
          <a:lstStyle/>
          <a:p>
            <a:pPr algn="ctr"/>
            <a:r>
              <a:rPr lang="fr-FR" sz="1000" dirty="0" smtClean="0">
                <a:solidFill>
                  <a:srgbClr val="646464"/>
                </a:solidFill>
                <a:latin typeface="Arial"/>
                <a:cs typeface="Arial"/>
              </a:rPr>
              <a:t>Protection DNS dans le Cloud</a:t>
            </a:r>
            <a:endParaRPr lang="fr-FR" sz="1000" dirty="0">
              <a:solidFill>
                <a:srgbClr val="646464"/>
              </a:solidFill>
              <a:latin typeface="Arial"/>
              <a:cs typeface="Arial"/>
            </a:endParaRPr>
          </a:p>
        </p:txBody>
      </p:sp>
      <p:sp>
        <p:nvSpPr>
          <p:cNvPr id="13" name="TextBox 12"/>
          <p:cNvSpPr txBox="1"/>
          <p:nvPr/>
        </p:nvSpPr>
        <p:spPr bwMode="gray">
          <a:xfrm>
            <a:off x="6331408" y="3817267"/>
            <a:ext cx="795218" cy="153888"/>
          </a:xfrm>
          <a:prstGeom prst="rect">
            <a:avLst/>
          </a:prstGeom>
          <a:noFill/>
        </p:spPr>
        <p:txBody>
          <a:bodyPr wrap="square" lIns="0" tIns="0" rIns="0" bIns="0" rtlCol="0">
            <a:spAutoFit/>
          </a:bodyPr>
          <a:lstStyle/>
          <a:p>
            <a:pPr algn="ctr"/>
            <a:r>
              <a:rPr lang="fr-FR" sz="1000" dirty="0" smtClean="0">
                <a:solidFill>
                  <a:srgbClr val="646464"/>
                </a:solidFill>
                <a:latin typeface="Arial"/>
                <a:cs typeface="Arial"/>
              </a:rPr>
              <a:t>AV Réseau</a:t>
            </a:r>
            <a:endParaRPr lang="fr-FR" sz="1000" dirty="0">
              <a:solidFill>
                <a:srgbClr val="646464"/>
              </a:solidFill>
              <a:latin typeface="Arial"/>
              <a:cs typeface="Arial"/>
            </a:endParaRPr>
          </a:p>
        </p:txBody>
      </p:sp>
      <p:sp>
        <p:nvSpPr>
          <p:cNvPr id="14" name="Line 4"/>
          <p:cNvSpPr>
            <a:spLocks noChangeShapeType="1"/>
          </p:cNvSpPr>
          <p:nvPr/>
        </p:nvSpPr>
        <p:spPr bwMode="gray">
          <a:xfrm flipV="1">
            <a:off x="3991797" y="2191590"/>
            <a:ext cx="1174564" cy="19121"/>
          </a:xfrm>
          <a:prstGeom prst="line">
            <a:avLst/>
          </a:prstGeom>
          <a:solidFill>
            <a:srgbClr val="316989"/>
          </a:solidFill>
          <a:ln w="19050" cap="flat" cmpd="sng" algn="ctr">
            <a:solidFill>
              <a:schemeClr val="tx1">
                <a:lumMod val="50000"/>
                <a:lumOff val="50000"/>
              </a:schemeClr>
            </a:solidFill>
            <a:prstDash val="sysDash"/>
            <a:round/>
            <a:headEnd type="none" w="med" len="med"/>
            <a:tailEnd type="none" w="med" len="med"/>
          </a:ln>
          <a:effectLst/>
        </p:spPr>
        <p:txBody>
          <a:bodyPr wrap="square">
            <a:spAutoFit/>
          </a:bodyPr>
          <a:lstStyle/>
          <a:p>
            <a:endParaRPr lang="fr-FR">
              <a:solidFill>
                <a:srgbClr val="000000"/>
              </a:solidFill>
              <a:latin typeface="Arial"/>
              <a:cs typeface="Arial"/>
            </a:endParaRPr>
          </a:p>
        </p:txBody>
      </p:sp>
      <p:sp>
        <p:nvSpPr>
          <p:cNvPr id="15" name="Freeform 20"/>
          <p:cNvSpPr>
            <a:spLocks/>
          </p:cNvSpPr>
          <p:nvPr/>
        </p:nvSpPr>
        <p:spPr bwMode="gray">
          <a:xfrm>
            <a:off x="5014235" y="1924493"/>
            <a:ext cx="739140" cy="446045"/>
          </a:xfrm>
          <a:custGeom>
            <a:avLst/>
            <a:gdLst>
              <a:gd name="T0" fmla="*/ 494 w 1206"/>
              <a:gd name="T1" fmla="*/ 725 h 725"/>
              <a:gd name="T2" fmla="*/ 278 w 1206"/>
              <a:gd name="T3" fmla="*/ 621 h 725"/>
              <a:gd name="T4" fmla="*/ 264 w 1206"/>
              <a:gd name="T5" fmla="*/ 605 h 725"/>
              <a:gd name="T6" fmla="*/ 244 w 1206"/>
              <a:gd name="T7" fmla="*/ 611 h 725"/>
              <a:gd name="T8" fmla="*/ 189 w 1206"/>
              <a:gd name="T9" fmla="*/ 619 h 725"/>
              <a:gd name="T10" fmla="*/ 0 w 1206"/>
              <a:gd name="T11" fmla="*/ 431 h 725"/>
              <a:gd name="T12" fmla="*/ 189 w 1206"/>
              <a:gd name="T13" fmla="*/ 242 h 725"/>
              <a:gd name="T14" fmla="*/ 193 w 1206"/>
              <a:gd name="T15" fmla="*/ 242 h 725"/>
              <a:gd name="T16" fmla="*/ 220 w 1206"/>
              <a:gd name="T17" fmla="*/ 243 h 725"/>
              <a:gd name="T18" fmla="*/ 226 w 1206"/>
              <a:gd name="T19" fmla="*/ 219 h 725"/>
              <a:gd name="T20" fmla="*/ 338 w 1206"/>
              <a:gd name="T21" fmla="*/ 134 h 725"/>
              <a:gd name="T22" fmla="*/ 350 w 1206"/>
              <a:gd name="T23" fmla="*/ 134 h 725"/>
              <a:gd name="T24" fmla="*/ 374 w 1206"/>
              <a:gd name="T25" fmla="*/ 137 h 725"/>
              <a:gd name="T26" fmla="*/ 383 w 1206"/>
              <a:gd name="T27" fmla="*/ 114 h 725"/>
              <a:gd name="T28" fmla="*/ 552 w 1206"/>
              <a:gd name="T29" fmla="*/ 0 h 725"/>
              <a:gd name="T30" fmla="*/ 713 w 1206"/>
              <a:gd name="T31" fmla="*/ 97 h 725"/>
              <a:gd name="T32" fmla="*/ 725 w 1206"/>
              <a:gd name="T33" fmla="*/ 120 h 725"/>
              <a:gd name="T34" fmla="*/ 750 w 1206"/>
              <a:gd name="T35" fmla="*/ 113 h 725"/>
              <a:gd name="T36" fmla="*/ 812 w 1206"/>
              <a:gd name="T37" fmla="*/ 105 h 725"/>
              <a:gd name="T38" fmla="*/ 1031 w 1206"/>
              <a:gd name="T39" fmla="*/ 270 h 725"/>
              <a:gd name="T40" fmla="*/ 1037 w 1206"/>
              <a:gd name="T41" fmla="*/ 291 h 725"/>
              <a:gd name="T42" fmla="*/ 1058 w 1206"/>
              <a:gd name="T43" fmla="*/ 293 h 725"/>
              <a:gd name="T44" fmla="*/ 1206 w 1206"/>
              <a:gd name="T45" fmla="*/ 458 h 725"/>
              <a:gd name="T46" fmla="*/ 1039 w 1206"/>
              <a:gd name="T47" fmla="*/ 625 h 725"/>
              <a:gd name="T48" fmla="*/ 1017 w 1206"/>
              <a:gd name="T49" fmla="*/ 624 h 725"/>
              <a:gd name="T50" fmla="*/ 1000 w 1206"/>
              <a:gd name="T51" fmla="*/ 621 h 725"/>
              <a:gd name="T52" fmla="*/ 988 w 1206"/>
              <a:gd name="T53" fmla="*/ 635 h 725"/>
              <a:gd name="T54" fmla="*/ 831 w 1206"/>
              <a:gd name="T55" fmla="*/ 711 h 725"/>
              <a:gd name="T56" fmla="*/ 705 w 1206"/>
              <a:gd name="T57" fmla="*/ 666 h 725"/>
              <a:gd name="T58" fmla="*/ 685 w 1206"/>
              <a:gd name="T59" fmla="*/ 650 h 725"/>
              <a:gd name="T60" fmla="*/ 665 w 1206"/>
              <a:gd name="T61" fmla="*/ 666 h 725"/>
              <a:gd name="T62" fmla="*/ 494 w 1206"/>
              <a:gd name="T63" fmla="*/ 725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6" h="725">
                <a:moveTo>
                  <a:pt x="494" y="725"/>
                </a:moveTo>
                <a:cubicBezTo>
                  <a:pt x="410" y="725"/>
                  <a:pt x="331" y="687"/>
                  <a:pt x="278" y="621"/>
                </a:cubicBezTo>
                <a:cubicBezTo>
                  <a:pt x="264" y="605"/>
                  <a:pt x="264" y="605"/>
                  <a:pt x="264" y="605"/>
                </a:cubicBezTo>
                <a:cubicBezTo>
                  <a:pt x="244" y="611"/>
                  <a:pt x="244" y="611"/>
                  <a:pt x="244" y="611"/>
                </a:cubicBezTo>
                <a:cubicBezTo>
                  <a:pt x="226" y="616"/>
                  <a:pt x="207" y="619"/>
                  <a:pt x="189" y="619"/>
                </a:cubicBezTo>
                <a:cubicBezTo>
                  <a:pt x="85" y="619"/>
                  <a:pt x="0" y="535"/>
                  <a:pt x="0" y="431"/>
                </a:cubicBezTo>
                <a:cubicBezTo>
                  <a:pt x="0" y="327"/>
                  <a:pt x="85" y="242"/>
                  <a:pt x="189" y="242"/>
                </a:cubicBezTo>
                <a:cubicBezTo>
                  <a:pt x="190" y="242"/>
                  <a:pt x="191" y="242"/>
                  <a:pt x="193" y="242"/>
                </a:cubicBezTo>
                <a:cubicBezTo>
                  <a:pt x="220" y="243"/>
                  <a:pt x="220" y="243"/>
                  <a:pt x="220" y="243"/>
                </a:cubicBezTo>
                <a:cubicBezTo>
                  <a:pt x="226" y="219"/>
                  <a:pt x="226" y="219"/>
                  <a:pt x="226" y="219"/>
                </a:cubicBezTo>
                <a:cubicBezTo>
                  <a:pt x="240" y="169"/>
                  <a:pt x="286" y="134"/>
                  <a:pt x="338" y="134"/>
                </a:cubicBezTo>
                <a:cubicBezTo>
                  <a:pt x="342" y="134"/>
                  <a:pt x="346" y="134"/>
                  <a:pt x="350" y="134"/>
                </a:cubicBezTo>
                <a:cubicBezTo>
                  <a:pt x="374" y="137"/>
                  <a:pt x="374" y="137"/>
                  <a:pt x="374" y="137"/>
                </a:cubicBezTo>
                <a:cubicBezTo>
                  <a:pt x="383" y="114"/>
                  <a:pt x="383" y="114"/>
                  <a:pt x="383" y="114"/>
                </a:cubicBezTo>
                <a:cubicBezTo>
                  <a:pt x="411" y="45"/>
                  <a:pt x="477" y="0"/>
                  <a:pt x="552" y="0"/>
                </a:cubicBezTo>
                <a:cubicBezTo>
                  <a:pt x="620" y="0"/>
                  <a:pt x="681" y="38"/>
                  <a:pt x="713" y="97"/>
                </a:cubicBezTo>
                <a:cubicBezTo>
                  <a:pt x="725" y="120"/>
                  <a:pt x="725" y="120"/>
                  <a:pt x="725" y="120"/>
                </a:cubicBezTo>
                <a:cubicBezTo>
                  <a:pt x="750" y="113"/>
                  <a:pt x="750" y="113"/>
                  <a:pt x="750" y="113"/>
                </a:cubicBezTo>
                <a:cubicBezTo>
                  <a:pt x="770" y="107"/>
                  <a:pt x="791" y="105"/>
                  <a:pt x="812" y="105"/>
                </a:cubicBezTo>
                <a:cubicBezTo>
                  <a:pt x="913" y="105"/>
                  <a:pt x="1003" y="173"/>
                  <a:pt x="1031" y="270"/>
                </a:cubicBezTo>
                <a:cubicBezTo>
                  <a:pt x="1037" y="291"/>
                  <a:pt x="1037" y="291"/>
                  <a:pt x="1037" y="291"/>
                </a:cubicBezTo>
                <a:cubicBezTo>
                  <a:pt x="1058" y="293"/>
                  <a:pt x="1058" y="293"/>
                  <a:pt x="1058" y="293"/>
                </a:cubicBezTo>
                <a:cubicBezTo>
                  <a:pt x="1142" y="302"/>
                  <a:pt x="1206" y="374"/>
                  <a:pt x="1206" y="458"/>
                </a:cubicBezTo>
                <a:cubicBezTo>
                  <a:pt x="1206" y="550"/>
                  <a:pt x="1131" y="625"/>
                  <a:pt x="1039" y="625"/>
                </a:cubicBezTo>
                <a:cubicBezTo>
                  <a:pt x="1032" y="625"/>
                  <a:pt x="1025" y="625"/>
                  <a:pt x="1017" y="624"/>
                </a:cubicBezTo>
                <a:cubicBezTo>
                  <a:pt x="1000" y="621"/>
                  <a:pt x="1000" y="621"/>
                  <a:pt x="1000" y="621"/>
                </a:cubicBezTo>
                <a:cubicBezTo>
                  <a:pt x="988" y="635"/>
                  <a:pt x="988" y="635"/>
                  <a:pt x="988" y="635"/>
                </a:cubicBezTo>
                <a:cubicBezTo>
                  <a:pt x="950" y="683"/>
                  <a:pt x="893" y="711"/>
                  <a:pt x="831" y="711"/>
                </a:cubicBezTo>
                <a:cubicBezTo>
                  <a:pt x="785" y="711"/>
                  <a:pt x="741" y="695"/>
                  <a:pt x="705" y="666"/>
                </a:cubicBezTo>
                <a:cubicBezTo>
                  <a:pt x="685" y="650"/>
                  <a:pt x="685" y="650"/>
                  <a:pt x="685" y="650"/>
                </a:cubicBezTo>
                <a:cubicBezTo>
                  <a:pt x="665" y="666"/>
                  <a:pt x="665" y="666"/>
                  <a:pt x="665" y="666"/>
                </a:cubicBezTo>
                <a:cubicBezTo>
                  <a:pt x="616" y="704"/>
                  <a:pt x="557" y="725"/>
                  <a:pt x="494" y="725"/>
                </a:cubicBezTo>
                <a:close/>
              </a:path>
            </a:pathLst>
          </a:custGeom>
          <a:gradFill>
            <a:gsLst>
              <a:gs pos="0">
                <a:schemeClr val="accent1">
                  <a:lumMod val="60000"/>
                  <a:lumOff val="40000"/>
                </a:schemeClr>
              </a:gs>
              <a:gs pos="80000">
                <a:schemeClr val="accent6">
                  <a:shade val="93000"/>
                  <a:satMod val="130000"/>
                </a:schemeClr>
              </a:gs>
              <a:gs pos="100000">
                <a:schemeClr val="bg1"/>
              </a:gs>
            </a:gsLst>
          </a:gradFill>
          <a:ln w="28575">
            <a:solidFill>
              <a:schemeClr val="bg1"/>
            </a:solidFill>
          </a:ln>
          <a:effectLst/>
          <a:scene3d>
            <a:camera prst="orthographicFront">
              <a:rot lat="0" lon="0" rev="0"/>
            </a:camera>
            <a:lightRig rig="threePt" dir="t">
              <a:rot lat="0" lon="0" rev="1200000"/>
            </a:lightRig>
          </a:scene3d>
          <a:sp3d>
            <a:bevelT w="25400" h="25400"/>
          </a:sp3d>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16" name="TextBox 15"/>
          <p:cNvSpPr txBox="1"/>
          <p:nvPr/>
        </p:nvSpPr>
        <p:spPr bwMode="gray">
          <a:xfrm>
            <a:off x="3324539" y="1455741"/>
            <a:ext cx="993228" cy="615553"/>
          </a:xfrm>
          <a:prstGeom prst="rect">
            <a:avLst/>
          </a:prstGeom>
          <a:noFill/>
        </p:spPr>
        <p:txBody>
          <a:bodyPr wrap="square" lIns="0" tIns="0" rIns="0" bIns="0" rtlCol="0">
            <a:spAutoFit/>
          </a:bodyPr>
          <a:lstStyle/>
          <a:p>
            <a:pPr algn="ctr"/>
            <a:r>
              <a:rPr lang="fr-FR" sz="1000" dirty="0" smtClean="0">
                <a:solidFill>
                  <a:srgbClr val="646464"/>
                </a:solidFill>
                <a:latin typeface="Arial"/>
                <a:cs typeface="Arial"/>
              </a:rPr>
              <a:t>Protection DNS pour les résolutions externes</a:t>
            </a:r>
            <a:endParaRPr lang="fr-FR" sz="1000" dirty="0">
              <a:solidFill>
                <a:srgbClr val="646464"/>
              </a:solidFill>
              <a:latin typeface="Arial"/>
              <a:cs typeface="Arial"/>
            </a:endParaRPr>
          </a:p>
        </p:txBody>
      </p:sp>
      <p:sp>
        <p:nvSpPr>
          <p:cNvPr id="17" name="Freeform 20"/>
          <p:cNvSpPr>
            <a:spLocks/>
          </p:cNvSpPr>
          <p:nvPr/>
        </p:nvSpPr>
        <p:spPr bwMode="gray">
          <a:xfrm>
            <a:off x="5352996" y="3458065"/>
            <a:ext cx="738406" cy="446045"/>
          </a:xfrm>
          <a:custGeom>
            <a:avLst/>
            <a:gdLst>
              <a:gd name="T0" fmla="*/ 494 w 1206"/>
              <a:gd name="T1" fmla="*/ 725 h 725"/>
              <a:gd name="T2" fmla="*/ 278 w 1206"/>
              <a:gd name="T3" fmla="*/ 621 h 725"/>
              <a:gd name="T4" fmla="*/ 264 w 1206"/>
              <a:gd name="T5" fmla="*/ 605 h 725"/>
              <a:gd name="T6" fmla="*/ 244 w 1206"/>
              <a:gd name="T7" fmla="*/ 611 h 725"/>
              <a:gd name="T8" fmla="*/ 189 w 1206"/>
              <a:gd name="T9" fmla="*/ 619 h 725"/>
              <a:gd name="T10" fmla="*/ 0 w 1206"/>
              <a:gd name="T11" fmla="*/ 431 h 725"/>
              <a:gd name="T12" fmla="*/ 189 w 1206"/>
              <a:gd name="T13" fmla="*/ 242 h 725"/>
              <a:gd name="T14" fmla="*/ 193 w 1206"/>
              <a:gd name="T15" fmla="*/ 242 h 725"/>
              <a:gd name="T16" fmla="*/ 220 w 1206"/>
              <a:gd name="T17" fmla="*/ 243 h 725"/>
              <a:gd name="T18" fmla="*/ 226 w 1206"/>
              <a:gd name="T19" fmla="*/ 219 h 725"/>
              <a:gd name="T20" fmla="*/ 338 w 1206"/>
              <a:gd name="T21" fmla="*/ 134 h 725"/>
              <a:gd name="T22" fmla="*/ 350 w 1206"/>
              <a:gd name="T23" fmla="*/ 134 h 725"/>
              <a:gd name="T24" fmla="*/ 374 w 1206"/>
              <a:gd name="T25" fmla="*/ 137 h 725"/>
              <a:gd name="T26" fmla="*/ 383 w 1206"/>
              <a:gd name="T27" fmla="*/ 114 h 725"/>
              <a:gd name="T28" fmla="*/ 552 w 1206"/>
              <a:gd name="T29" fmla="*/ 0 h 725"/>
              <a:gd name="T30" fmla="*/ 713 w 1206"/>
              <a:gd name="T31" fmla="*/ 97 h 725"/>
              <a:gd name="T32" fmla="*/ 725 w 1206"/>
              <a:gd name="T33" fmla="*/ 120 h 725"/>
              <a:gd name="T34" fmla="*/ 750 w 1206"/>
              <a:gd name="T35" fmla="*/ 113 h 725"/>
              <a:gd name="T36" fmla="*/ 812 w 1206"/>
              <a:gd name="T37" fmla="*/ 105 h 725"/>
              <a:gd name="T38" fmla="*/ 1031 w 1206"/>
              <a:gd name="T39" fmla="*/ 270 h 725"/>
              <a:gd name="T40" fmla="*/ 1037 w 1206"/>
              <a:gd name="T41" fmla="*/ 291 h 725"/>
              <a:gd name="T42" fmla="*/ 1058 w 1206"/>
              <a:gd name="T43" fmla="*/ 293 h 725"/>
              <a:gd name="T44" fmla="*/ 1206 w 1206"/>
              <a:gd name="T45" fmla="*/ 458 h 725"/>
              <a:gd name="T46" fmla="*/ 1039 w 1206"/>
              <a:gd name="T47" fmla="*/ 625 h 725"/>
              <a:gd name="T48" fmla="*/ 1017 w 1206"/>
              <a:gd name="T49" fmla="*/ 624 h 725"/>
              <a:gd name="T50" fmla="*/ 1000 w 1206"/>
              <a:gd name="T51" fmla="*/ 621 h 725"/>
              <a:gd name="T52" fmla="*/ 988 w 1206"/>
              <a:gd name="T53" fmla="*/ 635 h 725"/>
              <a:gd name="T54" fmla="*/ 831 w 1206"/>
              <a:gd name="T55" fmla="*/ 711 h 725"/>
              <a:gd name="T56" fmla="*/ 705 w 1206"/>
              <a:gd name="T57" fmla="*/ 666 h 725"/>
              <a:gd name="T58" fmla="*/ 685 w 1206"/>
              <a:gd name="T59" fmla="*/ 650 h 725"/>
              <a:gd name="T60" fmla="*/ 665 w 1206"/>
              <a:gd name="T61" fmla="*/ 666 h 725"/>
              <a:gd name="T62" fmla="*/ 494 w 1206"/>
              <a:gd name="T63" fmla="*/ 725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6" h="725">
                <a:moveTo>
                  <a:pt x="494" y="725"/>
                </a:moveTo>
                <a:cubicBezTo>
                  <a:pt x="410" y="725"/>
                  <a:pt x="331" y="687"/>
                  <a:pt x="278" y="621"/>
                </a:cubicBezTo>
                <a:cubicBezTo>
                  <a:pt x="264" y="605"/>
                  <a:pt x="264" y="605"/>
                  <a:pt x="264" y="605"/>
                </a:cubicBezTo>
                <a:cubicBezTo>
                  <a:pt x="244" y="611"/>
                  <a:pt x="244" y="611"/>
                  <a:pt x="244" y="611"/>
                </a:cubicBezTo>
                <a:cubicBezTo>
                  <a:pt x="226" y="616"/>
                  <a:pt x="207" y="619"/>
                  <a:pt x="189" y="619"/>
                </a:cubicBezTo>
                <a:cubicBezTo>
                  <a:pt x="85" y="619"/>
                  <a:pt x="0" y="535"/>
                  <a:pt x="0" y="431"/>
                </a:cubicBezTo>
                <a:cubicBezTo>
                  <a:pt x="0" y="327"/>
                  <a:pt x="85" y="242"/>
                  <a:pt x="189" y="242"/>
                </a:cubicBezTo>
                <a:cubicBezTo>
                  <a:pt x="190" y="242"/>
                  <a:pt x="191" y="242"/>
                  <a:pt x="193" y="242"/>
                </a:cubicBezTo>
                <a:cubicBezTo>
                  <a:pt x="220" y="243"/>
                  <a:pt x="220" y="243"/>
                  <a:pt x="220" y="243"/>
                </a:cubicBezTo>
                <a:cubicBezTo>
                  <a:pt x="226" y="219"/>
                  <a:pt x="226" y="219"/>
                  <a:pt x="226" y="219"/>
                </a:cubicBezTo>
                <a:cubicBezTo>
                  <a:pt x="240" y="169"/>
                  <a:pt x="286" y="134"/>
                  <a:pt x="338" y="134"/>
                </a:cubicBezTo>
                <a:cubicBezTo>
                  <a:pt x="342" y="134"/>
                  <a:pt x="346" y="134"/>
                  <a:pt x="350" y="134"/>
                </a:cubicBezTo>
                <a:cubicBezTo>
                  <a:pt x="374" y="137"/>
                  <a:pt x="374" y="137"/>
                  <a:pt x="374" y="137"/>
                </a:cubicBezTo>
                <a:cubicBezTo>
                  <a:pt x="383" y="114"/>
                  <a:pt x="383" y="114"/>
                  <a:pt x="383" y="114"/>
                </a:cubicBezTo>
                <a:cubicBezTo>
                  <a:pt x="411" y="45"/>
                  <a:pt x="477" y="0"/>
                  <a:pt x="552" y="0"/>
                </a:cubicBezTo>
                <a:cubicBezTo>
                  <a:pt x="620" y="0"/>
                  <a:pt x="681" y="38"/>
                  <a:pt x="713" y="97"/>
                </a:cubicBezTo>
                <a:cubicBezTo>
                  <a:pt x="725" y="120"/>
                  <a:pt x="725" y="120"/>
                  <a:pt x="725" y="120"/>
                </a:cubicBezTo>
                <a:cubicBezTo>
                  <a:pt x="750" y="113"/>
                  <a:pt x="750" y="113"/>
                  <a:pt x="750" y="113"/>
                </a:cubicBezTo>
                <a:cubicBezTo>
                  <a:pt x="770" y="107"/>
                  <a:pt x="791" y="105"/>
                  <a:pt x="812" y="105"/>
                </a:cubicBezTo>
                <a:cubicBezTo>
                  <a:pt x="913" y="105"/>
                  <a:pt x="1003" y="173"/>
                  <a:pt x="1031" y="270"/>
                </a:cubicBezTo>
                <a:cubicBezTo>
                  <a:pt x="1037" y="291"/>
                  <a:pt x="1037" y="291"/>
                  <a:pt x="1037" y="291"/>
                </a:cubicBezTo>
                <a:cubicBezTo>
                  <a:pt x="1058" y="293"/>
                  <a:pt x="1058" y="293"/>
                  <a:pt x="1058" y="293"/>
                </a:cubicBezTo>
                <a:cubicBezTo>
                  <a:pt x="1142" y="302"/>
                  <a:pt x="1206" y="374"/>
                  <a:pt x="1206" y="458"/>
                </a:cubicBezTo>
                <a:cubicBezTo>
                  <a:pt x="1206" y="550"/>
                  <a:pt x="1131" y="625"/>
                  <a:pt x="1039" y="625"/>
                </a:cubicBezTo>
                <a:cubicBezTo>
                  <a:pt x="1032" y="625"/>
                  <a:pt x="1025" y="625"/>
                  <a:pt x="1017" y="624"/>
                </a:cubicBezTo>
                <a:cubicBezTo>
                  <a:pt x="1000" y="621"/>
                  <a:pt x="1000" y="621"/>
                  <a:pt x="1000" y="621"/>
                </a:cubicBezTo>
                <a:cubicBezTo>
                  <a:pt x="988" y="635"/>
                  <a:pt x="988" y="635"/>
                  <a:pt x="988" y="635"/>
                </a:cubicBezTo>
                <a:cubicBezTo>
                  <a:pt x="950" y="683"/>
                  <a:pt x="893" y="711"/>
                  <a:pt x="831" y="711"/>
                </a:cubicBezTo>
                <a:cubicBezTo>
                  <a:pt x="785" y="711"/>
                  <a:pt x="741" y="695"/>
                  <a:pt x="705" y="666"/>
                </a:cubicBezTo>
                <a:cubicBezTo>
                  <a:pt x="685" y="650"/>
                  <a:pt x="685" y="650"/>
                  <a:pt x="685" y="650"/>
                </a:cubicBezTo>
                <a:cubicBezTo>
                  <a:pt x="665" y="666"/>
                  <a:pt x="665" y="666"/>
                  <a:pt x="665" y="666"/>
                </a:cubicBezTo>
                <a:cubicBezTo>
                  <a:pt x="616" y="704"/>
                  <a:pt x="557" y="725"/>
                  <a:pt x="494" y="725"/>
                </a:cubicBezTo>
                <a:close/>
              </a:path>
            </a:pathLst>
          </a:custGeom>
          <a:gradFill>
            <a:gsLst>
              <a:gs pos="0">
                <a:schemeClr val="accent1">
                  <a:lumMod val="60000"/>
                  <a:lumOff val="40000"/>
                </a:schemeClr>
              </a:gs>
              <a:gs pos="80000">
                <a:schemeClr val="accent6">
                  <a:shade val="93000"/>
                  <a:satMod val="130000"/>
                </a:schemeClr>
              </a:gs>
              <a:gs pos="100000">
                <a:schemeClr val="bg1"/>
              </a:gs>
            </a:gsLst>
          </a:gradFill>
          <a:ln w="28575">
            <a:solidFill>
              <a:schemeClr val="bg1"/>
            </a:solidFill>
          </a:ln>
          <a:effectLst/>
          <a:scene3d>
            <a:camera prst="orthographicFront">
              <a:rot lat="0" lon="0" rev="0"/>
            </a:camera>
            <a:lightRig rig="threePt" dir="t">
              <a:rot lat="0" lon="0" rev="1200000"/>
            </a:lightRig>
          </a:scene3d>
          <a:sp3d>
            <a:bevelT w="25400" h="25400"/>
          </a:sp3d>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18" name="TextBox 17"/>
          <p:cNvSpPr txBox="1"/>
          <p:nvPr/>
        </p:nvSpPr>
        <p:spPr bwMode="gray">
          <a:xfrm>
            <a:off x="5218930" y="3985394"/>
            <a:ext cx="993289" cy="153888"/>
          </a:xfrm>
          <a:prstGeom prst="rect">
            <a:avLst/>
          </a:prstGeom>
          <a:noFill/>
        </p:spPr>
        <p:txBody>
          <a:bodyPr wrap="square" lIns="0" tIns="0" rIns="0" bIns="0" rtlCol="0">
            <a:spAutoFit/>
          </a:bodyPr>
          <a:lstStyle/>
          <a:p>
            <a:pPr algn="ctr"/>
            <a:r>
              <a:rPr lang="fr-FR" sz="1000" dirty="0" smtClean="0">
                <a:solidFill>
                  <a:srgbClr val="646464"/>
                </a:solidFill>
                <a:latin typeface="Arial"/>
                <a:cs typeface="Arial"/>
              </a:rPr>
              <a:t>Cloud Anti-APT</a:t>
            </a:r>
            <a:endParaRPr lang="fr-FR" sz="1000" dirty="0">
              <a:solidFill>
                <a:srgbClr val="646464"/>
              </a:solidFill>
              <a:latin typeface="Arial"/>
              <a:cs typeface="Arial"/>
            </a:endParaRPr>
          </a:p>
        </p:txBody>
      </p:sp>
      <p:sp>
        <p:nvSpPr>
          <p:cNvPr id="19" name="Line 4"/>
          <p:cNvSpPr>
            <a:spLocks noChangeShapeType="1"/>
          </p:cNvSpPr>
          <p:nvPr/>
        </p:nvSpPr>
        <p:spPr bwMode="gray">
          <a:xfrm>
            <a:off x="1888696" y="3003113"/>
            <a:ext cx="2951799" cy="0"/>
          </a:xfrm>
          <a:prstGeom prst="line">
            <a:avLst/>
          </a:prstGeom>
          <a:noFill/>
          <a:ln w="19050">
            <a:solidFill>
              <a:schemeClr val="accent6">
                <a:lumMod val="50000"/>
              </a:schemeClr>
            </a:solidFill>
            <a:prstDash val="solid"/>
            <a:round/>
            <a:headEnd type="triangle"/>
            <a:tailEnd type="none"/>
          </a:ln>
        </p:spPr>
        <p:txBody>
          <a:bodyPr wrap="square">
            <a:spAutoFit/>
          </a:bodyPr>
          <a:lstStyle/>
          <a:p>
            <a:endParaRPr lang="fr-FR">
              <a:solidFill>
                <a:srgbClr val="000000"/>
              </a:solidFill>
              <a:latin typeface="Arial"/>
              <a:cs typeface="Arial"/>
            </a:endParaRPr>
          </a:p>
        </p:txBody>
      </p:sp>
      <p:sp>
        <p:nvSpPr>
          <p:cNvPr id="23" name="Freeform 20"/>
          <p:cNvSpPr>
            <a:spLocks/>
          </p:cNvSpPr>
          <p:nvPr/>
        </p:nvSpPr>
        <p:spPr bwMode="gray">
          <a:xfrm>
            <a:off x="4831828" y="2694267"/>
            <a:ext cx="895343" cy="547482"/>
          </a:xfrm>
          <a:custGeom>
            <a:avLst/>
            <a:gdLst>
              <a:gd name="T0" fmla="*/ 494 w 1206"/>
              <a:gd name="T1" fmla="*/ 725 h 725"/>
              <a:gd name="T2" fmla="*/ 278 w 1206"/>
              <a:gd name="T3" fmla="*/ 621 h 725"/>
              <a:gd name="T4" fmla="*/ 264 w 1206"/>
              <a:gd name="T5" fmla="*/ 605 h 725"/>
              <a:gd name="T6" fmla="*/ 244 w 1206"/>
              <a:gd name="T7" fmla="*/ 611 h 725"/>
              <a:gd name="T8" fmla="*/ 189 w 1206"/>
              <a:gd name="T9" fmla="*/ 619 h 725"/>
              <a:gd name="T10" fmla="*/ 0 w 1206"/>
              <a:gd name="T11" fmla="*/ 431 h 725"/>
              <a:gd name="T12" fmla="*/ 189 w 1206"/>
              <a:gd name="T13" fmla="*/ 242 h 725"/>
              <a:gd name="T14" fmla="*/ 193 w 1206"/>
              <a:gd name="T15" fmla="*/ 242 h 725"/>
              <a:gd name="T16" fmla="*/ 220 w 1206"/>
              <a:gd name="T17" fmla="*/ 243 h 725"/>
              <a:gd name="T18" fmla="*/ 226 w 1206"/>
              <a:gd name="T19" fmla="*/ 219 h 725"/>
              <a:gd name="T20" fmla="*/ 338 w 1206"/>
              <a:gd name="T21" fmla="*/ 134 h 725"/>
              <a:gd name="T22" fmla="*/ 350 w 1206"/>
              <a:gd name="T23" fmla="*/ 134 h 725"/>
              <a:gd name="T24" fmla="*/ 374 w 1206"/>
              <a:gd name="T25" fmla="*/ 137 h 725"/>
              <a:gd name="T26" fmla="*/ 383 w 1206"/>
              <a:gd name="T27" fmla="*/ 114 h 725"/>
              <a:gd name="T28" fmla="*/ 552 w 1206"/>
              <a:gd name="T29" fmla="*/ 0 h 725"/>
              <a:gd name="T30" fmla="*/ 713 w 1206"/>
              <a:gd name="T31" fmla="*/ 97 h 725"/>
              <a:gd name="T32" fmla="*/ 725 w 1206"/>
              <a:gd name="T33" fmla="*/ 120 h 725"/>
              <a:gd name="T34" fmla="*/ 750 w 1206"/>
              <a:gd name="T35" fmla="*/ 113 h 725"/>
              <a:gd name="T36" fmla="*/ 812 w 1206"/>
              <a:gd name="T37" fmla="*/ 105 h 725"/>
              <a:gd name="T38" fmla="*/ 1031 w 1206"/>
              <a:gd name="T39" fmla="*/ 270 h 725"/>
              <a:gd name="T40" fmla="*/ 1037 w 1206"/>
              <a:gd name="T41" fmla="*/ 291 h 725"/>
              <a:gd name="T42" fmla="*/ 1058 w 1206"/>
              <a:gd name="T43" fmla="*/ 293 h 725"/>
              <a:gd name="T44" fmla="*/ 1206 w 1206"/>
              <a:gd name="T45" fmla="*/ 458 h 725"/>
              <a:gd name="T46" fmla="*/ 1039 w 1206"/>
              <a:gd name="T47" fmla="*/ 625 h 725"/>
              <a:gd name="T48" fmla="*/ 1017 w 1206"/>
              <a:gd name="T49" fmla="*/ 624 h 725"/>
              <a:gd name="T50" fmla="*/ 1000 w 1206"/>
              <a:gd name="T51" fmla="*/ 621 h 725"/>
              <a:gd name="T52" fmla="*/ 988 w 1206"/>
              <a:gd name="T53" fmla="*/ 635 h 725"/>
              <a:gd name="T54" fmla="*/ 831 w 1206"/>
              <a:gd name="T55" fmla="*/ 711 h 725"/>
              <a:gd name="T56" fmla="*/ 705 w 1206"/>
              <a:gd name="T57" fmla="*/ 666 h 725"/>
              <a:gd name="T58" fmla="*/ 685 w 1206"/>
              <a:gd name="T59" fmla="*/ 650 h 725"/>
              <a:gd name="T60" fmla="*/ 665 w 1206"/>
              <a:gd name="T61" fmla="*/ 666 h 725"/>
              <a:gd name="T62" fmla="*/ 494 w 1206"/>
              <a:gd name="T63" fmla="*/ 725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06" h="725">
                <a:moveTo>
                  <a:pt x="494" y="725"/>
                </a:moveTo>
                <a:cubicBezTo>
                  <a:pt x="410" y="725"/>
                  <a:pt x="331" y="687"/>
                  <a:pt x="278" y="621"/>
                </a:cubicBezTo>
                <a:cubicBezTo>
                  <a:pt x="264" y="605"/>
                  <a:pt x="264" y="605"/>
                  <a:pt x="264" y="605"/>
                </a:cubicBezTo>
                <a:cubicBezTo>
                  <a:pt x="244" y="611"/>
                  <a:pt x="244" y="611"/>
                  <a:pt x="244" y="611"/>
                </a:cubicBezTo>
                <a:cubicBezTo>
                  <a:pt x="226" y="616"/>
                  <a:pt x="207" y="619"/>
                  <a:pt x="189" y="619"/>
                </a:cubicBezTo>
                <a:cubicBezTo>
                  <a:pt x="85" y="619"/>
                  <a:pt x="0" y="535"/>
                  <a:pt x="0" y="431"/>
                </a:cubicBezTo>
                <a:cubicBezTo>
                  <a:pt x="0" y="327"/>
                  <a:pt x="85" y="242"/>
                  <a:pt x="189" y="242"/>
                </a:cubicBezTo>
                <a:cubicBezTo>
                  <a:pt x="190" y="242"/>
                  <a:pt x="191" y="242"/>
                  <a:pt x="193" y="242"/>
                </a:cubicBezTo>
                <a:cubicBezTo>
                  <a:pt x="220" y="243"/>
                  <a:pt x="220" y="243"/>
                  <a:pt x="220" y="243"/>
                </a:cubicBezTo>
                <a:cubicBezTo>
                  <a:pt x="226" y="219"/>
                  <a:pt x="226" y="219"/>
                  <a:pt x="226" y="219"/>
                </a:cubicBezTo>
                <a:cubicBezTo>
                  <a:pt x="240" y="169"/>
                  <a:pt x="286" y="134"/>
                  <a:pt x="338" y="134"/>
                </a:cubicBezTo>
                <a:cubicBezTo>
                  <a:pt x="342" y="134"/>
                  <a:pt x="346" y="134"/>
                  <a:pt x="350" y="134"/>
                </a:cubicBezTo>
                <a:cubicBezTo>
                  <a:pt x="374" y="137"/>
                  <a:pt x="374" y="137"/>
                  <a:pt x="374" y="137"/>
                </a:cubicBezTo>
                <a:cubicBezTo>
                  <a:pt x="383" y="114"/>
                  <a:pt x="383" y="114"/>
                  <a:pt x="383" y="114"/>
                </a:cubicBezTo>
                <a:cubicBezTo>
                  <a:pt x="411" y="45"/>
                  <a:pt x="477" y="0"/>
                  <a:pt x="552" y="0"/>
                </a:cubicBezTo>
                <a:cubicBezTo>
                  <a:pt x="620" y="0"/>
                  <a:pt x="681" y="38"/>
                  <a:pt x="713" y="97"/>
                </a:cubicBezTo>
                <a:cubicBezTo>
                  <a:pt x="725" y="120"/>
                  <a:pt x="725" y="120"/>
                  <a:pt x="725" y="120"/>
                </a:cubicBezTo>
                <a:cubicBezTo>
                  <a:pt x="750" y="113"/>
                  <a:pt x="750" y="113"/>
                  <a:pt x="750" y="113"/>
                </a:cubicBezTo>
                <a:cubicBezTo>
                  <a:pt x="770" y="107"/>
                  <a:pt x="791" y="105"/>
                  <a:pt x="812" y="105"/>
                </a:cubicBezTo>
                <a:cubicBezTo>
                  <a:pt x="913" y="105"/>
                  <a:pt x="1003" y="173"/>
                  <a:pt x="1031" y="270"/>
                </a:cubicBezTo>
                <a:cubicBezTo>
                  <a:pt x="1037" y="291"/>
                  <a:pt x="1037" y="291"/>
                  <a:pt x="1037" y="291"/>
                </a:cubicBezTo>
                <a:cubicBezTo>
                  <a:pt x="1058" y="293"/>
                  <a:pt x="1058" y="293"/>
                  <a:pt x="1058" y="293"/>
                </a:cubicBezTo>
                <a:cubicBezTo>
                  <a:pt x="1142" y="302"/>
                  <a:pt x="1206" y="374"/>
                  <a:pt x="1206" y="458"/>
                </a:cubicBezTo>
                <a:cubicBezTo>
                  <a:pt x="1206" y="550"/>
                  <a:pt x="1131" y="625"/>
                  <a:pt x="1039" y="625"/>
                </a:cubicBezTo>
                <a:cubicBezTo>
                  <a:pt x="1032" y="625"/>
                  <a:pt x="1025" y="625"/>
                  <a:pt x="1017" y="624"/>
                </a:cubicBezTo>
                <a:cubicBezTo>
                  <a:pt x="1000" y="621"/>
                  <a:pt x="1000" y="621"/>
                  <a:pt x="1000" y="621"/>
                </a:cubicBezTo>
                <a:cubicBezTo>
                  <a:pt x="988" y="635"/>
                  <a:pt x="988" y="635"/>
                  <a:pt x="988" y="635"/>
                </a:cubicBezTo>
                <a:cubicBezTo>
                  <a:pt x="950" y="683"/>
                  <a:pt x="893" y="711"/>
                  <a:pt x="831" y="711"/>
                </a:cubicBezTo>
                <a:cubicBezTo>
                  <a:pt x="785" y="711"/>
                  <a:pt x="741" y="695"/>
                  <a:pt x="705" y="666"/>
                </a:cubicBezTo>
                <a:cubicBezTo>
                  <a:pt x="685" y="650"/>
                  <a:pt x="685" y="650"/>
                  <a:pt x="685" y="650"/>
                </a:cubicBezTo>
                <a:cubicBezTo>
                  <a:pt x="665" y="666"/>
                  <a:pt x="665" y="666"/>
                  <a:pt x="665" y="666"/>
                </a:cubicBezTo>
                <a:cubicBezTo>
                  <a:pt x="616" y="704"/>
                  <a:pt x="557" y="725"/>
                  <a:pt x="494" y="725"/>
                </a:cubicBezTo>
                <a:close/>
              </a:path>
            </a:pathLst>
          </a:custGeom>
          <a:gradFill>
            <a:gsLst>
              <a:gs pos="0">
                <a:schemeClr val="accent1">
                  <a:lumMod val="60000"/>
                  <a:lumOff val="40000"/>
                </a:schemeClr>
              </a:gs>
              <a:gs pos="80000">
                <a:schemeClr val="accent6">
                  <a:shade val="93000"/>
                  <a:satMod val="130000"/>
                </a:schemeClr>
              </a:gs>
              <a:gs pos="100000">
                <a:schemeClr val="bg1"/>
              </a:gs>
            </a:gsLst>
          </a:gradFill>
          <a:ln w="28575">
            <a:solidFill>
              <a:schemeClr val="bg1"/>
            </a:solidFill>
          </a:ln>
          <a:effectLst/>
          <a:scene3d>
            <a:camera prst="orthographicFront">
              <a:rot lat="0" lon="0" rev="0"/>
            </a:camera>
            <a:lightRig rig="threePt" dir="t">
              <a:rot lat="0" lon="0" rev="1200000"/>
            </a:lightRig>
          </a:scene3d>
          <a:sp3d>
            <a:bevelT w="25400" h="25400"/>
          </a:sp3d>
        </p:spPr>
        <p:style>
          <a:lnRef idx="0">
            <a:schemeClr val="accent6"/>
          </a:lnRef>
          <a:fillRef idx="3">
            <a:schemeClr val="accent6"/>
          </a:fillRef>
          <a:effectRef idx="3">
            <a:schemeClr val="accent6"/>
          </a:effectRef>
          <a:fontRef idx="minor">
            <a:schemeClr val="lt1"/>
          </a:fontRef>
        </p:style>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24" name="Text Box 101"/>
          <p:cNvSpPr txBox="1">
            <a:spLocks noChangeArrowheads="1"/>
          </p:cNvSpPr>
          <p:nvPr/>
        </p:nvSpPr>
        <p:spPr bwMode="gray">
          <a:xfrm>
            <a:off x="4897286" y="2876204"/>
            <a:ext cx="748924" cy="249299"/>
          </a:xfrm>
          <a:prstGeom prst="rect">
            <a:avLst/>
          </a:prstGeom>
          <a:noFill/>
          <a:ln w="9525">
            <a:noFill/>
            <a:miter lim="800000"/>
            <a:headEnd/>
            <a:tailEnd/>
          </a:ln>
        </p:spPr>
        <p:txBody>
          <a:bodyPr wrap="none">
            <a:spAutoFit/>
          </a:bodyPr>
          <a:lstStyle/>
          <a:p>
            <a:pPr algn="ctr" eaLnBrk="0" hangingPunct="0">
              <a:lnSpc>
                <a:spcPct val="85000"/>
              </a:lnSpc>
              <a:spcBef>
                <a:spcPct val="50000"/>
              </a:spcBef>
              <a:spcAft>
                <a:spcPct val="5000"/>
              </a:spcAft>
              <a:buClr>
                <a:srgbClr val="FFFFFF"/>
              </a:buClr>
              <a:buSzPct val="100000"/>
              <a:buFont typeface="Times New Roman" pitchFamily="18" charset="0"/>
              <a:buNone/>
            </a:pPr>
            <a:r>
              <a:rPr lang="fr-FR" sz="1200" b="1" smtClean="0">
                <a:solidFill>
                  <a:schemeClr val="accent6">
                    <a:lumMod val="50000"/>
                  </a:schemeClr>
                </a:solidFill>
                <a:latin typeface="Arial"/>
                <a:cs typeface="Arial"/>
              </a:rPr>
              <a:t>Internet</a:t>
            </a:r>
            <a:endParaRPr lang="fr-FR" sz="1600" b="1">
              <a:solidFill>
                <a:schemeClr val="accent6">
                  <a:lumMod val="50000"/>
                </a:schemeClr>
              </a:solidFill>
              <a:latin typeface="Arial"/>
              <a:cs typeface="Arial"/>
            </a:endParaRPr>
          </a:p>
        </p:txBody>
      </p:sp>
      <p:sp>
        <p:nvSpPr>
          <p:cNvPr id="33" name="Text Box 101"/>
          <p:cNvSpPr txBox="1">
            <a:spLocks noChangeArrowheads="1"/>
          </p:cNvSpPr>
          <p:nvPr/>
        </p:nvSpPr>
        <p:spPr bwMode="gray">
          <a:xfrm>
            <a:off x="818980" y="3786582"/>
            <a:ext cx="1526942" cy="161583"/>
          </a:xfrm>
          <a:prstGeom prst="rect">
            <a:avLst/>
          </a:prstGeom>
          <a:noFill/>
          <a:ln w="9525">
            <a:noFill/>
            <a:miter lim="800000"/>
            <a:headEnd/>
            <a:tailEnd/>
          </a:ln>
        </p:spPr>
        <p:txBody>
          <a:bodyPr wrap="square" lIns="0" tIns="0" rIns="0" bIns="0">
            <a:spAutoFit/>
          </a:bodyPr>
          <a:lstStyle/>
          <a:p>
            <a:pPr algn="ctr" eaLnBrk="0" hangingPunct="0">
              <a:lnSpc>
                <a:spcPct val="85000"/>
              </a:lnSpc>
              <a:spcBef>
                <a:spcPct val="50000"/>
              </a:spcBef>
              <a:spcAft>
                <a:spcPct val="5000"/>
              </a:spcAft>
              <a:buClr>
                <a:srgbClr val="FFFFFF"/>
              </a:buClr>
              <a:buSzPct val="100000"/>
              <a:buFont typeface="Times New Roman" pitchFamily="18" charset="0"/>
              <a:buNone/>
            </a:pPr>
            <a:r>
              <a:rPr lang="fr-FR" sz="1200" b="1" dirty="0" smtClean="0">
                <a:solidFill>
                  <a:srgbClr val="FFFFFF">
                    <a:lumMod val="50000"/>
                  </a:srgbClr>
                </a:solidFill>
                <a:latin typeface="Arial"/>
                <a:cs typeface="Arial"/>
              </a:rPr>
              <a:t>Réseau d’entreprise</a:t>
            </a:r>
            <a:endParaRPr lang="fr-FR" sz="1200" b="1" dirty="0">
              <a:solidFill>
                <a:srgbClr val="FFFFFF">
                  <a:lumMod val="50000"/>
                </a:srgbClr>
              </a:solidFill>
              <a:latin typeface="Arial"/>
              <a:cs typeface="Arial"/>
            </a:endParaRPr>
          </a:p>
        </p:txBody>
      </p:sp>
      <p:grpSp>
        <p:nvGrpSpPr>
          <p:cNvPr id="34" name="Group 33"/>
          <p:cNvGrpSpPr/>
          <p:nvPr/>
        </p:nvGrpSpPr>
        <p:grpSpPr bwMode="gray">
          <a:xfrm>
            <a:off x="773159" y="2581539"/>
            <a:ext cx="408051" cy="298938"/>
            <a:chOff x="1309373" y="2695800"/>
            <a:chExt cx="1007876" cy="644980"/>
          </a:xfrm>
        </p:grpSpPr>
        <p:grpSp>
          <p:nvGrpSpPr>
            <p:cNvPr id="35" name="Group 34"/>
            <p:cNvGrpSpPr/>
            <p:nvPr/>
          </p:nvGrpSpPr>
          <p:grpSpPr bwMode="gray">
            <a:xfrm>
              <a:off x="1677071" y="2816678"/>
              <a:ext cx="640178" cy="524102"/>
              <a:chOff x="5510765" y="5551631"/>
              <a:chExt cx="596150" cy="488057"/>
            </a:xfrm>
          </p:grpSpPr>
          <p:sp>
            <p:nvSpPr>
              <p:cNvPr id="43" name="Freeform 33"/>
              <p:cNvSpPr>
                <a:spLocks/>
              </p:cNvSpPr>
              <p:nvPr/>
            </p:nvSpPr>
            <p:spPr bwMode="gray">
              <a:xfrm>
                <a:off x="5510765" y="5551631"/>
                <a:ext cx="596150" cy="409262"/>
              </a:xfrm>
              <a:custGeom>
                <a:avLst/>
                <a:gdLst>
                  <a:gd name="T0" fmla="*/ 110 w 2420"/>
                  <a:gd name="T1" fmla="*/ 0 h 1632"/>
                  <a:gd name="T2" fmla="*/ 2312 w 2420"/>
                  <a:gd name="T3" fmla="*/ 0 h 1632"/>
                  <a:gd name="T4" fmla="*/ 2312 w 2420"/>
                  <a:gd name="T5" fmla="*/ 0 h 1632"/>
                  <a:gd name="T6" fmla="*/ 2334 w 2420"/>
                  <a:gd name="T7" fmla="*/ 2 h 1632"/>
                  <a:gd name="T8" fmla="*/ 2354 w 2420"/>
                  <a:gd name="T9" fmla="*/ 8 h 1632"/>
                  <a:gd name="T10" fmla="*/ 2372 w 2420"/>
                  <a:gd name="T11" fmla="*/ 18 h 1632"/>
                  <a:gd name="T12" fmla="*/ 2388 w 2420"/>
                  <a:gd name="T13" fmla="*/ 30 h 1632"/>
                  <a:gd name="T14" fmla="*/ 2402 w 2420"/>
                  <a:gd name="T15" fmla="*/ 46 h 1632"/>
                  <a:gd name="T16" fmla="*/ 2412 w 2420"/>
                  <a:gd name="T17" fmla="*/ 62 h 1632"/>
                  <a:gd name="T18" fmla="*/ 2418 w 2420"/>
                  <a:gd name="T19" fmla="*/ 82 h 1632"/>
                  <a:gd name="T20" fmla="*/ 2420 w 2420"/>
                  <a:gd name="T21" fmla="*/ 102 h 1632"/>
                  <a:gd name="T22" fmla="*/ 2420 w 2420"/>
                  <a:gd name="T23" fmla="*/ 1530 h 1632"/>
                  <a:gd name="T24" fmla="*/ 2420 w 2420"/>
                  <a:gd name="T25" fmla="*/ 1530 h 1632"/>
                  <a:gd name="T26" fmla="*/ 2418 w 2420"/>
                  <a:gd name="T27" fmla="*/ 1550 h 1632"/>
                  <a:gd name="T28" fmla="*/ 2412 w 2420"/>
                  <a:gd name="T29" fmla="*/ 1570 h 1632"/>
                  <a:gd name="T30" fmla="*/ 2402 w 2420"/>
                  <a:gd name="T31" fmla="*/ 1586 h 1632"/>
                  <a:gd name="T32" fmla="*/ 2388 w 2420"/>
                  <a:gd name="T33" fmla="*/ 1602 h 1632"/>
                  <a:gd name="T34" fmla="*/ 2372 w 2420"/>
                  <a:gd name="T35" fmla="*/ 1614 h 1632"/>
                  <a:gd name="T36" fmla="*/ 2354 w 2420"/>
                  <a:gd name="T37" fmla="*/ 1624 h 1632"/>
                  <a:gd name="T38" fmla="*/ 2334 w 2420"/>
                  <a:gd name="T39" fmla="*/ 1628 h 1632"/>
                  <a:gd name="T40" fmla="*/ 2312 w 2420"/>
                  <a:gd name="T41" fmla="*/ 1632 h 1632"/>
                  <a:gd name="T42" fmla="*/ 2312 w 2420"/>
                  <a:gd name="T43" fmla="*/ 1632 h 1632"/>
                  <a:gd name="T44" fmla="*/ 110 w 2420"/>
                  <a:gd name="T45" fmla="*/ 1632 h 1632"/>
                  <a:gd name="T46" fmla="*/ 110 w 2420"/>
                  <a:gd name="T47" fmla="*/ 1632 h 1632"/>
                  <a:gd name="T48" fmla="*/ 88 w 2420"/>
                  <a:gd name="T49" fmla="*/ 1628 h 1632"/>
                  <a:gd name="T50" fmla="*/ 68 w 2420"/>
                  <a:gd name="T51" fmla="*/ 1624 h 1632"/>
                  <a:gd name="T52" fmla="*/ 48 w 2420"/>
                  <a:gd name="T53" fmla="*/ 1614 h 1632"/>
                  <a:gd name="T54" fmla="*/ 32 w 2420"/>
                  <a:gd name="T55" fmla="*/ 1602 h 1632"/>
                  <a:gd name="T56" fmla="*/ 20 w 2420"/>
                  <a:gd name="T57" fmla="*/ 1586 h 1632"/>
                  <a:gd name="T58" fmla="*/ 10 w 2420"/>
                  <a:gd name="T59" fmla="*/ 1570 h 1632"/>
                  <a:gd name="T60" fmla="*/ 4 w 2420"/>
                  <a:gd name="T61" fmla="*/ 1550 h 1632"/>
                  <a:gd name="T62" fmla="*/ 0 w 2420"/>
                  <a:gd name="T63" fmla="*/ 1530 h 1632"/>
                  <a:gd name="T64" fmla="*/ 0 w 2420"/>
                  <a:gd name="T65" fmla="*/ 102 h 1632"/>
                  <a:gd name="T66" fmla="*/ 0 w 2420"/>
                  <a:gd name="T67" fmla="*/ 102 h 1632"/>
                  <a:gd name="T68" fmla="*/ 4 w 2420"/>
                  <a:gd name="T69" fmla="*/ 82 h 1632"/>
                  <a:gd name="T70" fmla="*/ 10 w 2420"/>
                  <a:gd name="T71" fmla="*/ 62 h 1632"/>
                  <a:gd name="T72" fmla="*/ 20 w 2420"/>
                  <a:gd name="T73" fmla="*/ 46 h 1632"/>
                  <a:gd name="T74" fmla="*/ 32 w 2420"/>
                  <a:gd name="T75" fmla="*/ 30 h 1632"/>
                  <a:gd name="T76" fmla="*/ 48 w 2420"/>
                  <a:gd name="T77" fmla="*/ 18 h 1632"/>
                  <a:gd name="T78" fmla="*/ 68 w 2420"/>
                  <a:gd name="T79" fmla="*/ 8 h 1632"/>
                  <a:gd name="T80" fmla="*/ 88 w 2420"/>
                  <a:gd name="T81" fmla="*/ 2 h 1632"/>
                  <a:gd name="T82" fmla="*/ 110 w 2420"/>
                  <a:gd name="T83" fmla="*/ 0 h 1632"/>
                  <a:gd name="T84" fmla="*/ 110 w 2420"/>
                  <a:gd name="T85" fmla="*/ 0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20" h="1632">
                    <a:moveTo>
                      <a:pt x="110" y="0"/>
                    </a:moveTo>
                    <a:lnTo>
                      <a:pt x="2312" y="0"/>
                    </a:lnTo>
                    <a:lnTo>
                      <a:pt x="2312" y="0"/>
                    </a:lnTo>
                    <a:lnTo>
                      <a:pt x="2334" y="2"/>
                    </a:lnTo>
                    <a:lnTo>
                      <a:pt x="2354" y="8"/>
                    </a:lnTo>
                    <a:lnTo>
                      <a:pt x="2372" y="18"/>
                    </a:lnTo>
                    <a:lnTo>
                      <a:pt x="2388" y="30"/>
                    </a:lnTo>
                    <a:lnTo>
                      <a:pt x="2402" y="46"/>
                    </a:lnTo>
                    <a:lnTo>
                      <a:pt x="2412" y="62"/>
                    </a:lnTo>
                    <a:lnTo>
                      <a:pt x="2418" y="82"/>
                    </a:lnTo>
                    <a:lnTo>
                      <a:pt x="2420" y="102"/>
                    </a:lnTo>
                    <a:lnTo>
                      <a:pt x="2420" y="1530"/>
                    </a:lnTo>
                    <a:lnTo>
                      <a:pt x="2420" y="1530"/>
                    </a:lnTo>
                    <a:lnTo>
                      <a:pt x="2418" y="1550"/>
                    </a:lnTo>
                    <a:lnTo>
                      <a:pt x="2412" y="1570"/>
                    </a:lnTo>
                    <a:lnTo>
                      <a:pt x="2402" y="1586"/>
                    </a:lnTo>
                    <a:lnTo>
                      <a:pt x="2388" y="1602"/>
                    </a:lnTo>
                    <a:lnTo>
                      <a:pt x="2372" y="1614"/>
                    </a:lnTo>
                    <a:lnTo>
                      <a:pt x="2354" y="1624"/>
                    </a:lnTo>
                    <a:lnTo>
                      <a:pt x="2334" y="1628"/>
                    </a:lnTo>
                    <a:lnTo>
                      <a:pt x="2312" y="1632"/>
                    </a:lnTo>
                    <a:lnTo>
                      <a:pt x="2312" y="1632"/>
                    </a:lnTo>
                    <a:lnTo>
                      <a:pt x="110" y="1632"/>
                    </a:lnTo>
                    <a:lnTo>
                      <a:pt x="110" y="1632"/>
                    </a:lnTo>
                    <a:lnTo>
                      <a:pt x="88" y="1628"/>
                    </a:lnTo>
                    <a:lnTo>
                      <a:pt x="68" y="1624"/>
                    </a:lnTo>
                    <a:lnTo>
                      <a:pt x="48" y="1614"/>
                    </a:lnTo>
                    <a:lnTo>
                      <a:pt x="32" y="1602"/>
                    </a:lnTo>
                    <a:lnTo>
                      <a:pt x="20" y="1586"/>
                    </a:lnTo>
                    <a:lnTo>
                      <a:pt x="10" y="1570"/>
                    </a:lnTo>
                    <a:lnTo>
                      <a:pt x="4" y="1550"/>
                    </a:lnTo>
                    <a:lnTo>
                      <a:pt x="0" y="1530"/>
                    </a:lnTo>
                    <a:lnTo>
                      <a:pt x="0" y="102"/>
                    </a:lnTo>
                    <a:lnTo>
                      <a:pt x="0" y="102"/>
                    </a:lnTo>
                    <a:lnTo>
                      <a:pt x="4" y="82"/>
                    </a:lnTo>
                    <a:lnTo>
                      <a:pt x="10" y="62"/>
                    </a:lnTo>
                    <a:lnTo>
                      <a:pt x="20" y="46"/>
                    </a:lnTo>
                    <a:lnTo>
                      <a:pt x="32" y="30"/>
                    </a:lnTo>
                    <a:lnTo>
                      <a:pt x="48" y="18"/>
                    </a:lnTo>
                    <a:lnTo>
                      <a:pt x="68" y="8"/>
                    </a:lnTo>
                    <a:lnTo>
                      <a:pt x="88" y="2"/>
                    </a:lnTo>
                    <a:lnTo>
                      <a:pt x="110" y="0"/>
                    </a:lnTo>
                    <a:lnTo>
                      <a:pt x="110" y="0"/>
                    </a:lnTo>
                    <a:close/>
                  </a:path>
                </a:pathLst>
              </a:custGeom>
              <a:solidFill>
                <a:srgbClr val="3E6C8A"/>
              </a:solidFill>
              <a:ln w="9525">
                <a:noFill/>
                <a:round/>
                <a:headEnd/>
                <a:tailEnd/>
              </a:ln>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44" name="Freeform 32"/>
              <p:cNvSpPr>
                <a:spLocks/>
              </p:cNvSpPr>
              <p:nvPr/>
            </p:nvSpPr>
            <p:spPr bwMode="gray">
              <a:xfrm>
                <a:off x="5660488" y="5959943"/>
                <a:ext cx="290396" cy="79745"/>
              </a:xfrm>
              <a:custGeom>
                <a:avLst/>
                <a:gdLst>
                  <a:gd name="T0" fmla="*/ 0 w 1158"/>
                  <a:gd name="T1" fmla="*/ 318 h 318"/>
                  <a:gd name="T2" fmla="*/ 0 w 1158"/>
                  <a:gd name="T3" fmla="*/ 318 h 318"/>
                  <a:gd name="T4" fmla="*/ 1158 w 1158"/>
                  <a:gd name="T5" fmla="*/ 318 h 318"/>
                  <a:gd name="T6" fmla="*/ 1158 w 1158"/>
                  <a:gd name="T7" fmla="*/ 186 h 318"/>
                  <a:gd name="T8" fmla="*/ 948 w 1158"/>
                  <a:gd name="T9" fmla="*/ 186 h 318"/>
                  <a:gd name="T10" fmla="*/ 948 w 1158"/>
                  <a:gd name="T11" fmla="*/ 186 h 318"/>
                  <a:gd name="T12" fmla="*/ 936 w 1158"/>
                  <a:gd name="T13" fmla="*/ 132 h 318"/>
                  <a:gd name="T14" fmla="*/ 926 w 1158"/>
                  <a:gd name="T15" fmla="*/ 106 h 318"/>
                  <a:gd name="T16" fmla="*/ 918 w 1158"/>
                  <a:gd name="T17" fmla="*/ 80 h 318"/>
                  <a:gd name="T18" fmla="*/ 908 w 1158"/>
                  <a:gd name="T19" fmla="*/ 56 h 318"/>
                  <a:gd name="T20" fmla="*/ 896 w 1158"/>
                  <a:gd name="T21" fmla="*/ 34 h 318"/>
                  <a:gd name="T22" fmla="*/ 884 w 1158"/>
                  <a:gd name="T23" fmla="*/ 16 h 318"/>
                  <a:gd name="T24" fmla="*/ 870 w 1158"/>
                  <a:gd name="T25" fmla="*/ 0 h 318"/>
                  <a:gd name="T26" fmla="*/ 286 w 1158"/>
                  <a:gd name="T27" fmla="*/ 0 h 318"/>
                  <a:gd name="T28" fmla="*/ 286 w 1158"/>
                  <a:gd name="T29" fmla="*/ 0 h 318"/>
                  <a:gd name="T30" fmla="*/ 274 w 1158"/>
                  <a:gd name="T31" fmla="*/ 16 h 318"/>
                  <a:gd name="T32" fmla="*/ 262 w 1158"/>
                  <a:gd name="T33" fmla="*/ 34 h 318"/>
                  <a:gd name="T34" fmla="*/ 250 w 1158"/>
                  <a:gd name="T35" fmla="*/ 56 h 318"/>
                  <a:gd name="T36" fmla="*/ 240 w 1158"/>
                  <a:gd name="T37" fmla="*/ 80 h 318"/>
                  <a:gd name="T38" fmla="*/ 230 w 1158"/>
                  <a:gd name="T39" fmla="*/ 106 h 318"/>
                  <a:gd name="T40" fmla="*/ 222 w 1158"/>
                  <a:gd name="T41" fmla="*/ 132 h 318"/>
                  <a:gd name="T42" fmla="*/ 210 w 1158"/>
                  <a:gd name="T43" fmla="*/ 186 h 318"/>
                  <a:gd name="T44" fmla="*/ 0 w 1158"/>
                  <a:gd name="T45" fmla="*/ 186 h 318"/>
                  <a:gd name="T46" fmla="*/ 0 w 1158"/>
                  <a:gd name="T47" fmla="*/ 318 h 318"/>
                  <a:gd name="T48" fmla="*/ 0 w 1158"/>
                  <a:gd name="T49" fmla="*/ 31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8" h="318">
                    <a:moveTo>
                      <a:pt x="0" y="318"/>
                    </a:moveTo>
                    <a:lnTo>
                      <a:pt x="0" y="318"/>
                    </a:lnTo>
                    <a:lnTo>
                      <a:pt x="1158" y="318"/>
                    </a:lnTo>
                    <a:lnTo>
                      <a:pt x="1158" y="186"/>
                    </a:lnTo>
                    <a:lnTo>
                      <a:pt x="948" y="186"/>
                    </a:lnTo>
                    <a:lnTo>
                      <a:pt x="948" y="186"/>
                    </a:lnTo>
                    <a:lnTo>
                      <a:pt x="936" y="132"/>
                    </a:lnTo>
                    <a:lnTo>
                      <a:pt x="926" y="106"/>
                    </a:lnTo>
                    <a:lnTo>
                      <a:pt x="918" y="80"/>
                    </a:lnTo>
                    <a:lnTo>
                      <a:pt x="908" y="56"/>
                    </a:lnTo>
                    <a:lnTo>
                      <a:pt x="896" y="34"/>
                    </a:lnTo>
                    <a:lnTo>
                      <a:pt x="884" y="16"/>
                    </a:lnTo>
                    <a:lnTo>
                      <a:pt x="870" y="0"/>
                    </a:lnTo>
                    <a:lnTo>
                      <a:pt x="286" y="0"/>
                    </a:lnTo>
                    <a:lnTo>
                      <a:pt x="286" y="0"/>
                    </a:lnTo>
                    <a:lnTo>
                      <a:pt x="274" y="16"/>
                    </a:lnTo>
                    <a:lnTo>
                      <a:pt x="262" y="34"/>
                    </a:lnTo>
                    <a:lnTo>
                      <a:pt x="250" y="56"/>
                    </a:lnTo>
                    <a:lnTo>
                      <a:pt x="240" y="80"/>
                    </a:lnTo>
                    <a:lnTo>
                      <a:pt x="230" y="106"/>
                    </a:lnTo>
                    <a:lnTo>
                      <a:pt x="222" y="132"/>
                    </a:lnTo>
                    <a:lnTo>
                      <a:pt x="210" y="186"/>
                    </a:lnTo>
                    <a:lnTo>
                      <a:pt x="0" y="186"/>
                    </a:lnTo>
                    <a:lnTo>
                      <a:pt x="0" y="318"/>
                    </a:lnTo>
                    <a:lnTo>
                      <a:pt x="0" y="318"/>
                    </a:lnTo>
                    <a:close/>
                  </a:path>
                </a:pathLst>
              </a:custGeom>
              <a:solidFill>
                <a:srgbClr val="3E6C8A"/>
              </a:solidFill>
              <a:ln w="9525">
                <a:noFill/>
                <a:round/>
                <a:headEnd/>
                <a:tailEnd/>
              </a:ln>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grpSp>
            <p:nvGrpSpPr>
              <p:cNvPr id="45" name="Group 44"/>
              <p:cNvGrpSpPr/>
              <p:nvPr/>
            </p:nvGrpSpPr>
            <p:grpSpPr bwMode="gray">
              <a:xfrm>
                <a:off x="5545090" y="5585499"/>
                <a:ext cx="527501" cy="341527"/>
                <a:chOff x="5896246" y="5227320"/>
                <a:chExt cx="2456859" cy="1590675"/>
              </a:xfrm>
            </p:grpSpPr>
            <p:sp>
              <p:nvSpPr>
                <p:cNvPr id="46" name="Rectangle 45"/>
                <p:cNvSpPr/>
                <p:nvPr/>
              </p:nvSpPr>
              <p:spPr bwMode="gray">
                <a:xfrm>
                  <a:off x="5896246" y="5227325"/>
                  <a:ext cx="2456858" cy="1590670"/>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47" name="Rectangle 77"/>
                <p:cNvSpPr/>
                <p:nvPr/>
              </p:nvSpPr>
              <p:spPr bwMode="gray">
                <a:xfrm flipH="1">
                  <a:off x="5896814" y="5227320"/>
                  <a:ext cx="2456291" cy="1588331"/>
                </a:xfrm>
                <a:custGeom>
                  <a:avLst/>
                  <a:gdLst>
                    <a:gd name="connsiteX0" fmla="*/ 0 w 564931"/>
                    <a:gd name="connsiteY0" fmla="*/ 0 h 365760"/>
                    <a:gd name="connsiteX1" fmla="*/ 564931 w 564931"/>
                    <a:gd name="connsiteY1" fmla="*/ 0 h 365760"/>
                    <a:gd name="connsiteX2" fmla="*/ 564931 w 564931"/>
                    <a:gd name="connsiteY2" fmla="*/ 365760 h 365760"/>
                    <a:gd name="connsiteX3" fmla="*/ 0 w 564931"/>
                    <a:gd name="connsiteY3" fmla="*/ 365760 h 365760"/>
                    <a:gd name="connsiteX4" fmla="*/ 0 w 564931"/>
                    <a:gd name="connsiteY4" fmla="*/ 0 h 365760"/>
                    <a:gd name="connsiteX0" fmla="*/ 0 w 564931"/>
                    <a:gd name="connsiteY0" fmla="*/ 0 h 365760"/>
                    <a:gd name="connsiteX1" fmla="*/ 564931 w 564931"/>
                    <a:gd name="connsiteY1" fmla="*/ 0 h 365760"/>
                    <a:gd name="connsiteX2" fmla="*/ 562368 w 564931"/>
                    <a:gd name="connsiteY2" fmla="*/ 146488 h 365760"/>
                    <a:gd name="connsiteX3" fmla="*/ 564931 w 564931"/>
                    <a:gd name="connsiteY3" fmla="*/ 365760 h 365760"/>
                    <a:gd name="connsiteX4" fmla="*/ 0 w 564931"/>
                    <a:gd name="connsiteY4" fmla="*/ 365760 h 365760"/>
                    <a:gd name="connsiteX5" fmla="*/ 0 w 564931"/>
                    <a:gd name="connsiteY5" fmla="*/ 0 h 365760"/>
                    <a:gd name="connsiteX0" fmla="*/ 0 w 564931"/>
                    <a:gd name="connsiteY0" fmla="*/ 0 h 365760"/>
                    <a:gd name="connsiteX1" fmla="*/ 564931 w 564931"/>
                    <a:gd name="connsiteY1" fmla="*/ 0 h 365760"/>
                    <a:gd name="connsiteX2" fmla="*/ 562368 w 564931"/>
                    <a:gd name="connsiteY2" fmla="*/ 146488 h 365760"/>
                    <a:gd name="connsiteX3" fmla="*/ 564931 w 564931"/>
                    <a:gd name="connsiteY3" fmla="*/ 365760 h 365760"/>
                    <a:gd name="connsiteX4" fmla="*/ 0 w 564931"/>
                    <a:gd name="connsiteY4" fmla="*/ 365760 h 365760"/>
                    <a:gd name="connsiteX5" fmla="*/ 393 w 564931"/>
                    <a:gd name="connsiteY5" fmla="*/ 308413 h 365760"/>
                    <a:gd name="connsiteX6" fmla="*/ 0 w 564931"/>
                    <a:gd name="connsiteY6" fmla="*/ 0 h 365760"/>
                    <a:gd name="connsiteX0" fmla="*/ 0 w 564931"/>
                    <a:gd name="connsiteY0" fmla="*/ 0 h 365760"/>
                    <a:gd name="connsiteX1" fmla="*/ 564931 w 564931"/>
                    <a:gd name="connsiteY1" fmla="*/ 0 h 365760"/>
                    <a:gd name="connsiteX2" fmla="*/ 562368 w 564931"/>
                    <a:gd name="connsiteY2" fmla="*/ 146488 h 365760"/>
                    <a:gd name="connsiteX3" fmla="*/ 564931 w 564931"/>
                    <a:gd name="connsiteY3" fmla="*/ 365760 h 365760"/>
                    <a:gd name="connsiteX4" fmla="*/ 393 w 564931"/>
                    <a:gd name="connsiteY4" fmla="*/ 308413 h 365760"/>
                    <a:gd name="connsiteX5" fmla="*/ 0 w 564931"/>
                    <a:gd name="connsiteY5" fmla="*/ 0 h 365760"/>
                    <a:gd name="connsiteX0" fmla="*/ 0 w 564931"/>
                    <a:gd name="connsiteY0" fmla="*/ 0 h 308413"/>
                    <a:gd name="connsiteX1" fmla="*/ 564931 w 564931"/>
                    <a:gd name="connsiteY1" fmla="*/ 0 h 308413"/>
                    <a:gd name="connsiteX2" fmla="*/ 562368 w 564931"/>
                    <a:gd name="connsiteY2" fmla="*/ 146488 h 308413"/>
                    <a:gd name="connsiteX3" fmla="*/ 279181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9181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9181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9181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42986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42986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69656 w 564931"/>
                    <a:gd name="connsiteY3" fmla="*/ 16764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69656 w 564931"/>
                    <a:gd name="connsiteY3" fmla="*/ 16764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69656 w 564931"/>
                    <a:gd name="connsiteY3" fmla="*/ 16764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3466 w 564931"/>
                    <a:gd name="connsiteY3" fmla="*/ 17526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3466 w 564931"/>
                    <a:gd name="connsiteY3" fmla="*/ 17526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3466 w 564931"/>
                    <a:gd name="connsiteY3" fmla="*/ 17526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63941 w 564931"/>
                    <a:gd name="connsiteY3" fmla="*/ 175260 h 308413"/>
                    <a:gd name="connsiteX4" fmla="*/ 393 w 564931"/>
                    <a:gd name="connsiteY4" fmla="*/ 308413 h 308413"/>
                    <a:gd name="connsiteX5" fmla="*/ 0 w 564931"/>
                    <a:gd name="connsiteY5" fmla="*/ 0 h 308413"/>
                    <a:gd name="connsiteX0" fmla="*/ 0 w 565112"/>
                    <a:gd name="connsiteY0" fmla="*/ 0 h 308413"/>
                    <a:gd name="connsiteX1" fmla="*/ 564931 w 565112"/>
                    <a:gd name="connsiteY1" fmla="*/ 0 h 308413"/>
                    <a:gd name="connsiteX2" fmla="*/ 564644 w 565112"/>
                    <a:gd name="connsiteY2" fmla="*/ 146488 h 308413"/>
                    <a:gd name="connsiteX3" fmla="*/ 263941 w 565112"/>
                    <a:gd name="connsiteY3" fmla="*/ 175260 h 308413"/>
                    <a:gd name="connsiteX4" fmla="*/ 393 w 565112"/>
                    <a:gd name="connsiteY4" fmla="*/ 308413 h 308413"/>
                    <a:gd name="connsiteX5" fmla="*/ 0 w 565112"/>
                    <a:gd name="connsiteY5" fmla="*/ 0 h 308413"/>
                    <a:gd name="connsiteX0" fmla="*/ 0 w 565112"/>
                    <a:gd name="connsiteY0" fmla="*/ 0 h 311338"/>
                    <a:gd name="connsiteX1" fmla="*/ 564931 w 565112"/>
                    <a:gd name="connsiteY1" fmla="*/ 0 h 311338"/>
                    <a:gd name="connsiteX2" fmla="*/ 564644 w 565112"/>
                    <a:gd name="connsiteY2" fmla="*/ 146488 h 311338"/>
                    <a:gd name="connsiteX3" fmla="*/ 393 w 565112"/>
                    <a:gd name="connsiteY3" fmla="*/ 308413 h 311338"/>
                    <a:gd name="connsiteX4" fmla="*/ 0 w 565112"/>
                    <a:gd name="connsiteY4" fmla="*/ 0 h 311338"/>
                    <a:gd name="connsiteX0" fmla="*/ 0 w 565112"/>
                    <a:gd name="connsiteY0" fmla="*/ 0 h 308469"/>
                    <a:gd name="connsiteX1" fmla="*/ 564931 w 565112"/>
                    <a:gd name="connsiteY1" fmla="*/ 0 h 308469"/>
                    <a:gd name="connsiteX2" fmla="*/ 564644 w 565112"/>
                    <a:gd name="connsiteY2" fmla="*/ 146488 h 308469"/>
                    <a:gd name="connsiteX3" fmla="*/ 393 w 565112"/>
                    <a:gd name="connsiteY3" fmla="*/ 308413 h 308469"/>
                    <a:gd name="connsiteX4" fmla="*/ 0 w 565112"/>
                    <a:gd name="connsiteY4" fmla="*/ 0 h 308469"/>
                    <a:gd name="connsiteX0" fmla="*/ 0 w 565112"/>
                    <a:gd name="connsiteY0" fmla="*/ 0 h 308413"/>
                    <a:gd name="connsiteX1" fmla="*/ 564931 w 565112"/>
                    <a:gd name="connsiteY1" fmla="*/ 0 h 308413"/>
                    <a:gd name="connsiteX2" fmla="*/ 564644 w 565112"/>
                    <a:gd name="connsiteY2" fmla="*/ 146488 h 308413"/>
                    <a:gd name="connsiteX3" fmla="*/ 393 w 565112"/>
                    <a:gd name="connsiteY3" fmla="*/ 308413 h 308413"/>
                    <a:gd name="connsiteX4" fmla="*/ 0 w 565112"/>
                    <a:gd name="connsiteY4" fmla="*/ 0 h 308413"/>
                    <a:gd name="connsiteX0" fmla="*/ 0 w 565112"/>
                    <a:gd name="connsiteY0" fmla="*/ 0 h 308413"/>
                    <a:gd name="connsiteX1" fmla="*/ 564931 w 565112"/>
                    <a:gd name="connsiteY1" fmla="*/ 0 h 308413"/>
                    <a:gd name="connsiteX2" fmla="*/ 564644 w 565112"/>
                    <a:gd name="connsiteY2" fmla="*/ 146488 h 308413"/>
                    <a:gd name="connsiteX3" fmla="*/ 393 w 565112"/>
                    <a:gd name="connsiteY3" fmla="*/ 308413 h 308413"/>
                    <a:gd name="connsiteX4" fmla="*/ 0 w 565112"/>
                    <a:gd name="connsiteY4" fmla="*/ 0 h 308413"/>
                    <a:gd name="connsiteX0" fmla="*/ 0 w 565112"/>
                    <a:gd name="connsiteY0" fmla="*/ 0 h 308413"/>
                    <a:gd name="connsiteX1" fmla="*/ 564931 w 565112"/>
                    <a:gd name="connsiteY1" fmla="*/ 0 h 308413"/>
                    <a:gd name="connsiteX2" fmla="*/ 564644 w 565112"/>
                    <a:gd name="connsiteY2" fmla="*/ 126078 h 308413"/>
                    <a:gd name="connsiteX3" fmla="*/ 393 w 565112"/>
                    <a:gd name="connsiteY3" fmla="*/ 308413 h 308413"/>
                    <a:gd name="connsiteX4" fmla="*/ 0 w 565112"/>
                    <a:gd name="connsiteY4" fmla="*/ 0 h 308413"/>
                    <a:gd name="connsiteX0" fmla="*/ 0 w 565112"/>
                    <a:gd name="connsiteY0" fmla="*/ 0 h 308413"/>
                    <a:gd name="connsiteX1" fmla="*/ 564931 w 565112"/>
                    <a:gd name="connsiteY1" fmla="*/ 0 h 308413"/>
                    <a:gd name="connsiteX2" fmla="*/ 564644 w 565112"/>
                    <a:gd name="connsiteY2" fmla="*/ 126078 h 308413"/>
                    <a:gd name="connsiteX3" fmla="*/ 393 w 565112"/>
                    <a:gd name="connsiteY3" fmla="*/ 308413 h 308413"/>
                    <a:gd name="connsiteX4" fmla="*/ 0 w 565112"/>
                    <a:gd name="connsiteY4" fmla="*/ 0 h 308413"/>
                    <a:gd name="connsiteX0" fmla="*/ 0 w 565112"/>
                    <a:gd name="connsiteY0" fmla="*/ 0 h 308515"/>
                    <a:gd name="connsiteX1" fmla="*/ 564931 w 565112"/>
                    <a:gd name="connsiteY1" fmla="*/ 0 h 308515"/>
                    <a:gd name="connsiteX2" fmla="*/ 564644 w 565112"/>
                    <a:gd name="connsiteY2" fmla="*/ 126078 h 308515"/>
                    <a:gd name="connsiteX3" fmla="*/ 393 w 565112"/>
                    <a:gd name="connsiteY3" fmla="*/ 308413 h 308515"/>
                    <a:gd name="connsiteX4" fmla="*/ 0 w 565112"/>
                    <a:gd name="connsiteY4" fmla="*/ 0 h 308515"/>
                    <a:gd name="connsiteX0" fmla="*/ 0 w 565112"/>
                    <a:gd name="connsiteY0" fmla="*/ 0 h 308413"/>
                    <a:gd name="connsiteX1" fmla="*/ 564931 w 565112"/>
                    <a:gd name="connsiteY1" fmla="*/ 0 h 308413"/>
                    <a:gd name="connsiteX2" fmla="*/ 564644 w 565112"/>
                    <a:gd name="connsiteY2" fmla="*/ 126078 h 308413"/>
                    <a:gd name="connsiteX3" fmla="*/ 393 w 565112"/>
                    <a:gd name="connsiteY3" fmla="*/ 308413 h 308413"/>
                    <a:gd name="connsiteX4" fmla="*/ 0 w 565112"/>
                    <a:gd name="connsiteY4" fmla="*/ 0 h 308413"/>
                    <a:gd name="connsiteX0" fmla="*/ 0 w 565112"/>
                    <a:gd name="connsiteY0" fmla="*/ 0 h 308413"/>
                    <a:gd name="connsiteX1" fmla="*/ 564931 w 565112"/>
                    <a:gd name="connsiteY1" fmla="*/ 0 h 308413"/>
                    <a:gd name="connsiteX2" fmla="*/ 564644 w 565112"/>
                    <a:gd name="connsiteY2" fmla="*/ 99545 h 308413"/>
                    <a:gd name="connsiteX3" fmla="*/ 393 w 565112"/>
                    <a:gd name="connsiteY3" fmla="*/ 308413 h 308413"/>
                    <a:gd name="connsiteX4" fmla="*/ 0 w 565112"/>
                    <a:gd name="connsiteY4" fmla="*/ 0 h 308413"/>
                    <a:gd name="connsiteX0" fmla="*/ 0 w 565112"/>
                    <a:gd name="connsiteY0" fmla="*/ 0 h 339028"/>
                    <a:gd name="connsiteX1" fmla="*/ 564931 w 565112"/>
                    <a:gd name="connsiteY1" fmla="*/ 0 h 339028"/>
                    <a:gd name="connsiteX2" fmla="*/ 564644 w 565112"/>
                    <a:gd name="connsiteY2" fmla="*/ 99545 h 339028"/>
                    <a:gd name="connsiteX3" fmla="*/ 393 w 565112"/>
                    <a:gd name="connsiteY3" fmla="*/ 339028 h 339028"/>
                    <a:gd name="connsiteX4" fmla="*/ 0 w 565112"/>
                    <a:gd name="connsiteY4" fmla="*/ 0 h 339028"/>
                    <a:gd name="connsiteX0" fmla="*/ 0 w 568908"/>
                    <a:gd name="connsiteY0" fmla="*/ 0 h 339028"/>
                    <a:gd name="connsiteX1" fmla="*/ 564931 w 568908"/>
                    <a:gd name="connsiteY1" fmla="*/ 0 h 339028"/>
                    <a:gd name="connsiteX2" fmla="*/ 568727 w 568908"/>
                    <a:gd name="connsiteY2" fmla="*/ 42707 h 339028"/>
                    <a:gd name="connsiteX3" fmla="*/ 393 w 568908"/>
                    <a:gd name="connsiteY3" fmla="*/ 339028 h 339028"/>
                    <a:gd name="connsiteX4" fmla="*/ 0 w 568908"/>
                    <a:gd name="connsiteY4" fmla="*/ 0 h 339028"/>
                    <a:gd name="connsiteX0" fmla="*/ 0 w 568727"/>
                    <a:gd name="connsiteY0" fmla="*/ 0 h 339028"/>
                    <a:gd name="connsiteX1" fmla="*/ 564931 w 568727"/>
                    <a:gd name="connsiteY1" fmla="*/ 0 h 339028"/>
                    <a:gd name="connsiteX2" fmla="*/ 568727 w 568727"/>
                    <a:gd name="connsiteY2" fmla="*/ 42707 h 339028"/>
                    <a:gd name="connsiteX3" fmla="*/ 393 w 568727"/>
                    <a:gd name="connsiteY3" fmla="*/ 339028 h 339028"/>
                    <a:gd name="connsiteX4" fmla="*/ 0 w 568727"/>
                    <a:gd name="connsiteY4" fmla="*/ 0 h 339028"/>
                    <a:gd name="connsiteX0" fmla="*/ 0 w 593224"/>
                    <a:gd name="connsiteY0" fmla="*/ 0 h 339028"/>
                    <a:gd name="connsiteX1" fmla="*/ 564931 w 593224"/>
                    <a:gd name="connsiteY1" fmla="*/ 0 h 339028"/>
                    <a:gd name="connsiteX2" fmla="*/ 593224 w 593224"/>
                    <a:gd name="connsiteY2" fmla="*/ 93861 h 339028"/>
                    <a:gd name="connsiteX3" fmla="*/ 393 w 593224"/>
                    <a:gd name="connsiteY3" fmla="*/ 339028 h 339028"/>
                    <a:gd name="connsiteX4" fmla="*/ 0 w 593224"/>
                    <a:gd name="connsiteY4" fmla="*/ 0 h 339028"/>
                    <a:gd name="connsiteX0" fmla="*/ 0 w 593224"/>
                    <a:gd name="connsiteY0" fmla="*/ 0 h 339028"/>
                    <a:gd name="connsiteX1" fmla="*/ 564931 w 593224"/>
                    <a:gd name="connsiteY1" fmla="*/ 0 h 339028"/>
                    <a:gd name="connsiteX2" fmla="*/ 593224 w 593224"/>
                    <a:gd name="connsiteY2" fmla="*/ 93861 h 339028"/>
                    <a:gd name="connsiteX3" fmla="*/ 393 w 593224"/>
                    <a:gd name="connsiteY3" fmla="*/ 339028 h 339028"/>
                    <a:gd name="connsiteX4" fmla="*/ 0 w 593224"/>
                    <a:gd name="connsiteY4" fmla="*/ 0 h 339028"/>
                    <a:gd name="connsiteX0" fmla="*/ 0 w 568727"/>
                    <a:gd name="connsiteY0" fmla="*/ 0 h 339028"/>
                    <a:gd name="connsiteX1" fmla="*/ 564931 w 568727"/>
                    <a:gd name="connsiteY1" fmla="*/ 0 h 339028"/>
                    <a:gd name="connsiteX2" fmla="*/ 568727 w 568727"/>
                    <a:gd name="connsiteY2" fmla="*/ 44601 h 339028"/>
                    <a:gd name="connsiteX3" fmla="*/ 393 w 568727"/>
                    <a:gd name="connsiteY3" fmla="*/ 339028 h 339028"/>
                    <a:gd name="connsiteX4" fmla="*/ 0 w 568727"/>
                    <a:gd name="connsiteY4" fmla="*/ 0 h 339028"/>
                    <a:gd name="connsiteX0" fmla="*/ 0 w 564931"/>
                    <a:gd name="connsiteY0" fmla="*/ 0 h 339028"/>
                    <a:gd name="connsiteX1" fmla="*/ 564931 w 564931"/>
                    <a:gd name="connsiteY1" fmla="*/ 0 h 339028"/>
                    <a:gd name="connsiteX2" fmla="*/ 562603 w 564931"/>
                    <a:gd name="connsiteY2" fmla="*/ 44601 h 339028"/>
                    <a:gd name="connsiteX3" fmla="*/ 393 w 564931"/>
                    <a:gd name="connsiteY3" fmla="*/ 339028 h 339028"/>
                    <a:gd name="connsiteX4" fmla="*/ 0 w 564931"/>
                    <a:gd name="connsiteY4" fmla="*/ 0 h 339028"/>
                    <a:gd name="connsiteX0" fmla="*/ 0 w 566686"/>
                    <a:gd name="connsiteY0" fmla="*/ 0 h 339028"/>
                    <a:gd name="connsiteX1" fmla="*/ 564931 w 566686"/>
                    <a:gd name="connsiteY1" fmla="*/ 0 h 339028"/>
                    <a:gd name="connsiteX2" fmla="*/ 566686 w 566686"/>
                    <a:gd name="connsiteY2" fmla="*/ 48390 h 339028"/>
                    <a:gd name="connsiteX3" fmla="*/ 393 w 566686"/>
                    <a:gd name="connsiteY3" fmla="*/ 339028 h 339028"/>
                    <a:gd name="connsiteX4" fmla="*/ 0 w 566686"/>
                    <a:gd name="connsiteY4" fmla="*/ 0 h 339028"/>
                    <a:gd name="connsiteX0" fmla="*/ 0 w 564931"/>
                    <a:gd name="connsiteY0" fmla="*/ 0 h 339028"/>
                    <a:gd name="connsiteX1" fmla="*/ 564931 w 564931"/>
                    <a:gd name="connsiteY1" fmla="*/ 0 h 339028"/>
                    <a:gd name="connsiteX2" fmla="*/ 564495 w 564931"/>
                    <a:gd name="connsiteY2" fmla="*/ 47577 h 339028"/>
                    <a:gd name="connsiteX3" fmla="*/ 393 w 564931"/>
                    <a:gd name="connsiteY3" fmla="*/ 339028 h 339028"/>
                    <a:gd name="connsiteX4" fmla="*/ 0 w 564931"/>
                    <a:gd name="connsiteY4" fmla="*/ 0 h 339028"/>
                    <a:gd name="connsiteX0" fmla="*/ 0 w 640879"/>
                    <a:gd name="connsiteY0" fmla="*/ 0 h 339028"/>
                    <a:gd name="connsiteX1" fmla="*/ 564931 w 640879"/>
                    <a:gd name="connsiteY1" fmla="*/ 0 h 339028"/>
                    <a:gd name="connsiteX2" fmla="*/ 564495 w 640879"/>
                    <a:gd name="connsiteY2" fmla="*/ 47577 h 339028"/>
                    <a:gd name="connsiteX3" fmla="*/ 393 w 640879"/>
                    <a:gd name="connsiteY3" fmla="*/ 339028 h 339028"/>
                    <a:gd name="connsiteX4" fmla="*/ 0 w 640879"/>
                    <a:gd name="connsiteY4" fmla="*/ 0 h 339028"/>
                    <a:gd name="connsiteX0" fmla="*/ 0 w 606681"/>
                    <a:gd name="connsiteY0" fmla="*/ 0 h 339028"/>
                    <a:gd name="connsiteX1" fmla="*/ 564931 w 606681"/>
                    <a:gd name="connsiteY1" fmla="*/ 0 h 339028"/>
                    <a:gd name="connsiteX2" fmla="*/ 564495 w 606681"/>
                    <a:gd name="connsiteY2" fmla="*/ 47577 h 339028"/>
                    <a:gd name="connsiteX3" fmla="*/ 393 w 606681"/>
                    <a:gd name="connsiteY3" fmla="*/ 339028 h 339028"/>
                    <a:gd name="connsiteX4" fmla="*/ 0 w 606681"/>
                    <a:gd name="connsiteY4" fmla="*/ 0 h 339028"/>
                    <a:gd name="connsiteX0" fmla="*/ 0 w 564931"/>
                    <a:gd name="connsiteY0" fmla="*/ 0 h 339028"/>
                    <a:gd name="connsiteX1" fmla="*/ 564931 w 564931"/>
                    <a:gd name="connsiteY1" fmla="*/ 0 h 339028"/>
                    <a:gd name="connsiteX2" fmla="*/ 564495 w 564931"/>
                    <a:gd name="connsiteY2" fmla="*/ 47577 h 339028"/>
                    <a:gd name="connsiteX3" fmla="*/ 393 w 564931"/>
                    <a:gd name="connsiteY3" fmla="*/ 339028 h 339028"/>
                    <a:gd name="connsiteX4" fmla="*/ 0 w 564931"/>
                    <a:gd name="connsiteY4" fmla="*/ 0 h 339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931" h="339028">
                      <a:moveTo>
                        <a:pt x="0" y="0"/>
                      </a:moveTo>
                      <a:lnTo>
                        <a:pt x="564931" y="0"/>
                      </a:lnTo>
                      <a:cubicBezTo>
                        <a:pt x="564814" y="7117"/>
                        <a:pt x="564713" y="23788"/>
                        <a:pt x="564495" y="47577"/>
                      </a:cubicBezTo>
                      <a:cubicBezTo>
                        <a:pt x="551794" y="49269"/>
                        <a:pt x="11826" y="333917"/>
                        <a:pt x="393" y="339028"/>
                      </a:cubicBezTo>
                      <a:lnTo>
                        <a:pt x="0" y="0"/>
                      </a:lnTo>
                      <a:close/>
                    </a:path>
                  </a:pathLst>
                </a:custGeom>
                <a:solidFill>
                  <a:srgbClr val="E4E4E4"/>
                </a:solidFill>
                <a:ln w="3175">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grpSp>
        </p:grpSp>
        <p:grpSp>
          <p:nvGrpSpPr>
            <p:cNvPr id="36" name="Group 35"/>
            <p:cNvGrpSpPr/>
            <p:nvPr/>
          </p:nvGrpSpPr>
          <p:grpSpPr bwMode="gray">
            <a:xfrm>
              <a:off x="1309373" y="2695800"/>
              <a:ext cx="315319" cy="627489"/>
              <a:chOff x="7827963" y="4318000"/>
              <a:chExt cx="954088" cy="1898650"/>
            </a:xfrm>
          </p:grpSpPr>
          <p:sp>
            <p:nvSpPr>
              <p:cNvPr id="37" name="Freeform 14"/>
              <p:cNvSpPr>
                <a:spLocks/>
              </p:cNvSpPr>
              <p:nvPr/>
            </p:nvSpPr>
            <p:spPr bwMode="gray">
              <a:xfrm>
                <a:off x="7827963" y="4318000"/>
                <a:ext cx="954088" cy="1898650"/>
              </a:xfrm>
              <a:custGeom>
                <a:avLst/>
                <a:gdLst>
                  <a:gd name="T0" fmla="*/ 225 w 253"/>
                  <a:gd name="T1" fmla="*/ 0 h 503"/>
                  <a:gd name="T2" fmla="*/ 28 w 253"/>
                  <a:gd name="T3" fmla="*/ 0 h 503"/>
                  <a:gd name="T4" fmla="*/ 0 w 253"/>
                  <a:gd name="T5" fmla="*/ 28 h 503"/>
                  <a:gd name="T6" fmla="*/ 0 w 253"/>
                  <a:gd name="T7" fmla="*/ 475 h 503"/>
                  <a:gd name="T8" fmla="*/ 28 w 253"/>
                  <a:gd name="T9" fmla="*/ 503 h 503"/>
                  <a:gd name="T10" fmla="*/ 225 w 253"/>
                  <a:gd name="T11" fmla="*/ 503 h 503"/>
                  <a:gd name="T12" fmla="*/ 253 w 253"/>
                  <a:gd name="T13" fmla="*/ 475 h 503"/>
                  <a:gd name="T14" fmla="*/ 253 w 253"/>
                  <a:gd name="T15" fmla="*/ 28 h 503"/>
                  <a:gd name="T16" fmla="*/ 225 w 253"/>
                  <a:gd name="T17" fmla="*/ 0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3" h="503">
                    <a:moveTo>
                      <a:pt x="225" y="0"/>
                    </a:moveTo>
                    <a:cubicBezTo>
                      <a:pt x="28" y="0"/>
                      <a:pt x="28" y="0"/>
                      <a:pt x="28" y="0"/>
                    </a:cubicBezTo>
                    <a:cubicBezTo>
                      <a:pt x="13" y="0"/>
                      <a:pt x="0" y="13"/>
                      <a:pt x="0" y="28"/>
                    </a:cubicBezTo>
                    <a:cubicBezTo>
                      <a:pt x="0" y="475"/>
                      <a:pt x="0" y="475"/>
                      <a:pt x="0" y="475"/>
                    </a:cubicBezTo>
                    <a:cubicBezTo>
                      <a:pt x="0" y="490"/>
                      <a:pt x="13" y="503"/>
                      <a:pt x="28" y="503"/>
                    </a:cubicBezTo>
                    <a:cubicBezTo>
                      <a:pt x="225" y="503"/>
                      <a:pt x="225" y="503"/>
                      <a:pt x="225" y="503"/>
                    </a:cubicBezTo>
                    <a:cubicBezTo>
                      <a:pt x="240" y="503"/>
                      <a:pt x="253" y="490"/>
                      <a:pt x="253" y="475"/>
                    </a:cubicBezTo>
                    <a:cubicBezTo>
                      <a:pt x="253" y="28"/>
                      <a:pt x="253" y="28"/>
                      <a:pt x="253" y="28"/>
                    </a:cubicBezTo>
                    <a:cubicBezTo>
                      <a:pt x="253" y="13"/>
                      <a:pt x="240" y="0"/>
                      <a:pt x="225" y="0"/>
                    </a:cubicBezTo>
                    <a:close/>
                  </a:path>
                </a:pathLst>
              </a:custGeom>
              <a:solidFill>
                <a:srgbClr val="3E6C8A"/>
              </a:solidFill>
              <a:ln>
                <a:solidFill>
                  <a:schemeClr val="bg1"/>
                </a:solid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grpSp>
            <p:nvGrpSpPr>
              <p:cNvPr id="38" name="Group 37"/>
              <p:cNvGrpSpPr/>
              <p:nvPr/>
            </p:nvGrpSpPr>
            <p:grpSpPr bwMode="gray">
              <a:xfrm>
                <a:off x="7981157" y="4500563"/>
                <a:ext cx="647700" cy="1222375"/>
                <a:chOff x="6648450" y="4500563"/>
                <a:chExt cx="647700" cy="1222375"/>
              </a:xfrm>
              <a:solidFill>
                <a:schemeClr val="bg1"/>
              </a:solidFill>
            </p:grpSpPr>
            <p:sp>
              <p:nvSpPr>
                <p:cNvPr id="39" name="Rectangle 15"/>
                <p:cNvSpPr>
                  <a:spLocks noChangeArrowheads="1"/>
                </p:cNvSpPr>
                <p:nvPr/>
              </p:nvSpPr>
              <p:spPr bwMode="gray">
                <a:xfrm>
                  <a:off x="6648450" y="4676775"/>
                  <a:ext cx="647700" cy="12065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40" name="Rectangle 16"/>
                <p:cNvSpPr>
                  <a:spLocks noChangeArrowheads="1"/>
                </p:cNvSpPr>
                <p:nvPr/>
              </p:nvSpPr>
              <p:spPr bwMode="gray">
                <a:xfrm>
                  <a:off x="6648450" y="4500563"/>
                  <a:ext cx="647700" cy="12065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41" name="Oval 17"/>
                <p:cNvSpPr>
                  <a:spLocks noChangeArrowheads="1"/>
                </p:cNvSpPr>
                <p:nvPr/>
              </p:nvSpPr>
              <p:spPr bwMode="gray">
                <a:xfrm>
                  <a:off x="6889750" y="5553075"/>
                  <a:ext cx="161925" cy="169863"/>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42" name="Rectangle 18"/>
                <p:cNvSpPr>
                  <a:spLocks noChangeArrowheads="1"/>
                </p:cNvSpPr>
                <p:nvPr/>
              </p:nvSpPr>
              <p:spPr bwMode="gray">
                <a:xfrm>
                  <a:off x="6648450" y="4854575"/>
                  <a:ext cx="647700" cy="12065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grpSp>
        </p:grpSp>
      </p:grpSp>
      <p:grpSp>
        <p:nvGrpSpPr>
          <p:cNvPr id="48" name="Group 47"/>
          <p:cNvGrpSpPr/>
          <p:nvPr/>
        </p:nvGrpSpPr>
        <p:grpSpPr bwMode="gray">
          <a:xfrm>
            <a:off x="773159" y="2941658"/>
            <a:ext cx="408051" cy="298938"/>
            <a:chOff x="1309373" y="2695800"/>
            <a:chExt cx="1007876" cy="644980"/>
          </a:xfrm>
        </p:grpSpPr>
        <p:grpSp>
          <p:nvGrpSpPr>
            <p:cNvPr id="49" name="Group 48"/>
            <p:cNvGrpSpPr/>
            <p:nvPr/>
          </p:nvGrpSpPr>
          <p:grpSpPr bwMode="gray">
            <a:xfrm>
              <a:off x="1677071" y="2816678"/>
              <a:ext cx="640178" cy="524102"/>
              <a:chOff x="5510765" y="5551631"/>
              <a:chExt cx="596150" cy="488057"/>
            </a:xfrm>
          </p:grpSpPr>
          <p:sp>
            <p:nvSpPr>
              <p:cNvPr id="57" name="Freeform 33"/>
              <p:cNvSpPr>
                <a:spLocks/>
              </p:cNvSpPr>
              <p:nvPr/>
            </p:nvSpPr>
            <p:spPr bwMode="gray">
              <a:xfrm>
                <a:off x="5510765" y="5551631"/>
                <a:ext cx="596150" cy="409262"/>
              </a:xfrm>
              <a:custGeom>
                <a:avLst/>
                <a:gdLst>
                  <a:gd name="T0" fmla="*/ 110 w 2420"/>
                  <a:gd name="T1" fmla="*/ 0 h 1632"/>
                  <a:gd name="T2" fmla="*/ 2312 w 2420"/>
                  <a:gd name="T3" fmla="*/ 0 h 1632"/>
                  <a:gd name="T4" fmla="*/ 2312 w 2420"/>
                  <a:gd name="T5" fmla="*/ 0 h 1632"/>
                  <a:gd name="T6" fmla="*/ 2334 w 2420"/>
                  <a:gd name="T7" fmla="*/ 2 h 1632"/>
                  <a:gd name="T8" fmla="*/ 2354 w 2420"/>
                  <a:gd name="T9" fmla="*/ 8 h 1632"/>
                  <a:gd name="T10" fmla="*/ 2372 w 2420"/>
                  <a:gd name="T11" fmla="*/ 18 h 1632"/>
                  <a:gd name="T12" fmla="*/ 2388 w 2420"/>
                  <a:gd name="T13" fmla="*/ 30 h 1632"/>
                  <a:gd name="T14" fmla="*/ 2402 w 2420"/>
                  <a:gd name="T15" fmla="*/ 46 h 1632"/>
                  <a:gd name="T16" fmla="*/ 2412 w 2420"/>
                  <a:gd name="T17" fmla="*/ 62 h 1632"/>
                  <a:gd name="T18" fmla="*/ 2418 w 2420"/>
                  <a:gd name="T19" fmla="*/ 82 h 1632"/>
                  <a:gd name="T20" fmla="*/ 2420 w 2420"/>
                  <a:gd name="T21" fmla="*/ 102 h 1632"/>
                  <a:gd name="T22" fmla="*/ 2420 w 2420"/>
                  <a:gd name="T23" fmla="*/ 1530 h 1632"/>
                  <a:gd name="T24" fmla="*/ 2420 w 2420"/>
                  <a:gd name="T25" fmla="*/ 1530 h 1632"/>
                  <a:gd name="T26" fmla="*/ 2418 w 2420"/>
                  <a:gd name="T27" fmla="*/ 1550 h 1632"/>
                  <a:gd name="T28" fmla="*/ 2412 w 2420"/>
                  <a:gd name="T29" fmla="*/ 1570 h 1632"/>
                  <a:gd name="T30" fmla="*/ 2402 w 2420"/>
                  <a:gd name="T31" fmla="*/ 1586 h 1632"/>
                  <a:gd name="T32" fmla="*/ 2388 w 2420"/>
                  <a:gd name="T33" fmla="*/ 1602 h 1632"/>
                  <a:gd name="T34" fmla="*/ 2372 w 2420"/>
                  <a:gd name="T35" fmla="*/ 1614 h 1632"/>
                  <a:gd name="T36" fmla="*/ 2354 w 2420"/>
                  <a:gd name="T37" fmla="*/ 1624 h 1632"/>
                  <a:gd name="T38" fmla="*/ 2334 w 2420"/>
                  <a:gd name="T39" fmla="*/ 1628 h 1632"/>
                  <a:gd name="T40" fmla="*/ 2312 w 2420"/>
                  <a:gd name="T41" fmla="*/ 1632 h 1632"/>
                  <a:gd name="T42" fmla="*/ 2312 w 2420"/>
                  <a:gd name="T43" fmla="*/ 1632 h 1632"/>
                  <a:gd name="T44" fmla="*/ 110 w 2420"/>
                  <a:gd name="T45" fmla="*/ 1632 h 1632"/>
                  <a:gd name="T46" fmla="*/ 110 w 2420"/>
                  <a:gd name="T47" fmla="*/ 1632 h 1632"/>
                  <a:gd name="T48" fmla="*/ 88 w 2420"/>
                  <a:gd name="T49" fmla="*/ 1628 h 1632"/>
                  <a:gd name="T50" fmla="*/ 68 w 2420"/>
                  <a:gd name="T51" fmla="*/ 1624 h 1632"/>
                  <a:gd name="T52" fmla="*/ 48 w 2420"/>
                  <a:gd name="T53" fmla="*/ 1614 h 1632"/>
                  <a:gd name="T54" fmla="*/ 32 w 2420"/>
                  <a:gd name="T55" fmla="*/ 1602 h 1632"/>
                  <a:gd name="T56" fmla="*/ 20 w 2420"/>
                  <a:gd name="T57" fmla="*/ 1586 h 1632"/>
                  <a:gd name="T58" fmla="*/ 10 w 2420"/>
                  <a:gd name="T59" fmla="*/ 1570 h 1632"/>
                  <a:gd name="T60" fmla="*/ 4 w 2420"/>
                  <a:gd name="T61" fmla="*/ 1550 h 1632"/>
                  <a:gd name="T62" fmla="*/ 0 w 2420"/>
                  <a:gd name="T63" fmla="*/ 1530 h 1632"/>
                  <a:gd name="T64" fmla="*/ 0 w 2420"/>
                  <a:gd name="T65" fmla="*/ 102 h 1632"/>
                  <a:gd name="T66" fmla="*/ 0 w 2420"/>
                  <a:gd name="T67" fmla="*/ 102 h 1632"/>
                  <a:gd name="T68" fmla="*/ 4 w 2420"/>
                  <a:gd name="T69" fmla="*/ 82 h 1632"/>
                  <a:gd name="T70" fmla="*/ 10 w 2420"/>
                  <a:gd name="T71" fmla="*/ 62 h 1632"/>
                  <a:gd name="T72" fmla="*/ 20 w 2420"/>
                  <a:gd name="T73" fmla="*/ 46 h 1632"/>
                  <a:gd name="T74" fmla="*/ 32 w 2420"/>
                  <a:gd name="T75" fmla="*/ 30 h 1632"/>
                  <a:gd name="T76" fmla="*/ 48 w 2420"/>
                  <a:gd name="T77" fmla="*/ 18 h 1632"/>
                  <a:gd name="T78" fmla="*/ 68 w 2420"/>
                  <a:gd name="T79" fmla="*/ 8 h 1632"/>
                  <a:gd name="T80" fmla="*/ 88 w 2420"/>
                  <a:gd name="T81" fmla="*/ 2 h 1632"/>
                  <a:gd name="T82" fmla="*/ 110 w 2420"/>
                  <a:gd name="T83" fmla="*/ 0 h 1632"/>
                  <a:gd name="T84" fmla="*/ 110 w 2420"/>
                  <a:gd name="T85" fmla="*/ 0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20" h="1632">
                    <a:moveTo>
                      <a:pt x="110" y="0"/>
                    </a:moveTo>
                    <a:lnTo>
                      <a:pt x="2312" y="0"/>
                    </a:lnTo>
                    <a:lnTo>
                      <a:pt x="2312" y="0"/>
                    </a:lnTo>
                    <a:lnTo>
                      <a:pt x="2334" y="2"/>
                    </a:lnTo>
                    <a:lnTo>
                      <a:pt x="2354" y="8"/>
                    </a:lnTo>
                    <a:lnTo>
                      <a:pt x="2372" y="18"/>
                    </a:lnTo>
                    <a:lnTo>
                      <a:pt x="2388" y="30"/>
                    </a:lnTo>
                    <a:lnTo>
                      <a:pt x="2402" y="46"/>
                    </a:lnTo>
                    <a:lnTo>
                      <a:pt x="2412" y="62"/>
                    </a:lnTo>
                    <a:lnTo>
                      <a:pt x="2418" y="82"/>
                    </a:lnTo>
                    <a:lnTo>
                      <a:pt x="2420" y="102"/>
                    </a:lnTo>
                    <a:lnTo>
                      <a:pt x="2420" y="1530"/>
                    </a:lnTo>
                    <a:lnTo>
                      <a:pt x="2420" y="1530"/>
                    </a:lnTo>
                    <a:lnTo>
                      <a:pt x="2418" y="1550"/>
                    </a:lnTo>
                    <a:lnTo>
                      <a:pt x="2412" y="1570"/>
                    </a:lnTo>
                    <a:lnTo>
                      <a:pt x="2402" y="1586"/>
                    </a:lnTo>
                    <a:lnTo>
                      <a:pt x="2388" y="1602"/>
                    </a:lnTo>
                    <a:lnTo>
                      <a:pt x="2372" y="1614"/>
                    </a:lnTo>
                    <a:lnTo>
                      <a:pt x="2354" y="1624"/>
                    </a:lnTo>
                    <a:lnTo>
                      <a:pt x="2334" y="1628"/>
                    </a:lnTo>
                    <a:lnTo>
                      <a:pt x="2312" y="1632"/>
                    </a:lnTo>
                    <a:lnTo>
                      <a:pt x="2312" y="1632"/>
                    </a:lnTo>
                    <a:lnTo>
                      <a:pt x="110" y="1632"/>
                    </a:lnTo>
                    <a:lnTo>
                      <a:pt x="110" y="1632"/>
                    </a:lnTo>
                    <a:lnTo>
                      <a:pt x="88" y="1628"/>
                    </a:lnTo>
                    <a:lnTo>
                      <a:pt x="68" y="1624"/>
                    </a:lnTo>
                    <a:lnTo>
                      <a:pt x="48" y="1614"/>
                    </a:lnTo>
                    <a:lnTo>
                      <a:pt x="32" y="1602"/>
                    </a:lnTo>
                    <a:lnTo>
                      <a:pt x="20" y="1586"/>
                    </a:lnTo>
                    <a:lnTo>
                      <a:pt x="10" y="1570"/>
                    </a:lnTo>
                    <a:lnTo>
                      <a:pt x="4" y="1550"/>
                    </a:lnTo>
                    <a:lnTo>
                      <a:pt x="0" y="1530"/>
                    </a:lnTo>
                    <a:lnTo>
                      <a:pt x="0" y="102"/>
                    </a:lnTo>
                    <a:lnTo>
                      <a:pt x="0" y="102"/>
                    </a:lnTo>
                    <a:lnTo>
                      <a:pt x="4" y="82"/>
                    </a:lnTo>
                    <a:lnTo>
                      <a:pt x="10" y="62"/>
                    </a:lnTo>
                    <a:lnTo>
                      <a:pt x="20" y="46"/>
                    </a:lnTo>
                    <a:lnTo>
                      <a:pt x="32" y="30"/>
                    </a:lnTo>
                    <a:lnTo>
                      <a:pt x="48" y="18"/>
                    </a:lnTo>
                    <a:lnTo>
                      <a:pt x="68" y="8"/>
                    </a:lnTo>
                    <a:lnTo>
                      <a:pt x="88" y="2"/>
                    </a:lnTo>
                    <a:lnTo>
                      <a:pt x="110" y="0"/>
                    </a:lnTo>
                    <a:lnTo>
                      <a:pt x="110" y="0"/>
                    </a:lnTo>
                    <a:close/>
                  </a:path>
                </a:pathLst>
              </a:custGeom>
              <a:solidFill>
                <a:srgbClr val="3E6C8A"/>
              </a:solidFill>
              <a:ln w="9525">
                <a:noFill/>
                <a:round/>
                <a:headEnd/>
                <a:tailEnd/>
              </a:ln>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58" name="Freeform 32"/>
              <p:cNvSpPr>
                <a:spLocks/>
              </p:cNvSpPr>
              <p:nvPr/>
            </p:nvSpPr>
            <p:spPr bwMode="gray">
              <a:xfrm>
                <a:off x="5660488" y="5959943"/>
                <a:ext cx="290396" cy="79745"/>
              </a:xfrm>
              <a:custGeom>
                <a:avLst/>
                <a:gdLst>
                  <a:gd name="T0" fmla="*/ 0 w 1158"/>
                  <a:gd name="T1" fmla="*/ 318 h 318"/>
                  <a:gd name="T2" fmla="*/ 0 w 1158"/>
                  <a:gd name="T3" fmla="*/ 318 h 318"/>
                  <a:gd name="T4" fmla="*/ 1158 w 1158"/>
                  <a:gd name="T5" fmla="*/ 318 h 318"/>
                  <a:gd name="T6" fmla="*/ 1158 w 1158"/>
                  <a:gd name="T7" fmla="*/ 186 h 318"/>
                  <a:gd name="T8" fmla="*/ 948 w 1158"/>
                  <a:gd name="T9" fmla="*/ 186 h 318"/>
                  <a:gd name="T10" fmla="*/ 948 w 1158"/>
                  <a:gd name="T11" fmla="*/ 186 h 318"/>
                  <a:gd name="T12" fmla="*/ 936 w 1158"/>
                  <a:gd name="T13" fmla="*/ 132 h 318"/>
                  <a:gd name="T14" fmla="*/ 926 w 1158"/>
                  <a:gd name="T15" fmla="*/ 106 h 318"/>
                  <a:gd name="T16" fmla="*/ 918 w 1158"/>
                  <a:gd name="T17" fmla="*/ 80 h 318"/>
                  <a:gd name="T18" fmla="*/ 908 w 1158"/>
                  <a:gd name="T19" fmla="*/ 56 h 318"/>
                  <a:gd name="T20" fmla="*/ 896 w 1158"/>
                  <a:gd name="T21" fmla="*/ 34 h 318"/>
                  <a:gd name="T22" fmla="*/ 884 w 1158"/>
                  <a:gd name="T23" fmla="*/ 16 h 318"/>
                  <a:gd name="T24" fmla="*/ 870 w 1158"/>
                  <a:gd name="T25" fmla="*/ 0 h 318"/>
                  <a:gd name="T26" fmla="*/ 286 w 1158"/>
                  <a:gd name="T27" fmla="*/ 0 h 318"/>
                  <a:gd name="T28" fmla="*/ 286 w 1158"/>
                  <a:gd name="T29" fmla="*/ 0 h 318"/>
                  <a:gd name="T30" fmla="*/ 274 w 1158"/>
                  <a:gd name="T31" fmla="*/ 16 h 318"/>
                  <a:gd name="T32" fmla="*/ 262 w 1158"/>
                  <a:gd name="T33" fmla="*/ 34 h 318"/>
                  <a:gd name="T34" fmla="*/ 250 w 1158"/>
                  <a:gd name="T35" fmla="*/ 56 h 318"/>
                  <a:gd name="T36" fmla="*/ 240 w 1158"/>
                  <a:gd name="T37" fmla="*/ 80 h 318"/>
                  <a:gd name="T38" fmla="*/ 230 w 1158"/>
                  <a:gd name="T39" fmla="*/ 106 h 318"/>
                  <a:gd name="T40" fmla="*/ 222 w 1158"/>
                  <a:gd name="T41" fmla="*/ 132 h 318"/>
                  <a:gd name="T42" fmla="*/ 210 w 1158"/>
                  <a:gd name="T43" fmla="*/ 186 h 318"/>
                  <a:gd name="T44" fmla="*/ 0 w 1158"/>
                  <a:gd name="T45" fmla="*/ 186 h 318"/>
                  <a:gd name="T46" fmla="*/ 0 w 1158"/>
                  <a:gd name="T47" fmla="*/ 318 h 318"/>
                  <a:gd name="T48" fmla="*/ 0 w 1158"/>
                  <a:gd name="T49" fmla="*/ 31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8" h="318">
                    <a:moveTo>
                      <a:pt x="0" y="318"/>
                    </a:moveTo>
                    <a:lnTo>
                      <a:pt x="0" y="318"/>
                    </a:lnTo>
                    <a:lnTo>
                      <a:pt x="1158" y="318"/>
                    </a:lnTo>
                    <a:lnTo>
                      <a:pt x="1158" y="186"/>
                    </a:lnTo>
                    <a:lnTo>
                      <a:pt x="948" y="186"/>
                    </a:lnTo>
                    <a:lnTo>
                      <a:pt x="948" y="186"/>
                    </a:lnTo>
                    <a:lnTo>
                      <a:pt x="936" y="132"/>
                    </a:lnTo>
                    <a:lnTo>
                      <a:pt x="926" y="106"/>
                    </a:lnTo>
                    <a:lnTo>
                      <a:pt x="918" y="80"/>
                    </a:lnTo>
                    <a:lnTo>
                      <a:pt x="908" y="56"/>
                    </a:lnTo>
                    <a:lnTo>
                      <a:pt x="896" y="34"/>
                    </a:lnTo>
                    <a:lnTo>
                      <a:pt x="884" y="16"/>
                    </a:lnTo>
                    <a:lnTo>
                      <a:pt x="870" y="0"/>
                    </a:lnTo>
                    <a:lnTo>
                      <a:pt x="286" y="0"/>
                    </a:lnTo>
                    <a:lnTo>
                      <a:pt x="286" y="0"/>
                    </a:lnTo>
                    <a:lnTo>
                      <a:pt x="274" y="16"/>
                    </a:lnTo>
                    <a:lnTo>
                      <a:pt x="262" y="34"/>
                    </a:lnTo>
                    <a:lnTo>
                      <a:pt x="250" y="56"/>
                    </a:lnTo>
                    <a:lnTo>
                      <a:pt x="240" y="80"/>
                    </a:lnTo>
                    <a:lnTo>
                      <a:pt x="230" y="106"/>
                    </a:lnTo>
                    <a:lnTo>
                      <a:pt x="222" y="132"/>
                    </a:lnTo>
                    <a:lnTo>
                      <a:pt x="210" y="186"/>
                    </a:lnTo>
                    <a:lnTo>
                      <a:pt x="0" y="186"/>
                    </a:lnTo>
                    <a:lnTo>
                      <a:pt x="0" y="318"/>
                    </a:lnTo>
                    <a:lnTo>
                      <a:pt x="0" y="318"/>
                    </a:lnTo>
                    <a:close/>
                  </a:path>
                </a:pathLst>
              </a:custGeom>
              <a:solidFill>
                <a:srgbClr val="3E6C8A"/>
              </a:solidFill>
              <a:ln w="9525">
                <a:noFill/>
                <a:round/>
                <a:headEnd/>
                <a:tailEnd/>
              </a:ln>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grpSp>
            <p:nvGrpSpPr>
              <p:cNvPr id="59" name="Group 58"/>
              <p:cNvGrpSpPr/>
              <p:nvPr/>
            </p:nvGrpSpPr>
            <p:grpSpPr bwMode="gray">
              <a:xfrm>
                <a:off x="5545090" y="5585499"/>
                <a:ext cx="527501" cy="341527"/>
                <a:chOff x="5896246" y="5227320"/>
                <a:chExt cx="2456859" cy="1590675"/>
              </a:xfrm>
            </p:grpSpPr>
            <p:sp>
              <p:nvSpPr>
                <p:cNvPr id="60" name="Rectangle 59"/>
                <p:cNvSpPr/>
                <p:nvPr/>
              </p:nvSpPr>
              <p:spPr bwMode="gray">
                <a:xfrm>
                  <a:off x="5896246" y="5227325"/>
                  <a:ext cx="2456858" cy="1590670"/>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61" name="Rectangle 77"/>
                <p:cNvSpPr/>
                <p:nvPr/>
              </p:nvSpPr>
              <p:spPr bwMode="gray">
                <a:xfrm flipH="1">
                  <a:off x="5896814" y="5227320"/>
                  <a:ext cx="2456291" cy="1588331"/>
                </a:xfrm>
                <a:custGeom>
                  <a:avLst/>
                  <a:gdLst>
                    <a:gd name="connsiteX0" fmla="*/ 0 w 564931"/>
                    <a:gd name="connsiteY0" fmla="*/ 0 h 365760"/>
                    <a:gd name="connsiteX1" fmla="*/ 564931 w 564931"/>
                    <a:gd name="connsiteY1" fmla="*/ 0 h 365760"/>
                    <a:gd name="connsiteX2" fmla="*/ 564931 w 564931"/>
                    <a:gd name="connsiteY2" fmla="*/ 365760 h 365760"/>
                    <a:gd name="connsiteX3" fmla="*/ 0 w 564931"/>
                    <a:gd name="connsiteY3" fmla="*/ 365760 h 365760"/>
                    <a:gd name="connsiteX4" fmla="*/ 0 w 564931"/>
                    <a:gd name="connsiteY4" fmla="*/ 0 h 365760"/>
                    <a:gd name="connsiteX0" fmla="*/ 0 w 564931"/>
                    <a:gd name="connsiteY0" fmla="*/ 0 h 365760"/>
                    <a:gd name="connsiteX1" fmla="*/ 564931 w 564931"/>
                    <a:gd name="connsiteY1" fmla="*/ 0 h 365760"/>
                    <a:gd name="connsiteX2" fmla="*/ 562368 w 564931"/>
                    <a:gd name="connsiteY2" fmla="*/ 146488 h 365760"/>
                    <a:gd name="connsiteX3" fmla="*/ 564931 w 564931"/>
                    <a:gd name="connsiteY3" fmla="*/ 365760 h 365760"/>
                    <a:gd name="connsiteX4" fmla="*/ 0 w 564931"/>
                    <a:gd name="connsiteY4" fmla="*/ 365760 h 365760"/>
                    <a:gd name="connsiteX5" fmla="*/ 0 w 564931"/>
                    <a:gd name="connsiteY5" fmla="*/ 0 h 365760"/>
                    <a:gd name="connsiteX0" fmla="*/ 0 w 564931"/>
                    <a:gd name="connsiteY0" fmla="*/ 0 h 365760"/>
                    <a:gd name="connsiteX1" fmla="*/ 564931 w 564931"/>
                    <a:gd name="connsiteY1" fmla="*/ 0 h 365760"/>
                    <a:gd name="connsiteX2" fmla="*/ 562368 w 564931"/>
                    <a:gd name="connsiteY2" fmla="*/ 146488 h 365760"/>
                    <a:gd name="connsiteX3" fmla="*/ 564931 w 564931"/>
                    <a:gd name="connsiteY3" fmla="*/ 365760 h 365760"/>
                    <a:gd name="connsiteX4" fmla="*/ 0 w 564931"/>
                    <a:gd name="connsiteY4" fmla="*/ 365760 h 365760"/>
                    <a:gd name="connsiteX5" fmla="*/ 393 w 564931"/>
                    <a:gd name="connsiteY5" fmla="*/ 308413 h 365760"/>
                    <a:gd name="connsiteX6" fmla="*/ 0 w 564931"/>
                    <a:gd name="connsiteY6" fmla="*/ 0 h 365760"/>
                    <a:gd name="connsiteX0" fmla="*/ 0 w 564931"/>
                    <a:gd name="connsiteY0" fmla="*/ 0 h 365760"/>
                    <a:gd name="connsiteX1" fmla="*/ 564931 w 564931"/>
                    <a:gd name="connsiteY1" fmla="*/ 0 h 365760"/>
                    <a:gd name="connsiteX2" fmla="*/ 562368 w 564931"/>
                    <a:gd name="connsiteY2" fmla="*/ 146488 h 365760"/>
                    <a:gd name="connsiteX3" fmla="*/ 564931 w 564931"/>
                    <a:gd name="connsiteY3" fmla="*/ 365760 h 365760"/>
                    <a:gd name="connsiteX4" fmla="*/ 393 w 564931"/>
                    <a:gd name="connsiteY4" fmla="*/ 308413 h 365760"/>
                    <a:gd name="connsiteX5" fmla="*/ 0 w 564931"/>
                    <a:gd name="connsiteY5" fmla="*/ 0 h 365760"/>
                    <a:gd name="connsiteX0" fmla="*/ 0 w 564931"/>
                    <a:gd name="connsiteY0" fmla="*/ 0 h 308413"/>
                    <a:gd name="connsiteX1" fmla="*/ 564931 w 564931"/>
                    <a:gd name="connsiteY1" fmla="*/ 0 h 308413"/>
                    <a:gd name="connsiteX2" fmla="*/ 562368 w 564931"/>
                    <a:gd name="connsiteY2" fmla="*/ 146488 h 308413"/>
                    <a:gd name="connsiteX3" fmla="*/ 279181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9181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9181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9181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42986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42986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69656 w 564931"/>
                    <a:gd name="connsiteY3" fmla="*/ 16764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69656 w 564931"/>
                    <a:gd name="connsiteY3" fmla="*/ 16764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69656 w 564931"/>
                    <a:gd name="connsiteY3" fmla="*/ 16764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3466 w 564931"/>
                    <a:gd name="connsiteY3" fmla="*/ 17526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3466 w 564931"/>
                    <a:gd name="connsiteY3" fmla="*/ 17526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3466 w 564931"/>
                    <a:gd name="connsiteY3" fmla="*/ 17526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63941 w 564931"/>
                    <a:gd name="connsiteY3" fmla="*/ 175260 h 308413"/>
                    <a:gd name="connsiteX4" fmla="*/ 393 w 564931"/>
                    <a:gd name="connsiteY4" fmla="*/ 308413 h 308413"/>
                    <a:gd name="connsiteX5" fmla="*/ 0 w 564931"/>
                    <a:gd name="connsiteY5" fmla="*/ 0 h 308413"/>
                    <a:gd name="connsiteX0" fmla="*/ 0 w 565112"/>
                    <a:gd name="connsiteY0" fmla="*/ 0 h 308413"/>
                    <a:gd name="connsiteX1" fmla="*/ 564931 w 565112"/>
                    <a:gd name="connsiteY1" fmla="*/ 0 h 308413"/>
                    <a:gd name="connsiteX2" fmla="*/ 564644 w 565112"/>
                    <a:gd name="connsiteY2" fmla="*/ 146488 h 308413"/>
                    <a:gd name="connsiteX3" fmla="*/ 263941 w 565112"/>
                    <a:gd name="connsiteY3" fmla="*/ 175260 h 308413"/>
                    <a:gd name="connsiteX4" fmla="*/ 393 w 565112"/>
                    <a:gd name="connsiteY4" fmla="*/ 308413 h 308413"/>
                    <a:gd name="connsiteX5" fmla="*/ 0 w 565112"/>
                    <a:gd name="connsiteY5" fmla="*/ 0 h 308413"/>
                    <a:gd name="connsiteX0" fmla="*/ 0 w 565112"/>
                    <a:gd name="connsiteY0" fmla="*/ 0 h 311338"/>
                    <a:gd name="connsiteX1" fmla="*/ 564931 w 565112"/>
                    <a:gd name="connsiteY1" fmla="*/ 0 h 311338"/>
                    <a:gd name="connsiteX2" fmla="*/ 564644 w 565112"/>
                    <a:gd name="connsiteY2" fmla="*/ 146488 h 311338"/>
                    <a:gd name="connsiteX3" fmla="*/ 393 w 565112"/>
                    <a:gd name="connsiteY3" fmla="*/ 308413 h 311338"/>
                    <a:gd name="connsiteX4" fmla="*/ 0 w 565112"/>
                    <a:gd name="connsiteY4" fmla="*/ 0 h 311338"/>
                    <a:gd name="connsiteX0" fmla="*/ 0 w 565112"/>
                    <a:gd name="connsiteY0" fmla="*/ 0 h 308469"/>
                    <a:gd name="connsiteX1" fmla="*/ 564931 w 565112"/>
                    <a:gd name="connsiteY1" fmla="*/ 0 h 308469"/>
                    <a:gd name="connsiteX2" fmla="*/ 564644 w 565112"/>
                    <a:gd name="connsiteY2" fmla="*/ 146488 h 308469"/>
                    <a:gd name="connsiteX3" fmla="*/ 393 w 565112"/>
                    <a:gd name="connsiteY3" fmla="*/ 308413 h 308469"/>
                    <a:gd name="connsiteX4" fmla="*/ 0 w 565112"/>
                    <a:gd name="connsiteY4" fmla="*/ 0 h 308469"/>
                    <a:gd name="connsiteX0" fmla="*/ 0 w 565112"/>
                    <a:gd name="connsiteY0" fmla="*/ 0 h 308413"/>
                    <a:gd name="connsiteX1" fmla="*/ 564931 w 565112"/>
                    <a:gd name="connsiteY1" fmla="*/ 0 h 308413"/>
                    <a:gd name="connsiteX2" fmla="*/ 564644 w 565112"/>
                    <a:gd name="connsiteY2" fmla="*/ 146488 h 308413"/>
                    <a:gd name="connsiteX3" fmla="*/ 393 w 565112"/>
                    <a:gd name="connsiteY3" fmla="*/ 308413 h 308413"/>
                    <a:gd name="connsiteX4" fmla="*/ 0 w 565112"/>
                    <a:gd name="connsiteY4" fmla="*/ 0 h 308413"/>
                    <a:gd name="connsiteX0" fmla="*/ 0 w 565112"/>
                    <a:gd name="connsiteY0" fmla="*/ 0 h 308413"/>
                    <a:gd name="connsiteX1" fmla="*/ 564931 w 565112"/>
                    <a:gd name="connsiteY1" fmla="*/ 0 h 308413"/>
                    <a:gd name="connsiteX2" fmla="*/ 564644 w 565112"/>
                    <a:gd name="connsiteY2" fmla="*/ 146488 h 308413"/>
                    <a:gd name="connsiteX3" fmla="*/ 393 w 565112"/>
                    <a:gd name="connsiteY3" fmla="*/ 308413 h 308413"/>
                    <a:gd name="connsiteX4" fmla="*/ 0 w 565112"/>
                    <a:gd name="connsiteY4" fmla="*/ 0 h 308413"/>
                    <a:gd name="connsiteX0" fmla="*/ 0 w 565112"/>
                    <a:gd name="connsiteY0" fmla="*/ 0 h 308413"/>
                    <a:gd name="connsiteX1" fmla="*/ 564931 w 565112"/>
                    <a:gd name="connsiteY1" fmla="*/ 0 h 308413"/>
                    <a:gd name="connsiteX2" fmla="*/ 564644 w 565112"/>
                    <a:gd name="connsiteY2" fmla="*/ 126078 h 308413"/>
                    <a:gd name="connsiteX3" fmla="*/ 393 w 565112"/>
                    <a:gd name="connsiteY3" fmla="*/ 308413 h 308413"/>
                    <a:gd name="connsiteX4" fmla="*/ 0 w 565112"/>
                    <a:gd name="connsiteY4" fmla="*/ 0 h 308413"/>
                    <a:gd name="connsiteX0" fmla="*/ 0 w 565112"/>
                    <a:gd name="connsiteY0" fmla="*/ 0 h 308413"/>
                    <a:gd name="connsiteX1" fmla="*/ 564931 w 565112"/>
                    <a:gd name="connsiteY1" fmla="*/ 0 h 308413"/>
                    <a:gd name="connsiteX2" fmla="*/ 564644 w 565112"/>
                    <a:gd name="connsiteY2" fmla="*/ 126078 h 308413"/>
                    <a:gd name="connsiteX3" fmla="*/ 393 w 565112"/>
                    <a:gd name="connsiteY3" fmla="*/ 308413 h 308413"/>
                    <a:gd name="connsiteX4" fmla="*/ 0 w 565112"/>
                    <a:gd name="connsiteY4" fmla="*/ 0 h 308413"/>
                    <a:gd name="connsiteX0" fmla="*/ 0 w 565112"/>
                    <a:gd name="connsiteY0" fmla="*/ 0 h 308515"/>
                    <a:gd name="connsiteX1" fmla="*/ 564931 w 565112"/>
                    <a:gd name="connsiteY1" fmla="*/ 0 h 308515"/>
                    <a:gd name="connsiteX2" fmla="*/ 564644 w 565112"/>
                    <a:gd name="connsiteY2" fmla="*/ 126078 h 308515"/>
                    <a:gd name="connsiteX3" fmla="*/ 393 w 565112"/>
                    <a:gd name="connsiteY3" fmla="*/ 308413 h 308515"/>
                    <a:gd name="connsiteX4" fmla="*/ 0 w 565112"/>
                    <a:gd name="connsiteY4" fmla="*/ 0 h 308515"/>
                    <a:gd name="connsiteX0" fmla="*/ 0 w 565112"/>
                    <a:gd name="connsiteY0" fmla="*/ 0 h 308413"/>
                    <a:gd name="connsiteX1" fmla="*/ 564931 w 565112"/>
                    <a:gd name="connsiteY1" fmla="*/ 0 h 308413"/>
                    <a:gd name="connsiteX2" fmla="*/ 564644 w 565112"/>
                    <a:gd name="connsiteY2" fmla="*/ 126078 h 308413"/>
                    <a:gd name="connsiteX3" fmla="*/ 393 w 565112"/>
                    <a:gd name="connsiteY3" fmla="*/ 308413 h 308413"/>
                    <a:gd name="connsiteX4" fmla="*/ 0 w 565112"/>
                    <a:gd name="connsiteY4" fmla="*/ 0 h 308413"/>
                    <a:gd name="connsiteX0" fmla="*/ 0 w 565112"/>
                    <a:gd name="connsiteY0" fmla="*/ 0 h 308413"/>
                    <a:gd name="connsiteX1" fmla="*/ 564931 w 565112"/>
                    <a:gd name="connsiteY1" fmla="*/ 0 h 308413"/>
                    <a:gd name="connsiteX2" fmla="*/ 564644 w 565112"/>
                    <a:gd name="connsiteY2" fmla="*/ 99545 h 308413"/>
                    <a:gd name="connsiteX3" fmla="*/ 393 w 565112"/>
                    <a:gd name="connsiteY3" fmla="*/ 308413 h 308413"/>
                    <a:gd name="connsiteX4" fmla="*/ 0 w 565112"/>
                    <a:gd name="connsiteY4" fmla="*/ 0 h 308413"/>
                    <a:gd name="connsiteX0" fmla="*/ 0 w 565112"/>
                    <a:gd name="connsiteY0" fmla="*/ 0 h 339028"/>
                    <a:gd name="connsiteX1" fmla="*/ 564931 w 565112"/>
                    <a:gd name="connsiteY1" fmla="*/ 0 h 339028"/>
                    <a:gd name="connsiteX2" fmla="*/ 564644 w 565112"/>
                    <a:gd name="connsiteY2" fmla="*/ 99545 h 339028"/>
                    <a:gd name="connsiteX3" fmla="*/ 393 w 565112"/>
                    <a:gd name="connsiteY3" fmla="*/ 339028 h 339028"/>
                    <a:gd name="connsiteX4" fmla="*/ 0 w 565112"/>
                    <a:gd name="connsiteY4" fmla="*/ 0 h 339028"/>
                    <a:gd name="connsiteX0" fmla="*/ 0 w 568908"/>
                    <a:gd name="connsiteY0" fmla="*/ 0 h 339028"/>
                    <a:gd name="connsiteX1" fmla="*/ 564931 w 568908"/>
                    <a:gd name="connsiteY1" fmla="*/ 0 h 339028"/>
                    <a:gd name="connsiteX2" fmla="*/ 568727 w 568908"/>
                    <a:gd name="connsiteY2" fmla="*/ 42707 h 339028"/>
                    <a:gd name="connsiteX3" fmla="*/ 393 w 568908"/>
                    <a:gd name="connsiteY3" fmla="*/ 339028 h 339028"/>
                    <a:gd name="connsiteX4" fmla="*/ 0 w 568908"/>
                    <a:gd name="connsiteY4" fmla="*/ 0 h 339028"/>
                    <a:gd name="connsiteX0" fmla="*/ 0 w 568727"/>
                    <a:gd name="connsiteY0" fmla="*/ 0 h 339028"/>
                    <a:gd name="connsiteX1" fmla="*/ 564931 w 568727"/>
                    <a:gd name="connsiteY1" fmla="*/ 0 h 339028"/>
                    <a:gd name="connsiteX2" fmla="*/ 568727 w 568727"/>
                    <a:gd name="connsiteY2" fmla="*/ 42707 h 339028"/>
                    <a:gd name="connsiteX3" fmla="*/ 393 w 568727"/>
                    <a:gd name="connsiteY3" fmla="*/ 339028 h 339028"/>
                    <a:gd name="connsiteX4" fmla="*/ 0 w 568727"/>
                    <a:gd name="connsiteY4" fmla="*/ 0 h 339028"/>
                    <a:gd name="connsiteX0" fmla="*/ 0 w 593224"/>
                    <a:gd name="connsiteY0" fmla="*/ 0 h 339028"/>
                    <a:gd name="connsiteX1" fmla="*/ 564931 w 593224"/>
                    <a:gd name="connsiteY1" fmla="*/ 0 h 339028"/>
                    <a:gd name="connsiteX2" fmla="*/ 593224 w 593224"/>
                    <a:gd name="connsiteY2" fmla="*/ 93861 h 339028"/>
                    <a:gd name="connsiteX3" fmla="*/ 393 w 593224"/>
                    <a:gd name="connsiteY3" fmla="*/ 339028 h 339028"/>
                    <a:gd name="connsiteX4" fmla="*/ 0 w 593224"/>
                    <a:gd name="connsiteY4" fmla="*/ 0 h 339028"/>
                    <a:gd name="connsiteX0" fmla="*/ 0 w 593224"/>
                    <a:gd name="connsiteY0" fmla="*/ 0 h 339028"/>
                    <a:gd name="connsiteX1" fmla="*/ 564931 w 593224"/>
                    <a:gd name="connsiteY1" fmla="*/ 0 h 339028"/>
                    <a:gd name="connsiteX2" fmla="*/ 593224 w 593224"/>
                    <a:gd name="connsiteY2" fmla="*/ 93861 h 339028"/>
                    <a:gd name="connsiteX3" fmla="*/ 393 w 593224"/>
                    <a:gd name="connsiteY3" fmla="*/ 339028 h 339028"/>
                    <a:gd name="connsiteX4" fmla="*/ 0 w 593224"/>
                    <a:gd name="connsiteY4" fmla="*/ 0 h 339028"/>
                    <a:gd name="connsiteX0" fmla="*/ 0 w 568727"/>
                    <a:gd name="connsiteY0" fmla="*/ 0 h 339028"/>
                    <a:gd name="connsiteX1" fmla="*/ 564931 w 568727"/>
                    <a:gd name="connsiteY1" fmla="*/ 0 h 339028"/>
                    <a:gd name="connsiteX2" fmla="*/ 568727 w 568727"/>
                    <a:gd name="connsiteY2" fmla="*/ 44601 h 339028"/>
                    <a:gd name="connsiteX3" fmla="*/ 393 w 568727"/>
                    <a:gd name="connsiteY3" fmla="*/ 339028 h 339028"/>
                    <a:gd name="connsiteX4" fmla="*/ 0 w 568727"/>
                    <a:gd name="connsiteY4" fmla="*/ 0 h 339028"/>
                    <a:gd name="connsiteX0" fmla="*/ 0 w 564931"/>
                    <a:gd name="connsiteY0" fmla="*/ 0 h 339028"/>
                    <a:gd name="connsiteX1" fmla="*/ 564931 w 564931"/>
                    <a:gd name="connsiteY1" fmla="*/ 0 h 339028"/>
                    <a:gd name="connsiteX2" fmla="*/ 562603 w 564931"/>
                    <a:gd name="connsiteY2" fmla="*/ 44601 h 339028"/>
                    <a:gd name="connsiteX3" fmla="*/ 393 w 564931"/>
                    <a:gd name="connsiteY3" fmla="*/ 339028 h 339028"/>
                    <a:gd name="connsiteX4" fmla="*/ 0 w 564931"/>
                    <a:gd name="connsiteY4" fmla="*/ 0 h 339028"/>
                    <a:gd name="connsiteX0" fmla="*/ 0 w 566686"/>
                    <a:gd name="connsiteY0" fmla="*/ 0 h 339028"/>
                    <a:gd name="connsiteX1" fmla="*/ 564931 w 566686"/>
                    <a:gd name="connsiteY1" fmla="*/ 0 h 339028"/>
                    <a:gd name="connsiteX2" fmla="*/ 566686 w 566686"/>
                    <a:gd name="connsiteY2" fmla="*/ 48390 h 339028"/>
                    <a:gd name="connsiteX3" fmla="*/ 393 w 566686"/>
                    <a:gd name="connsiteY3" fmla="*/ 339028 h 339028"/>
                    <a:gd name="connsiteX4" fmla="*/ 0 w 566686"/>
                    <a:gd name="connsiteY4" fmla="*/ 0 h 339028"/>
                    <a:gd name="connsiteX0" fmla="*/ 0 w 564931"/>
                    <a:gd name="connsiteY0" fmla="*/ 0 h 339028"/>
                    <a:gd name="connsiteX1" fmla="*/ 564931 w 564931"/>
                    <a:gd name="connsiteY1" fmla="*/ 0 h 339028"/>
                    <a:gd name="connsiteX2" fmla="*/ 564495 w 564931"/>
                    <a:gd name="connsiteY2" fmla="*/ 47577 h 339028"/>
                    <a:gd name="connsiteX3" fmla="*/ 393 w 564931"/>
                    <a:gd name="connsiteY3" fmla="*/ 339028 h 339028"/>
                    <a:gd name="connsiteX4" fmla="*/ 0 w 564931"/>
                    <a:gd name="connsiteY4" fmla="*/ 0 h 339028"/>
                    <a:gd name="connsiteX0" fmla="*/ 0 w 640879"/>
                    <a:gd name="connsiteY0" fmla="*/ 0 h 339028"/>
                    <a:gd name="connsiteX1" fmla="*/ 564931 w 640879"/>
                    <a:gd name="connsiteY1" fmla="*/ 0 h 339028"/>
                    <a:gd name="connsiteX2" fmla="*/ 564495 w 640879"/>
                    <a:gd name="connsiteY2" fmla="*/ 47577 h 339028"/>
                    <a:gd name="connsiteX3" fmla="*/ 393 w 640879"/>
                    <a:gd name="connsiteY3" fmla="*/ 339028 h 339028"/>
                    <a:gd name="connsiteX4" fmla="*/ 0 w 640879"/>
                    <a:gd name="connsiteY4" fmla="*/ 0 h 339028"/>
                    <a:gd name="connsiteX0" fmla="*/ 0 w 606681"/>
                    <a:gd name="connsiteY0" fmla="*/ 0 h 339028"/>
                    <a:gd name="connsiteX1" fmla="*/ 564931 w 606681"/>
                    <a:gd name="connsiteY1" fmla="*/ 0 h 339028"/>
                    <a:gd name="connsiteX2" fmla="*/ 564495 w 606681"/>
                    <a:gd name="connsiteY2" fmla="*/ 47577 h 339028"/>
                    <a:gd name="connsiteX3" fmla="*/ 393 w 606681"/>
                    <a:gd name="connsiteY3" fmla="*/ 339028 h 339028"/>
                    <a:gd name="connsiteX4" fmla="*/ 0 w 606681"/>
                    <a:gd name="connsiteY4" fmla="*/ 0 h 339028"/>
                    <a:gd name="connsiteX0" fmla="*/ 0 w 564931"/>
                    <a:gd name="connsiteY0" fmla="*/ 0 h 339028"/>
                    <a:gd name="connsiteX1" fmla="*/ 564931 w 564931"/>
                    <a:gd name="connsiteY1" fmla="*/ 0 h 339028"/>
                    <a:gd name="connsiteX2" fmla="*/ 564495 w 564931"/>
                    <a:gd name="connsiteY2" fmla="*/ 47577 h 339028"/>
                    <a:gd name="connsiteX3" fmla="*/ 393 w 564931"/>
                    <a:gd name="connsiteY3" fmla="*/ 339028 h 339028"/>
                    <a:gd name="connsiteX4" fmla="*/ 0 w 564931"/>
                    <a:gd name="connsiteY4" fmla="*/ 0 h 339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931" h="339028">
                      <a:moveTo>
                        <a:pt x="0" y="0"/>
                      </a:moveTo>
                      <a:lnTo>
                        <a:pt x="564931" y="0"/>
                      </a:lnTo>
                      <a:cubicBezTo>
                        <a:pt x="564814" y="7117"/>
                        <a:pt x="564713" y="23788"/>
                        <a:pt x="564495" y="47577"/>
                      </a:cubicBezTo>
                      <a:cubicBezTo>
                        <a:pt x="551794" y="49269"/>
                        <a:pt x="11826" y="333917"/>
                        <a:pt x="393" y="339028"/>
                      </a:cubicBezTo>
                      <a:lnTo>
                        <a:pt x="0" y="0"/>
                      </a:lnTo>
                      <a:close/>
                    </a:path>
                  </a:pathLst>
                </a:custGeom>
                <a:solidFill>
                  <a:srgbClr val="E4E4E4"/>
                </a:solidFill>
                <a:ln w="3175">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grpSp>
        </p:grpSp>
        <p:grpSp>
          <p:nvGrpSpPr>
            <p:cNvPr id="50" name="Group 49"/>
            <p:cNvGrpSpPr/>
            <p:nvPr/>
          </p:nvGrpSpPr>
          <p:grpSpPr bwMode="gray">
            <a:xfrm>
              <a:off x="1309373" y="2695800"/>
              <a:ext cx="315319" cy="627489"/>
              <a:chOff x="7827963" y="4318000"/>
              <a:chExt cx="954088" cy="1898650"/>
            </a:xfrm>
          </p:grpSpPr>
          <p:sp>
            <p:nvSpPr>
              <p:cNvPr id="51" name="Freeform 14"/>
              <p:cNvSpPr>
                <a:spLocks/>
              </p:cNvSpPr>
              <p:nvPr/>
            </p:nvSpPr>
            <p:spPr bwMode="gray">
              <a:xfrm>
                <a:off x="7827963" y="4318000"/>
                <a:ext cx="954088" cy="1898650"/>
              </a:xfrm>
              <a:custGeom>
                <a:avLst/>
                <a:gdLst>
                  <a:gd name="T0" fmla="*/ 225 w 253"/>
                  <a:gd name="T1" fmla="*/ 0 h 503"/>
                  <a:gd name="T2" fmla="*/ 28 w 253"/>
                  <a:gd name="T3" fmla="*/ 0 h 503"/>
                  <a:gd name="T4" fmla="*/ 0 w 253"/>
                  <a:gd name="T5" fmla="*/ 28 h 503"/>
                  <a:gd name="T6" fmla="*/ 0 w 253"/>
                  <a:gd name="T7" fmla="*/ 475 h 503"/>
                  <a:gd name="T8" fmla="*/ 28 w 253"/>
                  <a:gd name="T9" fmla="*/ 503 h 503"/>
                  <a:gd name="T10" fmla="*/ 225 w 253"/>
                  <a:gd name="T11" fmla="*/ 503 h 503"/>
                  <a:gd name="T12" fmla="*/ 253 w 253"/>
                  <a:gd name="T13" fmla="*/ 475 h 503"/>
                  <a:gd name="T14" fmla="*/ 253 w 253"/>
                  <a:gd name="T15" fmla="*/ 28 h 503"/>
                  <a:gd name="T16" fmla="*/ 225 w 253"/>
                  <a:gd name="T17" fmla="*/ 0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3" h="503">
                    <a:moveTo>
                      <a:pt x="225" y="0"/>
                    </a:moveTo>
                    <a:cubicBezTo>
                      <a:pt x="28" y="0"/>
                      <a:pt x="28" y="0"/>
                      <a:pt x="28" y="0"/>
                    </a:cubicBezTo>
                    <a:cubicBezTo>
                      <a:pt x="13" y="0"/>
                      <a:pt x="0" y="13"/>
                      <a:pt x="0" y="28"/>
                    </a:cubicBezTo>
                    <a:cubicBezTo>
                      <a:pt x="0" y="475"/>
                      <a:pt x="0" y="475"/>
                      <a:pt x="0" y="475"/>
                    </a:cubicBezTo>
                    <a:cubicBezTo>
                      <a:pt x="0" y="490"/>
                      <a:pt x="13" y="503"/>
                      <a:pt x="28" y="503"/>
                    </a:cubicBezTo>
                    <a:cubicBezTo>
                      <a:pt x="225" y="503"/>
                      <a:pt x="225" y="503"/>
                      <a:pt x="225" y="503"/>
                    </a:cubicBezTo>
                    <a:cubicBezTo>
                      <a:pt x="240" y="503"/>
                      <a:pt x="253" y="490"/>
                      <a:pt x="253" y="475"/>
                    </a:cubicBezTo>
                    <a:cubicBezTo>
                      <a:pt x="253" y="28"/>
                      <a:pt x="253" y="28"/>
                      <a:pt x="253" y="28"/>
                    </a:cubicBezTo>
                    <a:cubicBezTo>
                      <a:pt x="253" y="13"/>
                      <a:pt x="240" y="0"/>
                      <a:pt x="225" y="0"/>
                    </a:cubicBezTo>
                    <a:close/>
                  </a:path>
                </a:pathLst>
              </a:custGeom>
              <a:solidFill>
                <a:srgbClr val="3E6C8A"/>
              </a:solidFill>
              <a:ln>
                <a:solidFill>
                  <a:schemeClr val="bg1"/>
                </a:solid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grpSp>
            <p:nvGrpSpPr>
              <p:cNvPr id="52" name="Group 51"/>
              <p:cNvGrpSpPr/>
              <p:nvPr/>
            </p:nvGrpSpPr>
            <p:grpSpPr bwMode="gray">
              <a:xfrm>
                <a:off x="7981157" y="4500563"/>
                <a:ext cx="647700" cy="1222375"/>
                <a:chOff x="6648450" y="4500563"/>
                <a:chExt cx="647700" cy="1222375"/>
              </a:xfrm>
              <a:solidFill>
                <a:schemeClr val="bg1"/>
              </a:solidFill>
            </p:grpSpPr>
            <p:sp>
              <p:nvSpPr>
                <p:cNvPr id="53" name="Rectangle 15"/>
                <p:cNvSpPr>
                  <a:spLocks noChangeArrowheads="1"/>
                </p:cNvSpPr>
                <p:nvPr/>
              </p:nvSpPr>
              <p:spPr bwMode="gray">
                <a:xfrm>
                  <a:off x="6648450" y="4676775"/>
                  <a:ext cx="647700" cy="12065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54" name="Rectangle 16"/>
                <p:cNvSpPr>
                  <a:spLocks noChangeArrowheads="1"/>
                </p:cNvSpPr>
                <p:nvPr/>
              </p:nvSpPr>
              <p:spPr bwMode="gray">
                <a:xfrm>
                  <a:off x="6648450" y="4500563"/>
                  <a:ext cx="647700" cy="12065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55" name="Oval 17"/>
                <p:cNvSpPr>
                  <a:spLocks noChangeArrowheads="1"/>
                </p:cNvSpPr>
                <p:nvPr/>
              </p:nvSpPr>
              <p:spPr bwMode="gray">
                <a:xfrm>
                  <a:off x="6889750" y="5553075"/>
                  <a:ext cx="161925" cy="169863"/>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56" name="Rectangle 18"/>
                <p:cNvSpPr>
                  <a:spLocks noChangeArrowheads="1"/>
                </p:cNvSpPr>
                <p:nvPr/>
              </p:nvSpPr>
              <p:spPr bwMode="gray">
                <a:xfrm>
                  <a:off x="6648450" y="4854575"/>
                  <a:ext cx="647700" cy="12065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grpSp>
        </p:grpSp>
      </p:grpSp>
      <p:grpSp>
        <p:nvGrpSpPr>
          <p:cNvPr id="62" name="Group 61"/>
          <p:cNvGrpSpPr/>
          <p:nvPr/>
        </p:nvGrpSpPr>
        <p:grpSpPr bwMode="gray">
          <a:xfrm>
            <a:off x="773159" y="3283407"/>
            <a:ext cx="408051" cy="298938"/>
            <a:chOff x="1309373" y="2695800"/>
            <a:chExt cx="1007876" cy="644980"/>
          </a:xfrm>
        </p:grpSpPr>
        <p:grpSp>
          <p:nvGrpSpPr>
            <p:cNvPr id="63" name="Group 62"/>
            <p:cNvGrpSpPr/>
            <p:nvPr/>
          </p:nvGrpSpPr>
          <p:grpSpPr bwMode="gray">
            <a:xfrm>
              <a:off x="1677071" y="2816678"/>
              <a:ext cx="640178" cy="524102"/>
              <a:chOff x="5510765" y="5551631"/>
              <a:chExt cx="596150" cy="488057"/>
            </a:xfrm>
          </p:grpSpPr>
          <p:sp>
            <p:nvSpPr>
              <p:cNvPr id="71" name="Freeform 33"/>
              <p:cNvSpPr>
                <a:spLocks/>
              </p:cNvSpPr>
              <p:nvPr/>
            </p:nvSpPr>
            <p:spPr bwMode="gray">
              <a:xfrm>
                <a:off x="5510765" y="5551631"/>
                <a:ext cx="596150" cy="409262"/>
              </a:xfrm>
              <a:custGeom>
                <a:avLst/>
                <a:gdLst>
                  <a:gd name="T0" fmla="*/ 110 w 2420"/>
                  <a:gd name="T1" fmla="*/ 0 h 1632"/>
                  <a:gd name="T2" fmla="*/ 2312 w 2420"/>
                  <a:gd name="T3" fmla="*/ 0 h 1632"/>
                  <a:gd name="T4" fmla="*/ 2312 w 2420"/>
                  <a:gd name="T5" fmla="*/ 0 h 1632"/>
                  <a:gd name="T6" fmla="*/ 2334 w 2420"/>
                  <a:gd name="T7" fmla="*/ 2 h 1632"/>
                  <a:gd name="T8" fmla="*/ 2354 w 2420"/>
                  <a:gd name="T9" fmla="*/ 8 h 1632"/>
                  <a:gd name="T10" fmla="*/ 2372 w 2420"/>
                  <a:gd name="T11" fmla="*/ 18 h 1632"/>
                  <a:gd name="T12" fmla="*/ 2388 w 2420"/>
                  <a:gd name="T13" fmla="*/ 30 h 1632"/>
                  <a:gd name="T14" fmla="*/ 2402 w 2420"/>
                  <a:gd name="T15" fmla="*/ 46 h 1632"/>
                  <a:gd name="T16" fmla="*/ 2412 w 2420"/>
                  <a:gd name="T17" fmla="*/ 62 h 1632"/>
                  <a:gd name="T18" fmla="*/ 2418 w 2420"/>
                  <a:gd name="T19" fmla="*/ 82 h 1632"/>
                  <a:gd name="T20" fmla="*/ 2420 w 2420"/>
                  <a:gd name="T21" fmla="*/ 102 h 1632"/>
                  <a:gd name="T22" fmla="*/ 2420 w 2420"/>
                  <a:gd name="T23" fmla="*/ 1530 h 1632"/>
                  <a:gd name="T24" fmla="*/ 2420 w 2420"/>
                  <a:gd name="T25" fmla="*/ 1530 h 1632"/>
                  <a:gd name="T26" fmla="*/ 2418 w 2420"/>
                  <a:gd name="T27" fmla="*/ 1550 h 1632"/>
                  <a:gd name="T28" fmla="*/ 2412 w 2420"/>
                  <a:gd name="T29" fmla="*/ 1570 h 1632"/>
                  <a:gd name="T30" fmla="*/ 2402 w 2420"/>
                  <a:gd name="T31" fmla="*/ 1586 h 1632"/>
                  <a:gd name="T32" fmla="*/ 2388 w 2420"/>
                  <a:gd name="T33" fmla="*/ 1602 h 1632"/>
                  <a:gd name="T34" fmla="*/ 2372 w 2420"/>
                  <a:gd name="T35" fmla="*/ 1614 h 1632"/>
                  <a:gd name="T36" fmla="*/ 2354 w 2420"/>
                  <a:gd name="T37" fmla="*/ 1624 h 1632"/>
                  <a:gd name="T38" fmla="*/ 2334 w 2420"/>
                  <a:gd name="T39" fmla="*/ 1628 h 1632"/>
                  <a:gd name="T40" fmla="*/ 2312 w 2420"/>
                  <a:gd name="T41" fmla="*/ 1632 h 1632"/>
                  <a:gd name="T42" fmla="*/ 2312 w 2420"/>
                  <a:gd name="T43" fmla="*/ 1632 h 1632"/>
                  <a:gd name="T44" fmla="*/ 110 w 2420"/>
                  <a:gd name="T45" fmla="*/ 1632 h 1632"/>
                  <a:gd name="T46" fmla="*/ 110 w 2420"/>
                  <a:gd name="T47" fmla="*/ 1632 h 1632"/>
                  <a:gd name="T48" fmla="*/ 88 w 2420"/>
                  <a:gd name="T49" fmla="*/ 1628 h 1632"/>
                  <a:gd name="T50" fmla="*/ 68 w 2420"/>
                  <a:gd name="T51" fmla="*/ 1624 h 1632"/>
                  <a:gd name="T52" fmla="*/ 48 w 2420"/>
                  <a:gd name="T53" fmla="*/ 1614 h 1632"/>
                  <a:gd name="T54" fmla="*/ 32 w 2420"/>
                  <a:gd name="T55" fmla="*/ 1602 h 1632"/>
                  <a:gd name="T56" fmla="*/ 20 w 2420"/>
                  <a:gd name="T57" fmla="*/ 1586 h 1632"/>
                  <a:gd name="T58" fmla="*/ 10 w 2420"/>
                  <a:gd name="T59" fmla="*/ 1570 h 1632"/>
                  <a:gd name="T60" fmla="*/ 4 w 2420"/>
                  <a:gd name="T61" fmla="*/ 1550 h 1632"/>
                  <a:gd name="T62" fmla="*/ 0 w 2420"/>
                  <a:gd name="T63" fmla="*/ 1530 h 1632"/>
                  <a:gd name="T64" fmla="*/ 0 w 2420"/>
                  <a:gd name="T65" fmla="*/ 102 h 1632"/>
                  <a:gd name="T66" fmla="*/ 0 w 2420"/>
                  <a:gd name="T67" fmla="*/ 102 h 1632"/>
                  <a:gd name="T68" fmla="*/ 4 w 2420"/>
                  <a:gd name="T69" fmla="*/ 82 h 1632"/>
                  <a:gd name="T70" fmla="*/ 10 w 2420"/>
                  <a:gd name="T71" fmla="*/ 62 h 1632"/>
                  <a:gd name="T72" fmla="*/ 20 w 2420"/>
                  <a:gd name="T73" fmla="*/ 46 h 1632"/>
                  <a:gd name="T74" fmla="*/ 32 w 2420"/>
                  <a:gd name="T75" fmla="*/ 30 h 1632"/>
                  <a:gd name="T76" fmla="*/ 48 w 2420"/>
                  <a:gd name="T77" fmla="*/ 18 h 1632"/>
                  <a:gd name="T78" fmla="*/ 68 w 2420"/>
                  <a:gd name="T79" fmla="*/ 8 h 1632"/>
                  <a:gd name="T80" fmla="*/ 88 w 2420"/>
                  <a:gd name="T81" fmla="*/ 2 h 1632"/>
                  <a:gd name="T82" fmla="*/ 110 w 2420"/>
                  <a:gd name="T83" fmla="*/ 0 h 1632"/>
                  <a:gd name="T84" fmla="*/ 110 w 2420"/>
                  <a:gd name="T85" fmla="*/ 0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20" h="1632">
                    <a:moveTo>
                      <a:pt x="110" y="0"/>
                    </a:moveTo>
                    <a:lnTo>
                      <a:pt x="2312" y="0"/>
                    </a:lnTo>
                    <a:lnTo>
                      <a:pt x="2312" y="0"/>
                    </a:lnTo>
                    <a:lnTo>
                      <a:pt x="2334" y="2"/>
                    </a:lnTo>
                    <a:lnTo>
                      <a:pt x="2354" y="8"/>
                    </a:lnTo>
                    <a:lnTo>
                      <a:pt x="2372" y="18"/>
                    </a:lnTo>
                    <a:lnTo>
                      <a:pt x="2388" y="30"/>
                    </a:lnTo>
                    <a:lnTo>
                      <a:pt x="2402" y="46"/>
                    </a:lnTo>
                    <a:lnTo>
                      <a:pt x="2412" y="62"/>
                    </a:lnTo>
                    <a:lnTo>
                      <a:pt x="2418" y="82"/>
                    </a:lnTo>
                    <a:lnTo>
                      <a:pt x="2420" y="102"/>
                    </a:lnTo>
                    <a:lnTo>
                      <a:pt x="2420" y="1530"/>
                    </a:lnTo>
                    <a:lnTo>
                      <a:pt x="2420" y="1530"/>
                    </a:lnTo>
                    <a:lnTo>
                      <a:pt x="2418" y="1550"/>
                    </a:lnTo>
                    <a:lnTo>
                      <a:pt x="2412" y="1570"/>
                    </a:lnTo>
                    <a:lnTo>
                      <a:pt x="2402" y="1586"/>
                    </a:lnTo>
                    <a:lnTo>
                      <a:pt x="2388" y="1602"/>
                    </a:lnTo>
                    <a:lnTo>
                      <a:pt x="2372" y="1614"/>
                    </a:lnTo>
                    <a:lnTo>
                      <a:pt x="2354" y="1624"/>
                    </a:lnTo>
                    <a:lnTo>
                      <a:pt x="2334" y="1628"/>
                    </a:lnTo>
                    <a:lnTo>
                      <a:pt x="2312" y="1632"/>
                    </a:lnTo>
                    <a:lnTo>
                      <a:pt x="2312" y="1632"/>
                    </a:lnTo>
                    <a:lnTo>
                      <a:pt x="110" y="1632"/>
                    </a:lnTo>
                    <a:lnTo>
                      <a:pt x="110" y="1632"/>
                    </a:lnTo>
                    <a:lnTo>
                      <a:pt x="88" y="1628"/>
                    </a:lnTo>
                    <a:lnTo>
                      <a:pt x="68" y="1624"/>
                    </a:lnTo>
                    <a:lnTo>
                      <a:pt x="48" y="1614"/>
                    </a:lnTo>
                    <a:lnTo>
                      <a:pt x="32" y="1602"/>
                    </a:lnTo>
                    <a:lnTo>
                      <a:pt x="20" y="1586"/>
                    </a:lnTo>
                    <a:lnTo>
                      <a:pt x="10" y="1570"/>
                    </a:lnTo>
                    <a:lnTo>
                      <a:pt x="4" y="1550"/>
                    </a:lnTo>
                    <a:lnTo>
                      <a:pt x="0" y="1530"/>
                    </a:lnTo>
                    <a:lnTo>
                      <a:pt x="0" y="102"/>
                    </a:lnTo>
                    <a:lnTo>
                      <a:pt x="0" y="102"/>
                    </a:lnTo>
                    <a:lnTo>
                      <a:pt x="4" y="82"/>
                    </a:lnTo>
                    <a:lnTo>
                      <a:pt x="10" y="62"/>
                    </a:lnTo>
                    <a:lnTo>
                      <a:pt x="20" y="46"/>
                    </a:lnTo>
                    <a:lnTo>
                      <a:pt x="32" y="30"/>
                    </a:lnTo>
                    <a:lnTo>
                      <a:pt x="48" y="18"/>
                    </a:lnTo>
                    <a:lnTo>
                      <a:pt x="68" y="8"/>
                    </a:lnTo>
                    <a:lnTo>
                      <a:pt x="88" y="2"/>
                    </a:lnTo>
                    <a:lnTo>
                      <a:pt x="110" y="0"/>
                    </a:lnTo>
                    <a:lnTo>
                      <a:pt x="110" y="0"/>
                    </a:lnTo>
                    <a:close/>
                  </a:path>
                </a:pathLst>
              </a:custGeom>
              <a:solidFill>
                <a:srgbClr val="3E6C8A"/>
              </a:solidFill>
              <a:ln w="9525">
                <a:noFill/>
                <a:round/>
                <a:headEnd/>
                <a:tailEnd/>
              </a:ln>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72" name="Freeform 32"/>
              <p:cNvSpPr>
                <a:spLocks/>
              </p:cNvSpPr>
              <p:nvPr/>
            </p:nvSpPr>
            <p:spPr bwMode="gray">
              <a:xfrm>
                <a:off x="5660488" y="5959943"/>
                <a:ext cx="290396" cy="79745"/>
              </a:xfrm>
              <a:custGeom>
                <a:avLst/>
                <a:gdLst>
                  <a:gd name="T0" fmla="*/ 0 w 1158"/>
                  <a:gd name="T1" fmla="*/ 318 h 318"/>
                  <a:gd name="T2" fmla="*/ 0 w 1158"/>
                  <a:gd name="T3" fmla="*/ 318 h 318"/>
                  <a:gd name="T4" fmla="*/ 1158 w 1158"/>
                  <a:gd name="T5" fmla="*/ 318 h 318"/>
                  <a:gd name="T6" fmla="*/ 1158 w 1158"/>
                  <a:gd name="T7" fmla="*/ 186 h 318"/>
                  <a:gd name="T8" fmla="*/ 948 w 1158"/>
                  <a:gd name="T9" fmla="*/ 186 h 318"/>
                  <a:gd name="T10" fmla="*/ 948 w 1158"/>
                  <a:gd name="T11" fmla="*/ 186 h 318"/>
                  <a:gd name="T12" fmla="*/ 936 w 1158"/>
                  <a:gd name="T13" fmla="*/ 132 h 318"/>
                  <a:gd name="T14" fmla="*/ 926 w 1158"/>
                  <a:gd name="T15" fmla="*/ 106 h 318"/>
                  <a:gd name="T16" fmla="*/ 918 w 1158"/>
                  <a:gd name="T17" fmla="*/ 80 h 318"/>
                  <a:gd name="T18" fmla="*/ 908 w 1158"/>
                  <a:gd name="T19" fmla="*/ 56 h 318"/>
                  <a:gd name="T20" fmla="*/ 896 w 1158"/>
                  <a:gd name="T21" fmla="*/ 34 h 318"/>
                  <a:gd name="T22" fmla="*/ 884 w 1158"/>
                  <a:gd name="T23" fmla="*/ 16 h 318"/>
                  <a:gd name="T24" fmla="*/ 870 w 1158"/>
                  <a:gd name="T25" fmla="*/ 0 h 318"/>
                  <a:gd name="T26" fmla="*/ 286 w 1158"/>
                  <a:gd name="T27" fmla="*/ 0 h 318"/>
                  <a:gd name="T28" fmla="*/ 286 w 1158"/>
                  <a:gd name="T29" fmla="*/ 0 h 318"/>
                  <a:gd name="T30" fmla="*/ 274 w 1158"/>
                  <a:gd name="T31" fmla="*/ 16 h 318"/>
                  <a:gd name="T32" fmla="*/ 262 w 1158"/>
                  <a:gd name="T33" fmla="*/ 34 h 318"/>
                  <a:gd name="T34" fmla="*/ 250 w 1158"/>
                  <a:gd name="T35" fmla="*/ 56 h 318"/>
                  <a:gd name="T36" fmla="*/ 240 w 1158"/>
                  <a:gd name="T37" fmla="*/ 80 h 318"/>
                  <a:gd name="T38" fmla="*/ 230 w 1158"/>
                  <a:gd name="T39" fmla="*/ 106 h 318"/>
                  <a:gd name="T40" fmla="*/ 222 w 1158"/>
                  <a:gd name="T41" fmla="*/ 132 h 318"/>
                  <a:gd name="T42" fmla="*/ 210 w 1158"/>
                  <a:gd name="T43" fmla="*/ 186 h 318"/>
                  <a:gd name="T44" fmla="*/ 0 w 1158"/>
                  <a:gd name="T45" fmla="*/ 186 h 318"/>
                  <a:gd name="T46" fmla="*/ 0 w 1158"/>
                  <a:gd name="T47" fmla="*/ 318 h 318"/>
                  <a:gd name="T48" fmla="*/ 0 w 1158"/>
                  <a:gd name="T49" fmla="*/ 31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8" h="318">
                    <a:moveTo>
                      <a:pt x="0" y="318"/>
                    </a:moveTo>
                    <a:lnTo>
                      <a:pt x="0" y="318"/>
                    </a:lnTo>
                    <a:lnTo>
                      <a:pt x="1158" y="318"/>
                    </a:lnTo>
                    <a:lnTo>
                      <a:pt x="1158" y="186"/>
                    </a:lnTo>
                    <a:lnTo>
                      <a:pt x="948" y="186"/>
                    </a:lnTo>
                    <a:lnTo>
                      <a:pt x="948" y="186"/>
                    </a:lnTo>
                    <a:lnTo>
                      <a:pt x="936" y="132"/>
                    </a:lnTo>
                    <a:lnTo>
                      <a:pt x="926" y="106"/>
                    </a:lnTo>
                    <a:lnTo>
                      <a:pt x="918" y="80"/>
                    </a:lnTo>
                    <a:lnTo>
                      <a:pt x="908" y="56"/>
                    </a:lnTo>
                    <a:lnTo>
                      <a:pt x="896" y="34"/>
                    </a:lnTo>
                    <a:lnTo>
                      <a:pt x="884" y="16"/>
                    </a:lnTo>
                    <a:lnTo>
                      <a:pt x="870" y="0"/>
                    </a:lnTo>
                    <a:lnTo>
                      <a:pt x="286" y="0"/>
                    </a:lnTo>
                    <a:lnTo>
                      <a:pt x="286" y="0"/>
                    </a:lnTo>
                    <a:lnTo>
                      <a:pt x="274" y="16"/>
                    </a:lnTo>
                    <a:lnTo>
                      <a:pt x="262" y="34"/>
                    </a:lnTo>
                    <a:lnTo>
                      <a:pt x="250" y="56"/>
                    </a:lnTo>
                    <a:lnTo>
                      <a:pt x="240" y="80"/>
                    </a:lnTo>
                    <a:lnTo>
                      <a:pt x="230" y="106"/>
                    </a:lnTo>
                    <a:lnTo>
                      <a:pt x="222" y="132"/>
                    </a:lnTo>
                    <a:lnTo>
                      <a:pt x="210" y="186"/>
                    </a:lnTo>
                    <a:lnTo>
                      <a:pt x="0" y="186"/>
                    </a:lnTo>
                    <a:lnTo>
                      <a:pt x="0" y="318"/>
                    </a:lnTo>
                    <a:lnTo>
                      <a:pt x="0" y="318"/>
                    </a:lnTo>
                    <a:close/>
                  </a:path>
                </a:pathLst>
              </a:custGeom>
              <a:solidFill>
                <a:srgbClr val="3E6C8A"/>
              </a:solidFill>
              <a:ln w="9525">
                <a:noFill/>
                <a:round/>
                <a:headEnd/>
                <a:tailEnd/>
              </a:ln>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grpSp>
            <p:nvGrpSpPr>
              <p:cNvPr id="73" name="Group 72"/>
              <p:cNvGrpSpPr/>
              <p:nvPr/>
            </p:nvGrpSpPr>
            <p:grpSpPr bwMode="gray">
              <a:xfrm>
                <a:off x="5545090" y="5585499"/>
                <a:ext cx="527501" cy="341527"/>
                <a:chOff x="5896246" y="5227320"/>
                <a:chExt cx="2456859" cy="1590675"/>
              </a:xfrm>
            </p:grpSpPr>
            <p:sp>
              <p:nvSpPr>
                <p:cNvPr id="74" name="Rectangle 73"/>
                <p:cNvSpPr/>
                <p:nvPr/>
              </p:nvSpPr>
              <p:spPr bwMode="gray">
                <a:xfrm>
                  <a:off x="5896246" y="5227325"/>
                  <a:ext cx="2456858" cy="1590670"/>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75" name="Rectangle 77"/>
                <p:cNvSpPr/>
                <p:nvPr/>
              </p:nvSpPr>
              <p:spPr bwMode="gray">
                <a:xfrm flipH="1">
                  <a:off x="5896814" y="5227320"/>
                  <a:ext cx="2456291" cy="1588331"/>
                </a:xfrm>
                <a:custGeom>
                  <a:avLst/>
                  <a:gdLst>
                    <a:gd name="connsiteX0" fmla="*/ 0 w 564931"/>
                    <a:gd name="connsiteY0" fmla="*/ 0 h 365760"/>
                    <a:gd name="connsiteX1" fmla="*/ 564931 w 564931"/>
                    <a:gd name="connsiteY1" fmla="*/ 0 h 365760"/>
                    <a:gd name="connsiteX2" fmla="*/ 564931 w 564931"/>
                    <a:gd name="connsiteY2" fmla="*/ 365760 h 365760"/>
                    <a:gd name="connsiteX3" fmla="*/ 0 w 564931"/>
                    <a:gd name="connsiteY3" fmla="*/ 365760 h 365760"/>
                    <a:gd name="connsiteX4" fmla="*/ 0 w 564931"/>
                    <a:gd name="connsiteY4" fmla="*/ 0 h 365760"/>
                    <a:gd name="connsiteX0" fmla="*/ 0 w 564931"/>
                    <a:gd name="connsiteY0" fmla="*/ 0 h 365760"/>
                    <a:gd name="connsiteX1" fmla="*/ 564931 w 564931"/>
                    <a:gd name="connsiteY1" fmla="*/ 0 h 365760"/>
                    <a:gd name="connsiteX2" fmla="*/ 562368 w 564931"/>
                    <a:gd name="connsiteY2" fmla="*/ 146488 h 365760"/>
                    <a:gd name="connsiteX3" fmla="*/ 564931 w 564931"/>
                    <a:gd name="connsiteY3" fmla="*/ 365760 h 365760"/>
                    <a:gd name="connsiteX4" fmla="*/ 0 w 564931"/>
                    <a:gd name="connsiteY4" fmla="*/ 365760 h 365760"/>
                    <a:gd name="connsiteX5" fmla="*/ 0 w 564931"/>
                    <a:gd name="connsiteY5" fmla="*/ 0 h 365760"/>
                    <a:gd name="connsiteX0" fmla="*/ 0 w 564931"/>
                    <a:gd name="connsiteY0" fmla="*/ 0 h 365760"/>
                    <a:gd name="connsiteX1" fmla="*/ 564931 w 564931"/>
                    <a:gd name="connsiteY1" fmla="*/ 0 h 365760"/>
                    <a:gd name="connsiteX2" fmla="*/ 562368 w 564931"/>
                    <a:gd name="connsiteY2" fmla="*/ 146488 h 365760"/>
                    <a:gd name="connsiteX3" fmla="*/ 564931 w 564931"/>
                    <a:gd name="connsiteY3" fmla="*/ 365760 h 365760"/>
                    <a:gd name="connsiteX4" fmla="*/ 0 w 564931"/>
                    <a:gd name="connsiteY4" fmla="*/ 365760 h 365760"/>
                    <a:gd name="connsiteX5" fmla="*/ 393 w 564931"/>
                    <a:gd name="connsiteY5" fmla="*/ 308413 h 365760"/>
                    <a:gd name="connsiteX6" fmla="*/ 0 w 564931"/>
                    <a:gd name="connsiteY6" fmla="*/ 0 h 365760"/>
                    <a:gd name="connsiteX0" fmla="*/ 0 w 564931"/>
                    <a:gd name="connsiteY0" fmla="*/ 0 h 365760"/>
                    <a:gd name="connsiteX1" fmla="*/ 564931 w 564931"/>
                    <a:gd name="connsiteY1" fmla="*/ 0 h 365760"/>
                    <a:gd name="connsiteX2" fmla="*/ 562368 w 564931"/>
                    <a:gd name="connsiteY2" fmla="*/ 146488 h 365760"/>
                    <a:gd name="connsiteX3" fmla="*/ 564931 w 564931"/>
                    <a:gd name="connsiteY3" fmla="*/ 365760 h 365760"/>
                    <a:gd name="connsiteX4" fmla="*/ 393 w 564931"/>
                    <a:gd name="connsiteY4" fmla="*/ 308413 h 365760"/>
                    <a:gd name="connsiteX5" fmla="*/ 0 w 564931"/>
                    <a:gd name="connsiteY5" fmla="*/ 0 h 365760"/>
                    <a:gd name="connsiteX0" fmla="*/ 0 w 564931"/>
                    <a:gd name="connsiteY0" fmla="*/ 0 h 308413"/>
                    <a:gd name="connsiteX1" fmla="*/ 564931 w 564931"/>
                    <a:gd name="connsiteY1" fmla="*/ 0 h 308413"/>
                    <a:gd name="connsiteX2" fmla="*/ 562368 w 564931"/>
                    <a:gd name="connsiteY2" fmla="*/ 146488 h 308413"/>
                    <a:gd name="connsiteX3" fmla="*/ 279181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9181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9181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9181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42986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42986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69656 w 564931"/>
                    <a:gd name="connsiteY3" fmla="*/ 16764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69656 w 564931"/>
                    <a:gd name="connsiteY3" fmla="*/ 16764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69656 w 564931"/>
                    <a:gd name="connsiteY3" fmla="*/ 16764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3466 w 564931"/>
                    <a:gd name="connsiteY3" fmla="*/ 17526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3466 w 564931"/>
                    <a:gd name="connsiteY3" fmla="*/ 17526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3466 w 564931"/>
                    <a:gd name="connsiteY3" fmla="*/ 17526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63941 w 564931"/>
                    <a:gd name="connsiteY3" fmla="*/ 175260 h 308413"/>
                    <a:gd name="connsiteX4" fmla="*/ 393 w 564931"/>
                    <a:gd name="connsiteY4" fmla="*/ 308413 h 308413"/>
                    <a:gd name="connsiteX5" fmla="*/ 0 w 564931"/>
                    <a:gd name="connsiteY5" fmla="*/ 0 h 308413"/>
                    <a:gd name="connsiteX0" fmla="*/ 0 w 565112"/>
                    <a:gd name="connsiteY0" fmla="*/ 0 h 308413"/>
                    <a:gd name="connsiteX1" fmla="*/ 564931 w 565112"/>
                    <a:gd name="connsiteY1" fmla="*/ 0 h 308413"/>
                    <a:gd name="connsiteX2" fmla="*/ 564644 w 565112"/>
                    <a:gd name="connsiteY2" fmla="*/ 146488 h 308413"/>
                    <a:gd name="connsiteX3" fmla="*/ 263941 w 565112"/>
                    <a:gd name="connsiteY3" fmla="*/ 175260 h 308413"/>
                    <a:gd name="connsiteX4" fmla="*/ 393 w 565112"/>
                    <a:gd name="connsiteY4" fmla="*/ 308413 h 308413"/>
                    <a:gd name="connsiteX5" fmla="*/ 0 w 565112"/>
                    <a:gd name="connsiteY5" fmla="*/ 0 h 308413"/>
                    <a:gd name="connsiteX0" fmla="*/ 0 w 565112"/>
                    <a:gd name="connsiteY0" fmla="*/ 0 h 311338"/>
                    <a:gd name="connsiteX1" fmla="*/ 564931 w 565112"/>
                    <a:gd name="connsiteY1" fmla="*/ 0 h 311338"/>
                    <a:gd name="connsiteX2" fmla="*/ 564644 w 565112"/>
                    <a:gd name="connsiteY2" fmla="*/ 146488 h 311338"/>
                    <a:gd name="connsiteX3" fmla="*/ 393 w 565112"/>
                    <a:gd name="connsiteY3" fmla="*/ 308413 h 311338"/>
                    <a:gd name="connsiteX4" fmla="*/ 0 w 565112"/>
                    <a:gd name="connsiteY4" fmla="*/ 0 h 311338"/>
                    <a:gd name="connsiteX0" fmla="*/ 0 w 565112"/>
                    <a:gd name="connsiteY0" fmla="*/ 0 h 308469"/>
                    <a:gd name="connsiteX1" fmla="*/ 564931 w 565112"/>
                    <a:gd name="connsiteY1" fmla="*/ 0 h 308469"/>
                    <a:gd name="connsiteX2" fmla="*/ 564644 w 565112"/>
                    <a:gd name="connsiteY2" fmla="*/ 146488 h 308469"/>
                    <a:gd name="connsiteX3" fmla="*/ 393 w 565112"/>
                    <a:gd name="connsiteY3" fmla="*/ 308413 h 308469"/>
                    <a:gd name="connsiteX4" fmla="*/ 0 w 565112"/>
                    <a:gd name="connsiteY4" fmla="*/ 0 h 308469"/>
                    <a:gd name="connsiteX0" fmla="*/ 0 w 565112"/>
                    <a:gd name="connsiteY0" fmla="*/ 0 h 308413"/>
                    <a:gd name="connsiteX1" fmla="*/ 564931 w 565112"/>
                    <a:gd name="connsiteY1" fmla="*/ 0 h 308413"/>
                    <a:gd name="connsiteX2" fmla="*/ 564644 w 565112"/>
                    <a:gd name="connsiteY2" fmla="*/ 146488 h 308413"/>
                    <a:gd name="connsiteX3" fmla="*/ 393 w 565112"/>
                    <a:gd name="connsiteY3" fmla="*/ 308413 h 308413"/>
                    <a:gd name="connsiteX4" fmla="*/ 0 w 565112"/>
                    <a:gd name="connsiteY4" fmla="*/ 0 h 308413"/>
                    <a:gd name="connsiteX0" fmla="*/ 0 w 565112"/>
                    <a:gd name="connsiteY0" fmla="*/ 0 h 308413"/>
                    <a:gd name="connsiteX1" fmla="*/ 564931 w 565112"/>
                    <a:gd name="connsiteY1" fmla="*/ 0 h 308413"/>
                    <a:gd name="connsiteX2" fmla="*/ 564644 w 565112"/>
                    <a:gd name="connsiteY2" fmla="*/ 146488 h 308413"/>
                    <a:gd name="connsiteX3" fmla="*/ 393 w 565112"/>
                    <a:gd name="connsiteY3" fmla="*/ 308413 h 308413"/>
                    <a:gd name="connsiteX4" fmla="*/ 0 w 565112"/>
                    <a:gd name="connsiteY4" fmla="*/ 0 h 308413"/>
                    <a:gd name="connsiteX0" fmla="*/ 0 w 565112"/>
                    <a:gd name="connsiteY0" fmla="*/ 0 h 308413"/>
                    <a:gd name="connsiteX1" fmla="*/ 564931 w 565112"/>
                    <a:gd name="connsiteY1" fmla="*/ 0 h 308413"/>
                    <a:gd name="connsiteX2" fmla="*/ 564644 w 565112"/>
                    <a:gd name="connsiteY2" fmla="*/ 126078 h 308413"/>
                    <a:gd name="connsiteX3" fmla="*/ 393 w 565112"/>
                    <a:gd name="connsiteY3" fmla="*/ 308413 h 308413"/>
                    <a:gd name="connsiteX4" fmla="*/ 0 w 565112"/>
                    <a:gd name="connsiteY4" fmla="*/ 0 h 308413"/>
                    <a:gd name="connsiteX0" fmla="*/ 0 w 565112"/>
                    <a:gd name="connsiteY0" fmla="*/ 0 h 308413"/>
                    <a:gd name="connsiteX1" fmla="*/ 564931 w 565112"/>
                    <a:gd name="connsiteY1" fmla="*/ 0 h 308413"/>
                    <a:gd name="connsiteX2" fmla="*/ 564644 w 565112"/>
                    <a:gd name="connsiteY2" fmla="*/ 126078 h 308413"/>
                    <a:gd name="connsiteX3" fmla="*/ 393 w 565112"/>
                    <a:gd name="connsiteY3" fmla="*/ 308413 h 308413"/>
                    <a:gd name="connsiteX4" fmla="*/ 0 w 565112"/>
                    <a:gd name="connsiteY4" fmla="*/ 0 h 308413"/>
                    <a:gd name="connsiteX0" fmla="*/ 0 w 565112"/>
                    <a:gd name="connsiteY0" fmla="*/ 0 h 308515"/>
                    <a:gd name="connsiteX1" fmla="*/ 564931 w 565112"/>
                    <a:gd name="connsiteY1" fmla="*/ 0 h 308515"/>
                    <a:gd name="connsiteX2" fmla="*/ 564644 w 565112"/>
                    <a:gd name="connsiteY2" fmla="*/ 126078 h 308515"/>
                    <a:gd name="connsiteX3" fmla="*/ 393 w 565112"/>
                    <a:gd name="connsiteY3" fmla="*/ 308413 h 308515"/>
                    <a:gd name="connsiteX4" fmla="*/ 0 w 565112"/>
                    <a:gd name="connsiteY4" fmla="*/ 0 h 308515"/>
                    <a:gd name="connsiteX0" fmla="*/ 0 w 565112"/>
                    <a:gd name="connsiteY0" fmla="*/ 0 h 308413"/>
                    <a:gd name="connsiteX1" fmla="*/ 564931 w 565112"/>
                    <a:gd name="connsiteY1" fmla="*/ 0 h 308413"/>
                    <a:gd name="connsiteX2" fmla="*/ 564644 w 565112"/>
                    <a:gd name="connsiteY2" fmla="*/ 126078 h 308413"/>
                    <a:gd name="connsiteX3" fmla="*/ 393 w 565112"/>
                    <a:gd name="connsiteY3" fmla="*/ 308413 h 308413"/>
                    <a:gd name="connsiteX4" fmla="*/ 0 w 565112"/>
                    <a:gd name="connsiteY4" fmla="*/ 0 h 308413"/>
                    <a:gd name="connsiteX0" fmla="*/ 0 w 565112"/>
                    <a:gd name="connsiteY0" fmla="*/ 0 h 308413"/>
                    <a:gd name="connsiteX1" fmla="*/ 564931 w 565112"/>
                    <a:gd name="connsiteY1" fmla="*/ 0 h 308413"/>
                    <a:gd name="connsiteX2" fmla="*/ 564644 w 565112"/>
                    <a:gd name="connsiteY2" fmla="*/ 99545 h 308413"/>
                    <a:gd name="connsiteX3" fmla="*/ 393 w 565112"/>
                    <a:gd name="connsiteY3" fmla="*/ 308413 h 308413"/>
                    <a:gd name="connsiteX4" fmla="*/ 0 w 565112"/>
                    <a:gd name="connsiteY4" fmla="*/ 0 h 308413"/>
                    <a:gd name="connsiteX0" fmla="*/ 0 w 565112"/>
                    <a:gd name="connsiteY0" fmla="*/ 0 h 339028"/>
                    <a:gd name="connsiteX1" fmla="*/ 564931 w 565112"/>
                    <a:gd name="connsiteY1" fmla="*/ 0 h 339028"/>
                    <a:gd name="connsiteX2" fmla="*/ 564644 w 565112"/>
                    <a:gd name="connsiteY2" fmla="*/ 99545 h 339028"/>
                    <a:gd name="connsiteX3" fmla="*/ 393 w 565112"/>
                    <a:gd name="connsiteY3" fmla="*/ 339028 h 339028"/>
                    <a:gd name="connsiteX4" fmla="*/ 0 w 565112"/>
                    <a:gd name="connsiteY4" fmla="*/ 0 h 339028"/>
                    <a:gd name="connsiteX0" fmla="*/ 0 w 568908"/>
                    <a:gd name="connsiteY0" fmla="*/ 0 h 339028"/>
                    <a:gd name="connsiteX1" fmla="*/ 564931 w 568908"/>
                    <a:gd name="connsiteY1" fmla="*/ 0 h 339028"/>
                    <a:gd name="connsiteX2" fmla="*/ 568727 w 568908"/>
                    <a:gd name="connsiteY2" fmla="*/ 42707 h 339028"/>
                    <a:gd name="connsiteX3" fmla="*/ 393 w 568908"/>
                    <a:gd name="connsiteY3" fmla="*/ 339028 h 339028"/>
                    <a:gd name="connsiteX4" fmla="*/ 0 w 568908"/>
                    <a:gd name="connsiteY4" fmla="*/ 0 h 339028"/>
                    <a:gd name="connsiteX0" fmla="*/ 0 w 568727"/>
                    <a:gd name="connsiteY0" fmla="*/ 0 h 339028"/>
                    <a:gd name="connsiteX1" fmla="*/ 564931 w 568727"/>
                    <a:gd name="connsiteY1" fmla="*/ 0 h 339028"/>
                    <a:gd name="connsiteX2" fmla="*/ 568727 w 568727"/>
                    <a:gd name="connsiteY2" fmla="*/ 42707 h 339028"/>
                    <a:gd name="connsiteX3" fmla="*/ 393 w 568727"/>
                    <a:gd name="connsiteY3" fmla="*/ 339028 h 339028"/>
                    <a:gd name="connsiteX4" fmla="*/ 0 w 568727"/>
                    <a:gd name="connsiteY4" fmla="*/ 0 h 339028"/>
                    <a:gd name="connsiteX0" fmla="*/ 0 w 593224"/>
                    <a:gd name="connsiteY0" fmla="*/ 0 h 339028"/>
                    <a:gd name="connsiteX1" fmla="*/ 564931 w 593224"/>
                    <a:gd name="connsiteY1" fmla="*/ 0 h 339028"/>
                    <a:gd name="connsiteX2" fmla="*/ 593224 w 593224"/>
                    <a:gd name="connsiteY2" fmla="*/ 93861 h 339028"/>
                    <a:gd name="connsiteX3" fmla="*/ 393 w 593224"/>
                    <a:gd name="connsiteY3" fmla="*/ 339028 h 339028"/>
                    <a:gd name="connsiteX4" fmla="*/ 0 w 593224"/>
                    <a:gd name="connsiteY4" fmla="*/ 0 h 339028"/>
                    <a:gd name="connsiteX0" fmla="*/ 0 w 593224"/>
                    <a:gd name="connsiteY0" fmla="*/ 0 h 339028"/>
                    <a:gd name="connsiteX1" fmla="*/ 564931 w 593224"/>
                    <a:gd name="connsiteY1" fmla="*/ 0 h 339028"/>
                    <a:gd name="connsiteX2" fmla="*/ 593224 w 593224"/>
                    <a:gd name="connsiteY2" fmla="*/ 93861 h 339028"/>
                    <a:gd name="connsiteX3" fmla="*/ 393 w 593224"/>
                    <a:gd name="connsiteY3" fmla="*/ 339028 h 339028"/>
                    <a:gd name="connsiteX4" fmla="*/ 0 w 593224"/>
                    <a:gd name="connsiteY4" fmla="*/ 0 h 339028"/>
                    <a:gd name="connsiteX0" fmla="*/ 0 w 568727"/>
                    <a:gd name="connsiteY0" fmla="*/ 0 h 339028"/>
                    <a:gd name="connsiteX1" fmla="*/ 564931 w 568727"/>
                    <a:gd name="connsiteY1" fmla="*/ 0 h 339028"/>
                    <a:gd name="connsiteX2" fmla="*/ 568727 w 568727"/>
                    <a:gd name="connsiteY2" fmla="*/ 44601 h 339028"/>
                    <a:gd name="connsiteX3" fmla="*/ 393 w 568727"/>
                    <a:gd name="connsiteY3" fmla="*/ 339028 h 339028"/>
                    <a:gd name="connsiteX4" fmla="*/ 0 w 568727"/>
                    <a:gd name="connsiteY4" fmla="*/ 0 h 339028"/>
                    <a:gd name="connsiteX0" fmla="*/ 0 w 564931"/>
                    <a:gd name="connsiteY0" fmla="*/ 0 h 339028"/>
                    <a:gd name="connsiteX1" fmla="*/ 564931 w 564931"/>
                    <a:gd name="connsiteY1" fmla="*/ 0 h 339028"/>
                    <a:gd name="connsiteX2" fmla="*/ 562603 w 564931"/>
                    <a:gd name="connsiteY2" fmla="*/ 44601 h 339028"/>
                    <a:gd name="connsiteX3" fmla="*/ 393 w 564931"/>
                    <a:gd name="connsiteY3" fmla="*/ 339028 h 339028"/>
                    <a:gd name="connsiteX4" fmla="*/ 0 w 564931"/>
                    <a:gd name="connsiteY4" fmla="*/ 0 h 339028"/>
                    <a:gd name="connsiteX0" fmla="*/ 0 w 566686"/>
                    <a:gd name="connsiteY0" fmla="*/ 0 h 339028"/>
                    <a:gd name="connsiteX1" fmla="*/ 564931 w 566686"/>
                    <a:gd name="connsiteY1" fmla="*/ 0 h 339028"/>
                    <a:gd name="connsiteX2" fmla="*/ 566686 w 566686"/>
                    <a:gd name="connsiteY2" fmla="*/ 48390 h 339028"/>
                    <a:gd name="connsiteX3" fmla="*/ 393 w 566686"/>
                    <a:gd name="connsiteY3" fmla="*/ 339028 h 339028"/>
                    <a:gd name="connsiteX4" fmla="*/ 0 w 566686"/>
                    <a:gd name="connsiteY4" fmla="*/ 0 h 339028"/>
                    <a:gd name="connsiteX0" fmla="*/ 0 w 564931"/>
                    <a:gd name="connsiteY0" fmla="*/ 0 h 339028"/>
                    <a:gd name="connsiteX1" fmla="*/ 564931 w 564931"/>
                    <a:gd name="connsiteY1" fmla="*/ 0 h 339028"/>
                    <a:gd name="connsiteX2" fmla="*/ 564495 w 564931"/>
                    <a:gd name="connsiteY2" fmla="*/ 47577 h 339028"/>
                    <a:gd name="connsiteX3" fmla="*/ 393 w 564931"/>
                    <a:gd name="connsiteY3" fmla="*/ 339028 h 339028"/>
                    <a:gd name="connsiteX4" fmla="*/ 0 w 564931"/>
                    <a:gd name="connsiteY4" fmla="*/ 0 h 339028"/>
                    <a:gd name="connsiteX0" fmla="*/ 0 w 640879"/>
                    <a:gd name="connsiteY0" fmla="*/ 0 h 339028"/>
                    <a:gd name="connsiteX1" fmla="*/ 564931 w 640879"/>
                    <a:gd name="connsiteY1" fmla="*/ 0 h 339028"/>
                    <a:gd name="connsiteX2" fmla="*/ 564495 w 640879"/>
                    <a:gd name="connsiteY2" fmla="*/ 47577 h 339028"/>
                    <a:gd name="connsiteX3" fmla="*/ 393 w 640879"/>
                    <a:gd name="connsiteY3" fmla="*/ 339028 h 339028"/>
                    <a:gd name="connsiteX4" fmla="*/ 0 w 640879"/>
                    <a:gd name="connsiteY4" fmla="*/ 0 h 339028"/>
                    <a:gd name="connsiteX0" fmla="*/ 0 w 606681"/>
                    <a:gd name="connsiteY0" fmla="*/ 0 h 339028"/>
                    <a:gd name="connsiteX1" fmla="*/ 564931 w 606681"/>
                    <a:gd name="connsiteY1" fmla="*/ 0 h 339028"/>
                    <a:gd name="connsiteX2" fmla="*/ 564495 w 606681"/>
                    <a:gd name="connsiteY2" fmla="*/ 47577 h 339028"/>
                    <a:gd name="connsiteX3" fmla="*/ 393 w 606681"/>
                    <a:gd name="connsiteY3" fmla="*/ 339028 h 339028"/>
                    <a:gd name="connsiteX4" fmla="*/ 0 w 606681"/>
                    <a:gd name="connsiteY4" fmla="*/ 0 h 339028"/>
                    <a:gd name="connsiteX0" fmla="*/ 0 w 564931"/>
                    <a:gd name="connsiteY0" fmla="*/ 0 h 339028"/>
                    <a:gd name="connsiteX1" fmla="*/ 564931 w 564931"/>
                    <a:gd name="connsiteY1" fmla="*/ 0 h 339028"/>
                    <a:gd name="connsiteX2" fmla="*/ 564495 w 564931"/>
                    <a:gd name="connsiteY2" fmla="*/ 47577 h 339028"/>
                    <a:gd name="connsiteX3" fmla="*/ 393 w 564931"/>
                    <a:gd name="connsiteY3" fmla="*/ 339028 h 339028"/>
                    <a:gd name="connsiteX4" fmla="*/ 0 w 564931"/>
                    <a:gd name="connsiteY4" fmla="*/ 0 h 339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931" h="339028">
                      <a:moveTo>
                        <a:pt x="0" y="0"/>
                      </a:moveTo>
                      <a:lnTo>
                        <a:pt x="564931" y="0"/>
                      </a:lnTo>
                      <a:cubicBezTo>
                        <a:pt x="564814" y="7117"/>
                        <a:pt x="564713" y="23788"/>
                        <a:pt x="564495" y="47577"/>
                      </a:cubicBezTo>
                      <a:cubicBezTo>
                        <a:pt x="551794" y="49269"/>
                        <a:pt x="11826" y="333917"/>
                        <a:pt x="393" y="339028"/>
                      </a:cubicBezTo>
                      <a:lnTo>
                        <a:pt x="0" y="0"/>
                      </a:lnTo>
                      <a:close/>
                    </a:path>
                  </a:pathLst>
                </a:custGeom>
                <a:solidFill>
                  <a:srgbClr val="E4E4E4"/>
                </a:solidFill>
                <a:ln w="3175">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grpSp>
        </p:grpSp>
        <p:grpSp>
          <p:nvGrpSpPr>
            <p:cNvPr id="64" name="Group 63"/>
            <p:cNvGrpSpPr/>
            <p:nvPr/>
          </p:nvGrpSpPr>
          <p:grpSpPr bwMode="gray">
            <a:xfrm>
              <a:off x="1309373" y="2695800"/>
              <a:ext cx="315319" cy="627489"/>
              <a:chOff x="7827963" y="4318000"/>
              <a:chExt cx="954088" cy="1898650"/>
            </a:xfrm>
          </p:grpSpPr>
          <p:sp>
            <p:nvSpPr>
              <p:cNvPr id="65" name="Freeform 14"/>
              <p:cNvSpPr>
                <a:spLocks/>
              </p:cNvSpPr>
              <p:nvPr/>
            </p:nvSpPr>
            <p:spPr bwMode="gray">
              <a:xfrm>
                <a:off x="7827963" y="4318000"/>
                <a:ext cx="954088" cy="1898650"/>
              </a:xfrm>
              <a:custGeom>
                <a:avLst/>
                <a:gdLst>
                  <a:gd name="T0" fmla="*/ 225 w 253"/>
                  <a:gd name="T1" fmla="*/ 0 h 503"/>
                  <a:gd name="T2" fmla="*/ 28 w 253"/>
                  <a:gd name="T3" fmla="*/ 0 h 503"/>
                  <a:gd name="T4" fmla="*/ 0 w 253"/>
                  <a:gd name="T5" fmla="*/ 28 h 503"/>
                  <a:gd name="T6" fmla="*/ 0 w 253"/>
                  <a:gd name="T7" fmla="*/ 475 h 503"/>
                  <a:gd name="T8" fmla="*/ 28 w 253"/>
                  <a:gd name="T9" fmla="*/ 503 h 503"/>
                  <a:gd name="T10" fmla="*/ 225 w 253"/>
                  <a:gd name="T11" fmla="*/ 503 h 503"/>
                  <a:gd name="T12" fmla="*/ 253 w 253"/>
                  <a:gd name="T13" fmla="*/ 475 h 503"/>
                  <a:gd name="T14" fmla="*/ 253 w 253"/>
                  <a:gd name="T15" fmla="*/ 28 h 503"/>
                  <a:gd name="T16" fmla="*/ 225 w 253"/>
                  <a:gd name="T17" fmla="*/ 0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3" h="503">
                    <a:moveTo>
                      <a:pt x="225" y="0"/>
                    </a:moveTo>
                    <a:cubicBezTo>
                      <a:pt x="28" y="0"/>
                      <a:pt x="28" y="0"/>
                      <a:pt x="28" y="0"/>
                    </a:cubicBezTo>
                    <a:cubicBezTo>
                      <a:pt x="13" y="0"/>
                      <a:pt x="0" y="13"/>
                      <a:pt x="0" y="28"/>
                    </a:cubicBezTo>
                    <a:cubicBezTo>
                      <a:pt x="0" y="475"/>
                      <a:pt x="0" y="475"/>
                      <a:pt x="0" y="475"/>
                    </a:cubicBezTo>
                    <a:cubicBezTo>
                      <a:pt x="0" y="490"/>
                      <a:pt x="13" y="503"/>
                      <a:pt x="28" y="503"/>
                    </a:cubicBezTo>
                    <a:cubicBezTo>
                      <a:pt x="225" y="503"/>
                      <a:pt x="225" y="503"/>
                      <a:pt x="225" y="503"/>
                    </a:cubicBezTo>
                    <a:cubicBezTo>
                      <a:pt x="240" y="503"/>
                      <a:pt x="253" y="490"/>
                      <a:pt x="253" y="475"/>
                    </a:cubicBezTo>
                    <a:cubicBezTo>
                      <a:pt x="253" y="28"/>
                      <a:pt x="253" y="28"/>
                      <a:pt x="253" y="28"/>
                    </a:cubicBezTo>
                    <a:cubicBezTo>
                      <a:pt x="253" y="13"/>
                      <a:pt x="240" y="0"/>
                      <a:pt x="225" y="0"/>
                    </a:cubicBezTo>
                    <a:close/>
                  </a:path>
                </a:pathLst>
              </a:custGeom>
              <a:solidFill>
                <a:srgbClr val="3E6C8A"/>
              </a:solidFill>
              <a:ln>
                <a:solidFill>
                  <a:schemeClr val="bg1"/>
                </a:solid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grpSp>
            <p:nvGrpSpPr>
              <p:cNvPr id="66" name="Group 65"/>
              <p:cNvGrpSpPr/>
              <p:nvPr/>
            </p:nvGrpSpPr>
            <p:grpSpPr bwMode="gray">
              <a:xfrm>
                <a:off x="7981157" y="4500563"/>
                <a:ext cx="647700" cy="1222375"/>
                <a:chOff x="6648450" y="4500563"/>
                <a:chExt cx="647700" cy="1222375"/>
              </a:xfrm>
              <a:solidFill>
                <a:schemeClr val="bg1"/>
              </a:solidFill>
            </p:grpSpPr>
            <p:sp>
              <p:nvSpPr>
                <p:cNvPr id="67" name="Rectangle 15"/>
                <p:cNvSpPr>
                  <a:spLocks noChangeArrowheads="1"/>
                </p:cNvSpPr>
                <p:nvPr/>
              </p:nvSpPr>
              <p:spPr bwMode="gray">
                <a:xfrm>
                  <a:off x="6648450" y="4676775"/>
                  <a:ext cx="647700" cy="12065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68" name="Rectangle 16"/>
                <p:cNvSpPr>
                  <a:spLocks noChangeArrowheads="1"/>
                </p:cNvSpPr>
                <p:nvPr/>
              </p:nvSpPr>
              <p:spPr bwMode="gray">
                <a:xfrm>
                  <a:off x="6648450" y="4500563"/>
                  <a:ext cx="647700" cy="12065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69" name="Oval 17"/>
                <p:cNvSpPr>
                  <a:spLocks noChangeArrowheads="1"/>
                </p:cNvSpPr>
                <p:nvPr/>
              </p:nvSpPr>
              <p:spPr bwMode="gray">
                <a:xfrm>
                  <a:off x="6889750" y="5553075"/>
                  <a:ext cx="161925" cy="169863"/>
                </a:xfrm>
                <a:prstGeom prst="ellipse">
                  <a:avLst/>
                </a:pr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70" name="Rectangle 18"/>
                <p:cNvSpPr>
                  <a:spLocks noChangeArrowheads="1"/>
                </p:cNvSpPr>
                <p:nvPr/>
              </p:nvSpPr>
              <p:spPr bwMode="gray">
                <a:xfrm>
                  <a:off x="6648450" y="4854575"/>
                  <a:ext cx="647700" cy="120650"/>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grpSp>
        </p:grpSp>
      </p:grpSp>
      <p:sp>
        <p:nvSpPr>
          <p:cNvPr id="76" name="Freeform 18"/>
          <p:cNvSpPr>
            <a:spLocks noEditPoints="1"/>
          </p:cNvSpPr>
          <p:nvPr/>
        </p:nvSpPr>
        <p:spPr bwMode="gray">
          <a:xfrm>
            <a:off x="1926411" y="2550421"/>
            <a:ext cx="325906" cy="334643"/>
          </a:xfrm>
          <a:custGeom>
            <a:avLst/>
            <a:gdLst>
              <a:gd name="T0" fmla="*/ 1010 w 1578"/>
              <a:gd name="T1" fmla="*/ 824 h 1338"/>
              <a:gd name="T2" fmla="*/ 1010 w 1578"/>
              <a:gd name="T3" fmla="*/ 886 h 1338"/>
              <a:gd name="T4" fmla="*/ 1047 w 1578"/>
              <a:gd name="T5" fmla="*/ 830 h 1338"/>
              <a:gd name="T6" fmla="*/ 1095 w 1578"/>
              <a:gd name="T7" fmla="*/ 1338 h 1338"/>
              <a:gd name="T8" fmla="*/ 1047 w 1578"/>
              <a:gd name="T9" fmla="*/ 770 h 1338"/>
              <a:gd name="T10" fmla="*/ 727 w 1578"/>
              <a:gd name="T11" fmla="*/ 602 h 1338"/>
              <a:gd name="T12" fmla="*/ 727 w 1578"/>
              <a:gd name="T13" fmla="*/ 553 h 1338"/>
              <a:gd name="T14" fmla="*/ 1047 w 1578"/>
              <a:gd name="T15" fmla="*/ 519 h 1338"/>
              <a:gd name="T16" fmla="*/ 1047 w 1578"/>
              <a:gd name="T17" fmla="*/ 462 h 1338"/>
              <a:gd name="T18" fmla="*/ 727 w 1578"/>
              <a:gd name="T19" fmla="*/ 260 h 1338"/>
              <a:gd name="T20" fmla="*/ 727 w 1578"/>
              <a:gd name="T21" fmla="*/ 209 h 1338"/>
              <a:gd name="T22" fmla="*/ 1047 w 1578"/>
              <a:gd name="T23" fmla="*/ 212 h 1338"/>
              <a:gd name="T24" fmla="*/ 1095 w 1578"/>
              <a:gd name="T25" fmla="*/ 145 h 1338"/>
              <a:gd name="T26" fmla="*/ 1341 w 1578"/>
              <a:gd name="T27" fmla="*/ 933 h 1338"/>
              <a:gd name="T28" fmla="*/ 1312 w 1578"/>
              <a:gd name="T29" fmla="*/ 984 h 1338"/>
              <a:gd name="T30" fmla="*/ 1341 w 1578"/>
              <a:gd name="T31" fmla="*/ 988 h 1338"/>
              <a:gd name="T32" fmla="*/ 1375 w 1578"/>
              <a:gd name="T33" fmla="*/ 397 h 1338"/>
              <a:gd name="T34" fmla="*/ 1128 w 1578"/>
              <a:gd name="T35" fmla="*/ 849 h 1338"/>
              <a:gd name="T36" fmla="*/ 1128 w 1578"/>
              <a:gd name="T37" fmla="*/ 812 h 1338"/>
              <a:gd name="T38" fmla="*/ 1341 w 1578"/>
              <a:gd name="T39" fmla="*/ 766 h 1338"/>
              <a:gd name="T40" fmla="*/ 1341 w 1578"/>
              <a:gd name="T41" fmla="*/ 722 h 1338"/>
              <a:gd name="T42" fmla="*/ 1128 w 1578"/>
              <a:gd name="T43" fmla="*/ 594 h 1338"/>
              <a:gd name="T44" fmla="*/ 1128 w 1578"/>
              <a:gd name="T45" fmla="*/ 557 h 1338"/>
              <a:gd name="T46" fmla="*/ 1341 w 1578"/>
              <a:gd name="T47" fmla="*/ 531 h 1338"/>
              <a:gd name="T48" fmla="*/ 1341 w 1578"/>
              <a:gd name="T49" fmla="*/ 486 h 1338"/>
              <a:gd name="T50" fmla="*/ 1128 w 1578"/>
              <a:gd name="T51" fmla="*/ 314 h 1338"/>
              <a:gd name="T52" fmla="*/ 1553 w 1578"/>
              <a:gd name="T53" fmla="*/ 1007 h 1338"/>
              <a:gd name="T54" fmla="*/ 1528 w 1578"/>
              <a:gd name="T55" fmla="*/ 1005 h 1338"/>
              <a:gd name="T56" fmla="*/ 1553 w 1578"/>
              <a:gd name="T57" fmla="*/ 1057 h 1338"/>
              <a:gd name="T58" fmla="*/ 1553 w 1578"/>
              <a:gd name="T59" fmla="*/ 1007 h 1338"/>
              <a:gd name="T60" fmla="*/ 1403 w 1578"/>
              <a:gd name="T61" fmla="*/ 1338 h 1338"/>
              <a:gd name="T62" fmla="*/ 1553 w 1578"/>
              <a:gd name="T63" fmla="*/ 932 h 1338"/>
              <a:gd name="T64" fmla="*/ 1553 w 1578"/>
              <a:gd name="T65" fmla="*/ 897 h 1338"/>
              <a:gd name="T66" fmla="*/ 1403 w 1578"/>
              <a:gd name="T67" fmla="*/ 809 h 1338"/>
              <a:gd name="T68" fmla="*/ 1403 w 1578"/>
              <a:gd name="T69" fmla="*/ 781 h 1338"/>
              <a:gd name="T70" fmla="*/ 1553 w 1578"/>
              <a:gd name="T71" fmla="*/ 747 h 1338"/>
              <a:gd name="T72" fmla="*/ 1403 w 1578"/>
              <a:gd name="T73" fmla="*/ 678 h 1338"/>
              <a:gd name="T74" fmla="*/ 1553 w 1578"/>
              <a:gd name="T75" fmla="*/ 712 h 1338"/>
              <a:gd name="T76" fmla="*/ 1403 w 1578"/>
              <a:gd name="T77" fmla="*/ 613 h 1338"/>
              <a:gd name="T78" fmla="*/ 1403 w 1578"/>
              <a:gd name="T79" fmla="*/ 584 h 1338"/>
              <a:gd name="T80" fmla="*/ 1578 w 1578"/>
              <a:gd name="T81" fmla="*/ 580 h 1338"/>
              <a:gd name="T82" fmla="*/ 0 w 1578"/>
              <a:gd name="T83" fmla="*/ 1338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78" h="1338">
                <a:moveTo>
                  <a:pt x="1047" y="830"/>
                </a:moveTo>
                <a:lnTo>
                  <a:pt x="1047" y="830"/>
                </a:lnTo>
                <a:lnTo>
                  <a:pt x="1010" y="824"/>
                </a:lnTo>
                <a:lnTo>
                  <a:pt x="1010" y="824"/>
                </a:lnTo>
                <a:lnTo>
                  <a:pt x="1010" y="886"/>
                </a:lnTo>
                <a:lnTo>
                  <a:pt x="1010" y="886"/>
                </a:lnTo>
                <a:lnTo>
                  <a:pt x="1047" y="890"/>
                </a:lnTo>
                <a:lnTo>
                  <a:pt x="1047" y="890"/>
                </a:lnTo>
                <a:lnTo>
                  <a:pt x="1047" y="830"/>
                </a:lnTo>
                <a:lnTo>
                  <a:pt x="1047" y="830"/>
                </a:lnTo>
                <a:close/>
                <a:moveTo>
                  <a:pt x="1095" y="145"/>
                </a:moveTo>
                <a:lnTo>
                  <a:pt x="1095" y="1338"/>
                </a:lnTo>
                <a:lnTo>
                  <a:pt x="727" y="1338"/>
                </a:lnTo>
                <a:lnTo>
                  <a:pt x="727" y="717"/>
                </a:lnTo>
                <a:lnTo>
                  <a:pt x="1047" y="770"/>
                </a:lnTo>
                <a:lnTo>
                  <a:pt x="1047" y="725"/>
                </a:lnTo>
                <a:lnTo>
                  <a:pt x="727" y="667"/>
                </a:lnTo>
                <a:lnTo>
                  <a:pt x="727" y="602"/>
                </a:lnTo>
                <a:lnTo>
                  <a:pt x="1047" y="667"/>
                </a:lnTo>
                <a:lnTo>
                  <a:pt x="1047" y="623"/>
                </a:lnTo>
                <a:lnTo>
                  <a:pt x="727" y="553"/>
                </a:lnTo>
                <a:lnTo>
                  <a:pt x="727" y="488"/>
                </a:lnTo>
                <a:lnTo>
                  <a:pt x="1047" y="565"/>
                </a:lnTo>
                <a:lnTo>
                  <a:pt x="1047" y="519"/>
                </a:lnTo>
                <a:lnTo>
                  <a:pt x="727" y="438"/>
                </a:lnTo>
                <a:lnTo>
                  <a:pt x="727" y="375"/>
                </a:lnTo>
                <a:lnTo>
                  <a:pt x="1047" y="462"/>
                </a:lnTo>
                <a:lnTo>
                  <a:pt x="1047" y="418"/>
                </a:lnTo>
                <a:lnTo>
                  <a:pt x="727" y="324"/>
                </a:lnTo>
                <a:lnTo>
                  <a:pt x="727" y="260"/>
                </a:lnTo>
                <a:lnTo>
                  <a:pt x="1047" y="360"/>
                </a:lnTo>
                <a:lnTo>
                  <a:pt x="1047" y="316"/>
                </a:lnTo>
                <a:lnTo>
                  <a:pt x="727" y="209"/>
                </a:lnTo>
                <a:lnTo>
                  <a:pt x="727" y="146"/>
                </a:lnTo>
                <a:lnTo>
                  <a:pt x="1047" y="258"/>
                </a:lnTo>
                <a:lnTo>
                  <a:pt x="1047" y="212"/>
                </a:lnTo>
                <a:lnTo>
                  <a:pt x="727" y="96"/>
                </a:lnTo>
                <a:lnTo>
                  <a:pt x="727" y="0"/>
                </a:lnTo>
                <a:lnTo>
                  <a:pt x="1095" y="145"/>
                </a:lnTo>
                <a:lnTo>
                  <a:pt x="1095" y="145"/>
                </a:lnTo>
                <a:close/>
                <a:moveTo>
                  <a:pt x="1341" y="933"/>
                </a:moveTo>
                <a:lnTo>
                  <a:pt x="1341" y="933"/>
                </a:lnTo>
                <a:lnTo>
                  <a:pt x="1312" y="929"/>
                </a:lnTo>
                <a:lnTo>
                  <a:pt x="1312" y="929"/>
                </a:lnTo>
                <a:lnTo>
                  <a:pt x="1312" y="984"/>
                </a:lnTo>
                <a:lnTo>
                  <a:pt x="1312" y="984"/>
                </a:lnTo>
                <a:lnTo>
                  <a:pt x="1341" y="988"/>
                </a:lnTo>
                <a:lnTo>
                  <a:pt x="1341" y="988"/>
                </a:lnTo>
                <a:lnTo>
                  <a:pt x="1341" y="933"/>
                </a:lnTo>
                <a:lnTo>
                  <a:pt x="1341" y="933"/>
                </a:lnTo>
                <a:close/>
                <a:moveTo>
                  <a:pt x="1375" y="397"/>
                </a:moveTo>
                <a:lnTo>
                  <a:pt x="1375" y="1338"/>
                </a:lnTo>
                <a:lnTo>
                  <a:pt x="1128" y="1338"/>
                </a:lnTo>
                <a:lnTo>
                  <a:pt x="1128" y="849"/>
                </a:lnTo>
                <a:lnTo>
                  <a:pt x="1341" y="879"/>
                </a:lnTo>
                <a:lnTo>
                  <a:pt x="1341" y="845"/>
                </a:lnTo>
                <a:lnTo>
                  <a:pt x="1128" y="812"/>
                </a:lnTo>
                <a:lnTo>
                  <a:pt x="1128" y="763"/>
                </a:lnTo>
                <a:lnTo>
                  <a:pt x="1341" y="801"/>
                </a:lnTo>
                <a:lnTo>
                  <a:pt x="1341" y="766"/>
                </a:lnTo>
                <a:lnTo>
                  <a:pt x="1128" y="726"/>
                </a:lnTo>
                <a:lnTo>
                  <a:pt x="1128" y="678"/>
                </a:lnTo>
                <a:lnTo>
                  <a:pt x="1341" y="722"/>
                </a:lnTo>
                <a:lnTo>
                  <a:pt x="1341" y="688"/>
                </a:lnTo>
                <a:lnTo>
                  <a:pt x="1128" y="641"/>
                </a:lnTo>
                <a:lnTo>
                  <a:pt x="1128" y="594"/>
                </a:lnTo>
                <a:lnTo>
                  <a:pt x="1341" y="644"/>
                </a:lnTo>
                <a:lnTo>
                  <a:pt x="1341" y="609"/>
                </a:lnTo>
                <a:lnTo>
                  <a:pt x="1128" y="557"/>
                </a:lnTo>
                <a:lnTo>
                  <a:pt x="1128" y="508"/>
                </a:lnTo>
                <a:lnTo>
                  <a:pt x="1341" y="565"/>
                </a:lnTo>
                <a:lnTo>
                  <a:pt x="1341" y="531"/>
                </a:lnTo>
                <a:lnTo>
                  <a:pt x="1128" y="471"/>
                </a:lnTo>
                <a:lnTo>
                  <a:pt x="1128" y="423"/>
                </a:lnTo>
                <a:lnTo>
                  <a:pt x="1341" y="486"/>
                </a:lnTo>
                <a:lnTo>
                  <a:pt x="1341" y="452"/>
                </a:lnTo>
                <a:lnTo>
                  <a:pt x="1128" y="386"/>
                </a:lnTo>
                <a:lnTo>
                  <a:pt x="1128" y="314"/>
                </a:lnTo>
                <a:lnTo>
                  <a:pt x="1375" y="397"/>
                </a:lnTo>
                <a:lnTo>
                  <a:pt x="1375" y="397"/>
                </a:lnTo>
                <a:close/>
                <a:moveTo>
                  <a:pt x="1553" y="1007"/>
                </a:moveTo>
                <a:lnTo>
                  <a:pt x="1553" y="1007"/>
                </a:lnTo>
                <a:lnTo>
                  <a:pt x="1528" y="1005"/>
                </a:lnTo>
                <a:lnTo>
                  <a:pt x="1528" y="1005"/>
                </a:lnTo>
                <a:lnTo>
                  <a:pt x="1528" y="1056"/>
                </a:lnTo>
                <a:lnTo>
                  <a:pt x="1528" y="1056"/>
                </a:lnTo>
                <a:lnTo>
                  <a:pt x="1553" y="1057"/>
                </a:lnTo>
                <a:lnTo>
                  <a:pt x="1553" y="1057"/>
                </a:lnTo>
                <a:lnTo>
                  <a:pt x="1553" y="1007"/>
                </a:lnTo>
                <a:lnTo>
                  <a:pt x="1553" y="1007"/>
                </a:lnTo>
                <a:close/>
                <a:moveTo>
                  <a:pt x="1578" y="580"/>
                </a:moveTo>
                <a:lnTo>
                  <a:pt x="1578" y="1338"/>
                </a:lnTo>
                <a:lnTo>
                  <a:pt x="1403" y="1338"/>
                </a:lnTo>
                <a:lnTo>
                  <a:pt x="1403" y="940"/>
                </a:lnTo>
                <a:lnTo>
                  <a:pt x="1553" y="959"/>
                </a:lnTo>
                <a:lnTo>
                  <a:pt x="1553" y="932"/>
                </a:lnTo>
                <a:lnTo>
                  <a:pt x="1403" y="912"/>
                </a:lnTo>
                <a:lnTo>
                  <a:pt x="1403" y="875"/>
                </a:lnTo>
                <a:lnTo>
                  <a:pt x="1553" y="897"/>
                </a:lnTo>
                <a:lnTo>
                  <a:pt x="1553" y="871"/>
                </a:lnTo>
                <a:lnTo>
                  <a:pt x="1403" y="846"/>
                </a:lnTo>
                <a:lnTo>
                  <a:pt x="1403" y="809"/>
                </a:lnTo>
                <a:lnTo>
                  <a:pt x="1553" y="835"/>
                </a:lnTo>
                <a:lnTo>
                  <a:pt x="1553" y="809"/>
                </a:lnTo>
                <a:lnTo>
                  <a:pt x="1403" y="781"/>
                </a:lnTo>
                <a:lnTo>
                  <a:pt x="1403" y="744"/>
                </a:lnTo>
                <a:lnTo>
                  <a:pt x="1553" y="774"/>
                </a:lnTo>
                <a:lnTo>
                  <a:pt x="1553" y="747"/>
                </a:lnTo>
                <a:lnTo>
                  <a:pt x="1403" y="715"/>
                </a:lnTo>
                <a:lnTo>
                  <a:pt x="1403" y="715"/>
                </a:lnTo>
                <a:lnTo>
                  <a:pt x="1403" y="678"/>
                </a:lnTo>
                <a:lnTo>
                  <a:pt x="1403" y="678"/>
                </a:lnTo>
                <a:lnTo>
                  <a:pt x="1553" y="712"/>
                </a:lnTo>
                <a:lnTo>
                  <a:pt x="1553" y="712"/>
                </a:lnTo>
                <a:lnTo>
                  <a:pt x="1553" y="686"/>
                </a:lnTo>
                <a:lnTo>
                  <a:pt x="1403" y="650"/>
                </a:lnTo>
                <a:lnTo>
                  <a:pt x="1403" y="613"/>
                </a:lnTo>
                <a:lnTo>
                  <a:pt x="1553" y="652"/>
                </a:lnTo>
                <a:lnTo>
                  <a:pt x="1553" y="624"/>
                </a:lnTo>
                <a:lnTo>
                  <a:pt x="1403" y="584"/>
                </a:lnTo>
                <a:lnTo>
                  <a:pt x="1403" y="529"/>
                </a:lnTo>
                <a:lnTo>
                  <a:pt x="1578" y="580"/>
                </a:lnTo>
                <a:lnTo>
                  <a:pt x="1578" y="580"/>
                </a:lnTo>
                <a:close/>
                <a:moveTo>
                  <a:pt x="677" y="0"/>
                </a:moveTo>
                <a:lnTo>
                  <a:pt x="0" y="203"/>
                </a:lnTo>
                <a:lnTo>
                  <a:pt x="0" y="1338"/>
                </a:lnTo>
                <a:lnTo>
                  <a:pt x="677" y="1338"/>
                </a:lnTo>
                <a:lnTo>
                  <a:pt x="677" y="0"/>
                </a:lnTo>
                <a:close/>
              </a:path>
            </a:pathLst>
          </a:custGeom>
          <a:solidFill>
            <a:srgbClr val="3E6C8A"/>
          </a:solidFill>
          <a:ln>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77" name="Freeform 5"/>
          <p:cNvSpPr>
            <a:spLocks noEditPoints="1"/>
          </p:cNvSpPr>
          <p:nvPr/>
        </p:nvSpPr>
        <p:spPr bwMode="gray">
          <a:xfrm>
            <a:off x="3349386" y="3621265"/>
            <a:ext cx="388288" cy="156687"/>
          </a:xfrm>
          <a:custGeom>
            <a:avLst/>
            <a:gdLst>
              <a:gd name="T0" fmla="*/ 349 w 368"/>
              <a:gd name="T1" fmla="*/ 0 h 129"/>
              <a:gd name="T2" fmla="*/ 18 w 368"/>
              <a:gd name="T3" fmla="*/ 0 h 129"/>
              <a:gd name="T4" fmla="*/ 0 w 368"/>
              <a:gd name="T5" fmla="*/ 19 h 129"/>
              <a:gd name="T6" fmla="*/ 0 w 368"/>
              <a:gd name="T7" fmla="*/ 110 h 129"/>
              <a:gd name="T8" fmla="*/ 18 w 368"/>
              <a:gd name="T9" fmla="*/ 129 h 129"/>
              <a:gd name="T10" fmla="*/ 349 w 368"/>
              <a:gd name="T11" fmla="*/ 129 h 129"/>
              <a:gd name="T12" fmla="*/ 368 w 368"/>
              <a:gd name="T13" fmla="*/ 110 h 129"/>
              <a:gd name="T14" fmla="*/ 368 w 368"/>
              <a:gd name="T15" fmla="*/ 19 h 129"/>
              <a:gd name="T16" fmla="*/ 349 w 368"/>
              <a:gd name="T17" fmla="*/ 0 h 129"/>
              <a:gd name="T18" fmla="*/ 64 w 368"/>
              <a:gd name="T19" fmla="*/ 74 h 129"/>
              <a:gd name="T20" fmla="*/ 46 w 368"/>
              <a:gd name="T21" fmla="*/ 55 h 129"/>
              <a:gd name="T22" fmla="*/ 64 w 368"/>
              <a:gd name="T23" fmla="*/ 37 h 129"/>
              <a:gd name="T24" fmla="*/ 83 w 368"/>
              <a:gd name="T25" fmla="*/ 55 h 129"/>
              <a:gd name="T26" fmla="*/ 64 w 368"/>
              <a:gd name="T27" fmla="*/ 74 h 129"/>
              <a:gd name="T28" fmla="*/ 221 w 368"/>
              <a:gd name="T29" fmla="*/ 55 h 129"/>
              <a:gd name="T30" fmla="*/ 202 w 368"/>
              <a:gd name="T31" fmla="*/ 55 h 129"/>
              <a:gd name="T32" fmla="*/ 202 w 368"/>
              <a:gd name="T33" fmla="*/ 9 h 129"/>
              <a:gd name="T34" fmla="*/ 221 w 368"/>
              <a:gd name="T35" fmla="*/ 9 h 129"/>
              <a:gd name="T36" fmla="*/ 221 w 368"/>
              <a:gd name="T37" fmla="*/ 55 h 129"/>
              <a:gd name="T38" fmla="*/ 257 w 368"/>
              <a:gd name="T39" fmla="*/ 55 h 129"/>
              <a:gd name="T40" fmla="*/ 239 w 368"/>
              <a:gd name="T41" fmla="*/ 55 h 129"/>
              <a:gd name="T42" fmla="*/ 239 w 368"/>
              <a:gd name="T43" fmla="*/ 9 h 129"/>
              <a:gd name="T44" fmla="*/ 257 w 368"/>
              <a:gd name="T45" fmla="*/ 9 h 129"/>
              <a:gd name="T46" fmla="*/ 257 w 368"/>
              <a:gd name="T47" fmla="*/ 55 h 129"/>
              <a:gd name="T48" fmla="*/ 294 w 368"/>
              <a:gd name="T49" fmla="*/ 55 h 129"/>
              <a:gd name="T50" fmla="*/ 276 w 368"/>
              <a:gd name="T51" fmla="*/ 55 h 129"/>
              <a:gd name="T52" fmla="*/ 276 w 368"/>
              <a:gd name="T53" fmla="*/ 9 h 129"/>
              <a:gd name="T54" fmla="*/ 294 w 368"/>
              <a:gd name="T55" fmla="*/ 9 h 129"/>
              <a:gd name="T56" fmla="*/ 294 w 368"/>
              <a:gd name="T57" fmla="*/ 55 h 129"/>
              <a:gd name="T58" fmla="*/ 331 w 368"/>
              <a:gd name="T59" fmla="*/ 55 h 129"/>
              <a:gd name="T60" fmla="*/ 312 w 368"/>
              <a:gd name="T61" fmla="*/ 55 h 129"/>
              <a:gd name="T62" fmla="*/ 312 w 368"/>
              <a:gd name="T63" fmla="*/ 9 h 129"/>
              <a:gd name="T64" fmla="*/ 331 w 368"/>
              <a:gd name="T65" fmla="*/ 9 h 129"/>
              <a:gd name="T66" fmla="*/ 331 w 368"/>
              <a:gd name="T67" fmla="*/ 5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8" h="129">
                <a:moveTo>
                  <a:pt x="349" y="0"/>
                </a:moveTo>
                <a:cubicBezTo>
                  <a:pt x="18" y="0"/>
                  <a:pt x="18" y="0"/>
                  <a:pt x="18" y="0"/>
                </a:cubicBezTo>
                <a:cubicBezTo>
                  <a:pt x="8" y="0"/>
                  <a:pt x="0" y="8"/>
                  <a:pt x="0" y="19"/>
                </a:cubicBezTo>
                <a:cubicBezTo>
                  <a:pt x="0" y="110"/>
                  <a:pt x="0" y="110"/>
                  <a:pt x="0" y="110"/>
                </a:cubicBezTo>
                <a:cubicBezTo>
                  <a:pt x="0" y="121"/>
                  <a:pt x="8" y="129"/>
                  <a:pt x="18" y="129"/>
                </a:cubicBezTo>
                <a:cubicBezTo>
                  <a:pt x="349" y="129"/>
                  <a:pt x="349" y="129"/>
                  <a:pt x="349" y="129"/>
                </a:cubicBezTo>
                <a:cubicBezTo>
                  <a:pt x="359" y="129"/>
                  <a:pt x="368" y="121"/>
                  <a:pt x="368" y="110"/>
                </a:cubicBezTo>
                <a:cubicBezTo>
                  <a:pt x="368" y="19"/>
                  <a:pt x="368" y="19"/>
                  <a:pt x="368" y="19"/>
                </a:cubicBezTo>
                <a:cubicBezTo>
                  <a:pt x="368" y="8"/>
                  <a:pt x="359" y="0"/>
                  <a:pt x="349" y="0"/>
                </a:cubicBezTo>
                <a:close/>
                <a:moveTo>
                  <a:pt x="64" y="74"/>
                </a:moveTo>
                <a:cubicBezTo>
                  <a:pt x="54" y="74"/>
                  <a:pt x="46" y="65"/>
                  <a:pt x="46" y="55"/>
                </a:cubicBezTo>
                <a:cubicBezTo>
                  <a:pt x="46" y="45"/>
                  <a:pt x="54" y="37"/>
                  <a:pt x="64" y="37"/>
                </a:cubicBezTo>
                <a:cubicBezTo>
                  <a:pt x="75" y="37"/>
                  <a:pt x="83" y="45"/>
                  <a:pt x="83" y="55"/>
                </a:cubicBezTo>
                <a:cubicBezTo>
                  <a:pt x="83" y="65"/>
                  <a:pt x="75" y="74"/>
                  <a:pt x="64" y="74"/>
                </a:cubicBezTo>
                <a:close/>
                <a:moveTo>
                  <a:pt x="221" y="55"/>
                </a:moveTo>
                <a:cubicBezTo>
                  <a:pt x="202" y="55"/>
                  <a:pt x="202" y="55"/>
                  <a:pt x="202" y="55"/>
                </a:cubicBezTo>
                <a:cubicBezTo>
                  <a:pt x="202" y="9"/>
                  <a:pt x="202" y="9"/>
                  <a:pt x="202" y="9"/>
                </a:cubicBezTo>
                <a:cubicBezTo>
                  <a:pt x="221" y="9"/>
                  <a:pt x="221" y="9"/>
                  <a:pt x="221" y="9"/>
                </a:cubicBezTo>
                <a:lnTo>
                  <a:pt x="221" y="55"/>
                </a:lnTo>
                <a:close/>
                <a:moveTo>
                  <a:pt x="257" y="55"/>
                </a:moveTo>
                <a:cubicBezTo>
                  <a:pt x="239" y="55"/>
                  <a:pt x="239" y="55"/>
                  <a:pt x="239" y="55"/>
                </a:cubicBezTo>
                <a:cubicBezTo>
                  <a:pt x="239" y="9"/>
                  <a:pt x="239" y="9"/>
                  <a:pt x="239" y="9"/>
                </a:cubicBezTo>
                <a:cubicBezTo>
                  <a:pt x="257" y="9"/>
                  <a:pt x="257" y="9"/>
                  <a:pt x="257" y="9"/>
                </a:cubicBezTo>
                <a:lnTo>
                  <a:pt x="257" y="55"/>
                </a:lnTo>
                <a:close/>
                <a:moveTo>
                  <a:pt x="294" y="55"/>
                </a:moveTo>
                <a:cubicBezTo>
                  <a:pt x="276" y="55"/>
                  <a:pt x="276" y="55"/>
                  <a:pt x="276" y="55"/>
                </a:cubicBezTo>
                <a:cubicBezTo>
                  <a:pt x="276" y="9"/>
                  <a:pt x="276" y="9"/>
                  <a:pt x="276" y="9"/>
                </a:cubicBezTo>
                <a:cubicBezTo>
                  <a:pt x="294" y="9"/>
                  <a:pt x="294" y="9"/>
                  <a:pt x="294" y="9"/>
                </a:cubicBezTo>
                <a:lnTo>
                  <a:pt x="294" y="55"/>
                </a:lnTo>
                <a:close/>
                <a:moveTo>
                  <a:pt x="331" y="55"/>
                </a:moveTo>
                <a:cubicBezTo>
                  <a:pt x="312" y="55"/>
                  <a:pt x="312" y="55"/>
                  <a:pt x="312" y="55"/>
                </a:cubicBezTo>
                <a:cubicBezTo>
                  <a:pt x="312" y="9"/>
                  <a:pt x="312" y="9"/>
                  <a:pt x="312" y="9"/>
                </a:cubicBezTo>
                <a:cubicBezTo>
                  <a:pt x="331" y="9"/>
                  <a:pt x="331" y="9"/>
                  <a:pt x="331" y="9"/>
                </a:cubicBezTo>
                <a:lnTo>
                  <a:pt x="331" y="5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78" name="Freeform 5"/>
          <p:cNvSpPr>
            <a:spLocks noEditPoints="1"/>
          </p:cNvSpPr>
          <p:nvPr/>
        </p:nvSpPr>
        <p:spPr bwMode="gray">
          <a:xfrm>
            <a:off x="5187431" y="2093872"/>
            <a:ext cx="388288" cy="156687"/>
          </a:xfrm>
          <a:custGeom>
            <a:avLst/>
            <a:gdLst>
              <a:gd name="T0" fmla="*/ 349 w 368"/>
              <a:gd name="T1" fmla="*/ 0 h 129"/>
              <a:gd name="T2" fmla="*/ 18 w 368"/>
              <a:gd name="T3" fmla="*/ 0 h 129"/>
              <a:gd name="T4" fmla="*/ 0 w 368"/>
              <a:gd name="T5" fmla="*/ 19 h 129"/>
              <a:gd name="T6" fmla="*/ 0 w 368"/>
              <a:gd name="T7" fmla="*/ 110 h 129"/>
              <a:gd name="T8" fmla="*/ 18 w 368"/>
              <a:gd name="T9" fmla="*/ 129 h 129"/>
              <a:gd name="T10" fmla="*/ 349 w 368"/>
              <a:gd name="T11" fmla="*/ 129 h 129"/>
              <a:gd name="T12" fmla="*/ 368 w 368"/>
              <a:gd name="T13" fmla="*/ 110 h 129"/>
              <a:gd name="T14" fmla="*/ 368 w 368"/>
              <a:gd name="T15" fmla="*/ 19 h 129"/>
              <a:gd name="T16" fmla="*/ 349 w 368"/>
              <a:gd name="T17" fmla="*/ 0 h 129"/>
              <a:gd name="T18" fmla="*/ 64 w 368"/>
              <a:gd name="T19" fmla="*/ 74 h 129"/>
              <a:gd name="T20" fmla="*/ 46 w 368"/>
              <a:gd name="T21" fmla="*/ 55 h 129"/>
              <a:gd name="T22" fmla="*/ 64 w 368"/>
              <a:gd name="T23" fmla="*/ 37 h 129"/>
              <a:gd name="T24" fmla="*/ 83 w 368"/>
              <a:gd name="T25" fmla="*/ 55 h 129"/>
              <a:gd name="T26" fmla="*/ 64 w 368"/>
              <a:gd name="T27" fmla="*/ 74 h 129"/>
              <a:gd name="T28" fmla="*/ 221 w 368"/>
              <a:gd name="T29" fmla="*/ 55 h 129"/>
              <a:gd name="T30" fmla="*/ 202 w 368"/>
              <a:gd name="T31" fmla="*/ 55 h 129"/>
              <a:gd name="T32" fmla="*/ 202 w 368"/>
              <a:gd name="T33" fmla="*/ 9 h 129"/>
              <a:gd name="T34" fmla="*/ 221 w 368"/>
              <a:gd name="T35" fmla="*/ 9 h 129"/>
              <a:gd name="T36" fmla="*/ 221 w 368"/>
              <a:gd name="T37" fmla="*/ 55 h 129"/>
              <a:gd name="T38" fmla="*/ 257 w 368"/>
              <a:gd name="T39" fmla="*/ 55 h 129"/>
              <a:gd name="T40" fmla="*/ 239 w 368"/>
              <a:gd name="T41" fmla="*/ 55 h 129"/>
              <a:gd name="T42" fmla="*/ 239 w 368"/>
              <a:gd name="T43" fmla="*/ 9 h 129"/>
              <a:gd name="T44" fmla="*/ 257 w 368"/>
              <a:gd name="T45" fmla="*/ 9 h 129"/>
              <a:gd name="T46" fmla="*/ 257 w 368"/>
              <a:gd name="T47" fmla="*/ 55 h 129"/>
              <a:gd name="T48" fmla="*/ 294 w 368"/>
              <a:gd name="T49" fmla="*/ 55 h 129"/>
              <a:gd name="T50" fmla="*/ 276 w 368"/>
              <a:gd name="T51" fmla="*/ 55 h 129"/>
              <a:gd name="T52" fmla="*/ 276 w 368"/>
              <a:gd name="T53" fmla="*/ 9 h 129"/>
              <a:gd name="T54" fmla="*/ 294 w 368"/>
              <a:gd name="T55" fmla="*/ 9 h 129"/>
              <a:gd name="T56" fmla="*/ 294 w 368"/>
              <a:gd name="T57" fmla="*/ 55 h 129"/>
              <a:gd name="T58" fmla="*/ 331 w 368"/>
              <a:gd name="T59" fmla="*/ 55 h 129"/>
              <a:gd name="T60" fmla="*/ 312 w 368"/>
              <a:gd name="T61" fmla="*/ 55 h 129"/>
              <a:gd name="T62" fmla="*/ 312 w 368"/>
              <a:gd name="T63" fmla="*/ 9 h 129"/>
              <a:gd name="T64" fmla="*/ 331 w 368"/>
              <a:gd name="T65" fmla="*/ 9 h 129"/>
              <a:gd name="T66" fmla="*/ 331 w 368"/>
              <a:gd name="T67" fmla="*/ 5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8" h="129">
                <a:moveTo>
                  <a:pt x="349" y="0"/>
                </a:moveTo>
                <a:cubicBezTo>
                  <a:pt x="18" y="0"/>
                  <a:pt x="18" y="0"/>
                  <a:pt x="18" y="0"/>
                </a:cubicBezTo>
                <a:cubicBezTo>
                  <a:pt x="8" y="0"/>
                  <a:pt x="0" y="8"/>
                  <a:pt x="0" y="19"/>
                </a:cubicBezTo>
                <a:cubicBezTo>
                  <a:pt x="0" y="110"/>
                  <a:pt x="0" y="110"/>
                  <a:pt x="0" y="110"/>
                </a:cubicBezTo>
                <a:cubicBezTo>
                  <a:pt x="0" y="121"/>
                  <a:pt x="8" y="129"/>
                  <a:pt x="18" y="129"/>
                </a:cubicBezTo>
                <a:cubicBezTo>
                  <a:pt x="349" y="129"/>
                  <a:pt x="349" y="129"/>
                  <a:pt x="349" y="129"/>
                </a:cubicBezTo>
                <a:cubicBezTo>
                  <a:pt x="359" y="129"/>
                  <a:pt x="368" y="121"/>
                  <a:pt x="368" y="110"/>
                </a:cubicBezTo>
                <a:cubicBezTo>
                  <a:pt x="368" y="19"/>
                  <a:pt x="368" y="19"/>
                  <a:pt x="368" y="19"/>
                </a:cubicBezTo>
                <a:cubicBezTo>
                  <a:pt x="368" y="8"/>
                  <a:pt x="359" y="0"/>
                  <a:pt x="349" y="0"/>
                </a:cubicBezTo>
                <a:close/>
                <a:moveTo>
                  <a:pt x="64" y="74"/>
                </a:moveTo>
                <a:cubicBezTo>
                  <a:pt x="54" y="74"/>
                  <a:pt x="46" y="65"/>
                  <a:pt x="46" y="55"/>
                </a:cubicBezTo>
                <a:cubicBezTo>
                  <a:pt x="46" y="45"/>
                  <a:pt x="54" y="37"/>
                  <a:pt x="64" y="37"/>
                </a:cubicBezTo>
                <a:cubicBezTo>
                  <a:pt x="75" y="37"/>
                  <a:pt x="83" y="45"/>
                  <a:pt x="83" y="55"/>
                </a:cubicBezTo>
                <a:cubicBezTo>
                  <a:pt x="83" y="65"/>
                  <a:pt x="75" y="74"/>
                  <a:pt x="64" y="74"/>
                </a:cubicBezTo>
                <a:close/>
                <a:moveTo>
                  <a:pt x="221" y="55"/>
                </a:moveTo>
                <a:cubicBezTo>
                  <a:pt x="202" y="55"/>
                  <a:pt x="202" y="55"/>
                  <a:pt x="202" y="55"/>
                </a:cubicBezTo>
                <a:cubicBezTo>
                  <a:pt x="202" y="9"/>
                  <a:pt x="202" y="9"/>
                  <a:pt x="202" y="9"/>
                </a:cubicBezTo>
                <a:cubicBezTo>
                  <a:pt x="221" y="9"/>
                  <a:pt x="221" y="9"/>
                  <a:pt x="221" y="9"/>
                </a:cubicBezTo>
                <a:lnTo>
                  <a:pt x="221" y="55"/>
                </a:lnTo>
                <a:close/>
                <a:moveTo>
                  <a:pt x="257" y="55"/>
                </a:moveTo>
                <a:cubicBezTo>
                  <a:pt x="239" y="55"/>
                  <a:pt x="239" y="55"/>
                  <a:pt x="239" y="55"/>
                </a:cubicBezTo>
                <a:cubicBezTo>
                  <a:pt x="239" y="9"/>
                  <a:pt x="239" y="9"/>
                  <a:pt x="239" y="9"/>
                </a:cubicBezTo>
                <a:cubicBezTo>
                  <a:pt x="257" y="9"/>
                  <a:pt x="257" y="9"/>
                  <a:pt x="257" y="9"/>
                </a:cubicBezTo>
                <a:lnTo>
                  <a:pt x="257" y="55"/>
                </a:lnTo>
                <a:close/>
                <a:moveTo>
                  <a:pt x="294" y="55"/>
                </a:moveTo>
                <a:cubicBezTo>
                  <a:pt x="276" y="55"/>
                  <a:pt x="276" y="55"/>
                  <a:pt x="276" y="55"/>
                </a:cubicBezTo>
                <a:cubicBezTo>
                  <a:pt x="276" y="9"/>
                  <a:pt x="276" y="9"/>
                  <a:pt x="276" y="9"/>
                </a:cubicBezTo>
                <a:cubicBezTo>
                  <a:pt x="294" y="9"/>
                  <a:pt x="294" y="9"/>
                  <a:pt x="294" y="9"/>
                </a:cubicBezTo>
                <a:lnTo>
                  <a:pt x="294" y="55"/>
                </a:lnTo>
                <a:close/>
                <a:moveTo>
                  <a:pt x="331" y="55"/>
                </a:moveTo>
                <a:cubicBezTo>
                  <a:pt x="312" y="55"/>
                  <a:pt x="312" y="55"/>
                  <a:pt x="312" y="55"/>
                </a:cubicBezTo>
                <a:cubicBezTo>
                  <a:pt x="312" y="9"/>
                  <a:pt x="312" y="9"/>
                  <a:pt x="312" y="9"/>
                </a:cubicBezTo>
                <a:cubicBezTo>
                  <a:pt x="331" y="9"/>
                  <a:pt x="331" y="9"/>
                  <a:pt x="331" y="9"/>
                </a:cubicBezTo>
                <a:lnTo>
                  <a:pt x="331" y="55"/>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79" name="Freeform 5"/>
          <p:cNvSpPr>
            <a:spLocks noEditPoints="1"/>
          </p:cNvSpPr>
          <p:nvPr/>
        </p:nvSpPr>
        <p:spPr bwMode="gray">
          <a:xfrm>
            <a:off x="6528047" y="3621265"/>
            <a:ext cx="388288" cy="156687"/>
          </a:xfrm>
          <a:custGeom>
            <a:avLst/>
            <a:gdLst>
              <a:gd name="T0" fmla="*/ 349 w 368"/>
              <a:gd name="T1" fmla="*/ 0 h 129"/>
              <a:gd name="T2" fmla="*/ 18 w 368"/>
              <a:gd name="T3" fmla="*/ 0 h 129"/>
              <a:gd name="T4" fmla="*/ 0 w 368"/>
              <a:gd name="T5" fmla="*/ 19 h 129"/>
              <a:gd name="T6" fmla="*/ 0 w 368"/>
              <a:gd name="T7" fmla="*/ 110 h 129"/>
              <a:gd name="T8" fmla="*/ 18 w 368"/>
              <a:gd name="T9" fmla="*/ 129 h 129"/>
              <a:gd name="T10" fmla="*/ 349 w 368"/>
              <a:gd name="T11" fmla="*/ 129 h 129"/>
              <a:gd name="T12" fmla="*/ 368 w 368"/>
              <a:gd name="T13" fmla="*/ 110 h 129"/>
              <a:gd name="T14" fmla="*/ 368 w 368"/>
              <a:gd name="T15" fmla="*/ 19 h 129"/>
              <a:gd name="T16" fmla="*/ 349 w 368"/>
              <a:gd name="T17" fmla="*/ 0 h 129"/>
              <a:gd name="T18" fmla="*/ 64 w 368"/>
              <a:gd name="T19" fmla="*/ 74 h 129"/>
              <a:gd name="T20" fmla="*/ 46 w 368"/>
              <a:gd name="T21" fmla="*/ 55 h 129"/>
              <a:gd name="T22" fmla="*/ 64 w 368"/>
              <a:gd name="T23" fmla="*/ 37 h 129"/>
              <a:gd name="T24" fmla="*/ 83 w 368"/>
              <a:gd name="T25" fmla="*/ 55 h 129"/>
              <a:gd name="T26" fmla="*/ 64 w 368"/>
              <a:gd name="T27" fmla="*/ 74 h 129"/>
              <a:gd name="T28" fmla="*/ 221 w 368"/>
              <a:gd name="T29" fmla="*/ 55 h 129"/>
              <a:gd name="T30" fmla="*/ 202 w 368"/>
              <a:gd name="T31" fmla="*/ 55 h 129"/>
              <a:gd name="T32" fmla="*/ 202 w 368"/>
              <a:gd name="T33" fmla="*/ 9 h 129"/>
              <a:gd name="T34" fmla="*/ 221 w 368"/>
              <a:gd name="T35" fmla="*/ 9 h 129"/>
              <a:gd name="T36" fmla="*/ 221 w 368"/>
              <a:gd name="T37" fmla="*/ 55 h 129"/>
              <a:gd name="T38" fmla="*/ 257 w 368"/>
              <a:gd name="T39" fmla="*/ 55 h 129"/>
              <a:gd name="T40" fmla="*/ 239 w 368"/>
              <a:gd name="T41" fmla="*/ 55 h 129"/>
              <a:gd name="T42" fmla="*/ 239 w 368"/>
              <a:gd name="T43" fmla="*/ 9 h 129"/>
              <a:gd name="T44" fmla="*/ 257 w 368"/>
              <a:gd name="T45" fmla="*/ 9 h 129"/>
              <a:gd name="T46" fmla="*/ 257 w 368"/>
              <a:gd name="T47" fmla="*/ 55 h 129"/>
              <a:gd name="T48" fmla="*/ 294 w 368"/>
              <a:gd name="T49" fmla="*/ 55 h 129"/>
              <a:gd name="T50" fmla="*/ 276 w 368"/>
              <a:gd name="T51" fmla="*/ 55 h 129"/>
              <a:gd name="T52" fmla="*/ 276 w 368"/>
              <a:gd name="T53" fmla="*/ 9 h 129"/>
              <a:gd name="T54" fmla="*/ 294 w 368"/>
              <a:gd name="T55" fmla="*/ 9 h 129"/>
              <a:gd name="T56" fmla="*/ 294 w 368"/>
              <a:gd name="T57" fmla="*/ 55 h 129"/>
              <a:gd name="T58" fmla="*/ 331 w 368"/>
              <a:gd name="T59" fmla="*/ 55 h 129"/>
              <a:gd name="T60" fmla="*/ 312 w 368"/>
              <a:gd name="T61" fmla="*/ 55 h 129"/>
              <a:gd name="T62" fmla="*/ 312 w 368"/>
              <a:gd name="T63" fmla="*/ 9 h 129"/>
              <a:gd name="T64" fmla="*/ 331 w 368"/>
              <a:gd name="T65" fmla="*/ 9 h 129"/>
              <a:gd name="T66" fmla="*/ 331 w 368"/>
              <a:gd name="T67" fmla="*/ 5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8" h="129">
                <a:moveTo>
                  <a:pt x="349" y="0"/>
                </a:moveTo>
                <a:cubicBezTo>
                  <a:pt x="18" y="0"/>
                  <a:pt x="18" y="0"/>
                  <a:pt x="18" y="0"/>
                </a:cubicBezTo>
                <a:cubicBezTo>
                  <a:pt x="8" y="0"/>
                  <a:pt x="0" y="8"/>
                  <a:pt x="0" y="19"/>
                </a:cubicBezTo>
                <a:cubicBezTo>
                  <a:pt x="0" y="110"/>
                  <a:pt x="0" y="110"/>
                  <a:pt x="0" y="110"/>
                </a:cubicBezTo>
                <a:cubicBezTo>
                  <a:pt x="0" y="121"/>
                  <a:pt x="8" y="129"/>
                  <a:pt x="18" y="129"/>
                </a:cubicBezTo>
                <a:cubicBezTo>
                  <a:pt x="349" y="129"/>
                  <a:pt x="349" y="129"/>
                  <a:pt x="349" y="129"/>
                </a:cubicBezTo>
                <a:cubicBezTo>
                  <a:pt x="359" y="129"/>
                  <a:pt x="368" y="121"/>
                  <a:pt x="368" y="110"/>
                </a:cubicBezTo>
                <a:cubicBezTo>
                  <a:pt x="368" y="19"/>
                  <a:pt x="368" y="19"/>
                  <a:pt x="368" y="19"/>
                </a:cubicBezTo>
                <a:cubicBezTo>
                  <a:pt x="368" y="8"/>
                  <a:pt x="359" y="0"/>
                  <a:pt x="349" y="0"/>
                </a:cubicBezTo>
                <a:close/>
                <a:moveTo>
                  <a:pt x="64" y="74"/>
                </a:moveTo>
                <a:cubicBezTo>
                  <a:pt x="54" y="74"/>
                  <a:pt x="46" y="65"/>
                  <a:pt x="46" y="55"/>
                </a:cubicBezTo>
                <a:cubicBezTo>
                  <a:pt x="46" y="45"/>
                  <a:pt x="54" y="37"/>
                  <a:pt x="64" y="37"/>
                </a:cubicBezTo>
                <a:cubicBezTo>
                  <a:pt x="75" y="37"/>
                  <a:pt x="83" y="45"/>
                  <a:pt x="83" y="55"/>
                </a:cubicBezTo>
                <a:cubicBezTo>
                  <a:pt x="83" y="65"/>
                  <a:pt x="75" y="74"/>
                  <a:pt x="64" y="74"/>
                </a:cubicBezTo>
                <a:close/>
                <a:moveTo>
                  <a:pt x="221" y="55"/>
                </a:moveTo>
                <a:cubicBezTo>
                  <a:pt x="202" y="55"/>
                  <a:pt x="202" y="55"/>
                  <a:pt x="202" y="55"/>
                </a:cubicBezTo>
                <a:cubicBezTo>
                  <a:pt x="202" y="9"/>
                  <a:pt x="202" y="9"/>
                  <a:pt x="202" y="9"/>
                </a:cubicBezTo>
                <a:cubicBezTo>
                  <a:pt x="221" y="9"/>
                  <a:pt x="221" y="9"/>
                  <a:pt x="221" y="9"/>
                </a:cubicBezTo>
                <a:lnTo>
                  <a:pt x="221" y="55"/>
                </a:lnTo>
                <a:close/>
                <a:moveTo>
                  <a:pt x="257" y="55"/>
                </a:moveTo>
                <a:cubicBezTo>
                  <a:pt x="239" y="55"/>
                  <a:pt x="239" y="55"/>
                  <a:pt x="239" y="55"/>
                </a:cubicBezTo>
                <a:cubicBezTo>
                  <a:pt x="239" y="9"/>
                  <a:pt x="239" y="9"/>
                  <a:pt x="239" y="9"/>
                </a:cubicBezTo>
                <a:cubicBezTo>
                  <a:pt x="257" y="9"/>
                  <a:pt x="257" y="9"/>
                  <a:pt x="257" y="9"/>
                </a:cubicBezTo>
                <a:lnTo>
                  <a:pt x="257" y="55"/>
                </a:lnTo>
                <a:close/>
                <a:moveTo>
                  <a:pt x="294" y="55"/>
                </a:moveTo>
                <a:cubicBezTo>
                  <a:pt x="276" y="55"/>
                  <a:pt x="276" y="55"/>
                  <a:pt x="276" y="55"/>
                </a:cubicBezTo>
                <a:cubicBezTo>
                  <a:pt x="276" y="9"/>
                  <a:pt x="276" y="9"/>
                  <a:pt x="276" y="9"/>
                </a:cubicBezTo>
                <a:cubicBezTo>
                  <a:pt x="294" y="9"/>
                  <a:pt x="294" y="9"/>
                  <a:pt x="294" y="9"/>
                </a:cubicBezTo>
                <a:lnTo>
                  <a:pt x="294" y="55"/>
                </a:lnTo>
                <a:close/>
                <a:moveTo>
                  <a:pt x="331" y="55"/>
                </a:moveTo>
                <a:cubicBezTo>
                  <a:pt x="312" y="55"/>
                  <a:pt x="312" y="55"/>
                  <a:pt x="312" y="55"/>
                </a:cubicBezTo>
                <a:cubicBezTo>
                  <a:pt x="312" y="9"/>
                  <a:pt x="312" y="9"/>
                  <a:pt x="312" y="9"/>
                </a:cubicBezTo>
                <a:cubicBezTo>
                  <a:pt x="331" y="9"/>
                  <a:pt x="331" y="9"/>
                  <a:pt x="331" y="9"/>
                </a:cubicBezTo>
                <a:lnTo>
                  <a:pt x="331" y="55"/>
                </a:lnTo>
                <a:close/>
              </a:path>
            </a:pathLst>
          </a:custGeom>
          <a:solidFill>
            <a:srgbClr val="95A83B"/>
          </a:solidFill>
          <a:ln>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80" name="Freeform 5"/>
          <p:cNvSpPr>
            <a:spLocks noEditPoints="1"/>
          </p:cNvSpPr>
          <p:nvPr/>
        </p:nvSpPr>
        <p:spPr bwMode="gray">
          <a:xfrm>
            <a:off x="5526456" y="3621265"/>
            <a:ext cx="388288" cy="156687"/>
          </a:xfrm>
          <a:custGeom>
            <a:avLst/>
            <a:gdLst>
              <a:gd name="T0" fmla="*/ 349 w 368"/>
              <a:gd name="T1" fmla="*/ 0 h 129"/>
              <a:gd name="T2" fmla="*/ 18 w 368"/>
              <a:gd name="T3" fmla="*/ 0 h 129"/>
              <a:gd name="T4" fmla="*/ 0 w 368"/>
              <a:gd name="T5" fmla="*/ 19 h 129"/>
              <a:gd name="T6" fmla="*/ 0 w 368"/>
              <a:gd name="T7" fmla="*/ 110 h 129"/>
              <a:gd name="T8" fmla="*/ 18 w 368"/>
              <a:gd name="T9" fmla="*/ 129 h 129"/>
              <a:gd name="T10" fmla="*/ 349 w 368"/>
              <a:gd name="T11" fmla="*/ 129 h 129"/>
              <a:gd name="T12" fmla="*/ 368 w 368"/>
              <a:gd name="T13" fmla="*/ 110 h 129"/>
              <a:gd name="T14" fmla="*/ 368 w 368"/>
              <a:gd name="T15" fmla="*/ 19 h 129"/>
              <a:gd name="T16" fmla="*/ 349 w 368"/>
              <a:gd name="T17" fmla="*/ 0 h 129"/>
              <a:gd name="T18" fmla="*/ 64 w 368"/>
              <a:gd name="T19" fmla="*/ 74 h 129"/>
              <a:gd name="T20" fmla="*/ 46 w 368"/>
              <a:gd name="T21" fmla="*/ 55 h 129"/>
              <a:gd name="T22" fmla="*/ 64 w 368"/>
              <a:gd name="T23" fmla="*/ 37 h 129"/>
              <a:gd name="T24" fmla="*/ 83 w 368"/>
              <a:gd name="T25" fmla="*/ 55 h 129"/>
              <a:gd name="T26" fmla="*/ 64 w 368"/>
              <a:gd name="T27" fmla="*/ 74 h 129"/>
              <a:gd name="T28" fmla="*/ 221 w 368"/>
              <a:gd name="T29" fmla="*/ 55 h 129"/>
              <a:gd name="T30" fmla="*/ 202 w 368"/>
              <a:gd name="T31" fmla="*/ 55 h 129"/>
              <a:gd name="T32" fmla="*/ 202 w 368"/>
              <a:gd name="T33" fmla="*/ 9 h 129"/>
              <a:gd name="T34" fmla="*/ 221 w 368"/>
              <a:gd name="T35" fmla="*/ 9 h 129"/>
              <a:gd name="T36" fmla="*/ 221 w 368"/>
              <a:gd name="T37" fmla="*/ 55 h 129"/>
              <a:gd name="T38" fmla="*/ 257 w 368"/>
              <a:gd name="T39" fmla="*/ 55 h 129"/>
              <a:gd name="T40" fmla="*/ 239 w 368"/>
              <a:gd name="T41" fmla="*/ 55 h 129"/>
              <a:gd name="T42" fmla="*/ 239 w 368"/>
              <a:gd name="T43" fmla="*/ 9 h 129"/>
              <a:gd name="T44" fmla="*/ 257 w 368"/>
              <a:gd name="T45" fmla="*/ 9 h 129"/>
              <a:gd name="T46" fmla="*/ 257 w 368"/>
              <a:gd name="T47" fmla="*/ 55 h 129"/>
              <a:gd name="T48" fmla="*/ 294 w 368"/>
              <a:gd name="T49" fmla="*/ 55 h 129"/>
              <a:gd name="T50" fmla="*/ 276 w 368"/>
              <a:gd name="T51" fmla="*/ 55 h 129"/>
              <a:gd name="T52" fmla="*/ 276 w 368"/>
              <a:gd name="T53" fmla="*/ 9 h 129"/>
              <a:gd name="T54" fmla="*/ 294 w 368"/>
              <a:gd name="T55" fmla="*/ 9 h 129"/>
              <a:gd name="T56" fmla="*/ 294 w 368"/>
              <a:gd name="T57" fmla="*/ 55 h 129"/>
              <a:gd name="T58" fmla="*/ 331 w 368"/>
              <a:gd name="T59" fmla="*/ 55 h 129"/>
              <a:gd name="T60" fmla="*/ 312 w 368"/>
              <a:gd name="T61" fmla="*/ 55 h 129"/>
              <a:gd name="T62" fmla="*/ 312 w 368"/>
              <a:gd name="T63" fmla="*/ 9 h 129"/>
              <a:gd name="T64" fmla="*/ 331 w 368"/>
              <a:gd name="T65" fmla="*/ 9 h 129"/>
              <a:gd name="T66" fmla="*/ 331 w 368"/>
              <a:gd name="T67" fmla="*/ 5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8" h="129">
                <a:moveTo>
                  <a:pt x="349" y="0"/>
                </a:moveTo>
                <a:cubicBezTo>
                  <a:pt x="18" y="0"/>
                  <a:pt x="18" y="0"/>
                  <a:pt x="18" y="0"/>
                </a:cubicBezTo>
                <a:cubicBezTo>
                  <a:pt x="8" y="0"/>
                  <a:pt x="0" y="8"/>
                  <a:pt x="0" y="19"/>
                </a:cubicBezTo>
                <a:cubicBezTo>
                  <a:pt x="0" y="110"/>
                  <a:pt x="0" y="110"/>
                  <a:pt x="0" y="110"/>
                </a:cubicBezTo>
                <a:cubicBezTo>
                  <a:pt x="0" y="121"/>
                  <a:pt x="8" y="129"/>
                  <a:pt x="18" y="129"/>
                </a:cubicBezTo>
                <a:cubicBezTo>
                  <a:pt x="349" y="129"/>
                  <a:pt x="349" y="129"/>
                  <a:pt x="349" y="129"/>
                </a:cubicBezTo>
                <a:cubicBezTo>
                  <a:pt x="359" y="129"/>
                  <a:pt x="368" y="121"/>
                  <a:pt x="368" y="110"/>
                </a:cubicBezTo>
                <a:cubicBezTo>
                  <a:pt x="368" y="19"/>
                  <a:pt x="368" y="19"/>
                  <a:pt x="368" y="19"/>
                </a:cubicBezTo>
                <a:cubicBezTo>
                  <a:pt x="368" y="8"/>
                  <a:pt x="359" y="0"/>
                  <a:pt x="349" y="0"/>
                </a:cubicBezTo>
                <a:close/>
                <a:moveTo>
                  <a:pt x="64" y="74"/>
                </a:moveTo>
                <a:cubicBezTo>
                  <a:pt x="54" y="74"/>
                  <a:pt x="46" y="65"/>
                  <a:pt x="46" y="55"/>
                </a:cubicBezTo>
                <a:cubicBezTo>
                  <a:pt x="46" y="45"/>
                  <a:pt x="54" y="37"/>
                  <a:pt x="64" y="37"/>
                </a:cubicBezTo>
                <a:cubicBezTo>
                  <a:pt x="75" y="37"/>
                  <a:pt x="83" y="45"/>
                  <a:pt x="83" y="55"/>
                </a:cubicBezTo>
                <a:cubicBezTo>
                  <a:pt x="83" y="65"/>
                  <a:pt x="75" y="74"/>
                  <a:pt x="64" y="74"/>
                </a:cubicBezTo>
                <a:close/>
                <a:moveTo>
                  <a:pt x="221" y="55"/>
                </a:moveTo>
                <a:cubicBezTo>
                  <a:pt x="202" y="55"/>
                  <a:pt x="202" y="55"/>
                  <a:pt x="202" y="55"/>
                </a:cubicBezTo>
                <a:cubicBezTo>
                  <a:pt x="202" y="9"/>
                  <a:pt x="202" y="9"/>
                  <a:pt x="202" y="9"/>
                </a:cubicBezTo>
                <a:cubicBezTo>
                  <a:pt x="221" y="9"/>
                  <a:pt x="221" y="9"/>
                  <a:pt x="221" y="9"/>
                </a:cubicBezTo>
                <a:lnTo>
                  <a:pt x="221" y="55"/>
                </a:lnTo>
                <a:close/>
                <a:moveTo>
                  <a:pt x="257" y="55"/>
                </a:moveTo>
                <a:cubicBezTo>
                  <a:pt x="239" y="55"/>
                  <a:pt x="239" y="55"/>
                  <a:pt x="239" y="55"/>
                </a:cubicBezTo>
                <a:cubicBezTo>
                  <a:pt x="239" y="9"/>
                  <a:pt x="239" y="9"/>
                  <a:pt x="239" y="9"/>
                </a:cubicBezTo>
                <a:cubicBezTo>
                  <a:pt x="257" y="9"/>
                  <a:pt x="257" y="9"/>
                  <a:pt x="257" y="9"/>
                </a:cubicBezTo>
                <a:lnTo>
                  <a:pt x="257" y="55"/>
                </a:lnTo>
                <a:close/>
                <a:moveTo>
                  <a:pt x="294" y="55"/>
                </a:moveTo>
                <a:cubicBezTo>
                  <a:pt x="276" y="55"/>
                  <a:pt x="276" y="55"/>
                  <a:pt x="276" y="55"/>
                </a:cubicBezTo>
                <a:cubicBezTo>
                  <a:pt x="276" y="9"/>
                  <a:pt x="276" y="9"/>
                  <a:pt x="276" y="9"/>
                </a:cubicBezTo>
                <a:cubicBezTo>
                  <a:pt x="294" y="9"/>
                  <a:pt x="294" y="9"/>
                  <a:pt x="294" y="9"/>
                </a:cubicBezTo>
                <a:lnTo>
                  <a:pt x="294" y="55"/>
                </a:lnTo>
                <a:close/>
                <a:moveTo>
                  <a:pt x="331" y="55"/>
                </a:moveTo>
                <a:cubicBezTo>
                  <a:pt x="312" y="55"/>
                  <a:pt x="312" y="55"/>
                  <a:pt x="312" y="55"/>
                </a:cubicBezTo>
                <a:cubicBezTo>
                  <a:pt x="312" y="9"/>
                  <a:pt x="312" y="9"/>
                  <a:pt x="312" y="9"/>
                </a:cubicBezTo>
                <a:cubicBezTo>
                  <a:pt x="331" y="9"/>
                  <a:pt x="331" y="9"/>
                  <a:pt x="331" y="9"/>
                </a:cubicBezTo>
                <a:lnTo>
                  <a:pt x="331" y="5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81" name="Freeform 5"/>
          <p:cNvSpPr>
            <a:spLocks noEditPoints="1"/>
          </p:cNvSpPr>
          <p:nvPr/>
        </p:nvSpPr>
        <p:spPr bwMode="gray">
          <a:xfrm>
            <a:off x="3620522" y="2125146"/>
            <a:ext cx="388288" cy="156687"/>
          </a:xfrm>
          <a:custGeom>
            <a:avLst/>
            <a:gdLst>
              <a:gd name="T0" fmla="*/ 349 w 368"/>
              <a:gd name="T1" fmla="*/ 0 h 129"/>
              <a:gd name="T2" fmla="*/ 18 w 368"/>
              <a:gd name="T3" fmla="*/ 0 h 129"/>
              <a:gd name="T4" fmla="*/ 0 w 368"/>
              <a:gd name="T5" fmla="*/ 19 h 129"/>
              <a:gd name="T6" fmla="*/ 0 w 368"/>
              <a:gd name="T7" fmla="*/ 110 h 129"/>
              <a:gd name="T8" fmla="*/ 18 w 368"/>
              <a:gd name="T9" fmla="*/ 129 h 129"/>
              <a:gd name="T10" fmla="*/ 349 w 368"/>
              <a:gd name="T11" fmla="*/ 129 h 129"/>
              <a:gd name="T12" fmla="*/ 368 w 368"/>
              <a:gd name="T13" fmla="*/ 110 h 129"/>
              <a:gd name="T14" fmla="*/ 368 w 368"/>
              <a:gd name="T15" fmla="*/ 19 h 129"/>
              <a:gd name="T16" fmla="*/ 349 w 368"/>
              <a:gd name="T17" fmla="*/ 0 h 129"/>
              <a:gd name="T18" fmla="*/ 64 w 368"/>
              <a:gd name="T19" fmla="*/ 74 h 129"/>
              <a:gd name="T20" fmla="*/ 46 w 368"/>
              <a:gd name="T21" fmla="*/ 55 h 129"/>
              <a:gd name="T22" fmla="*/ 64 w 368"/>
              <a:gd name="T23" fmla="*/ 37 h 129"/>
              <a:gd name="T24" fmla="*/ 83 w 368"/>
              <a:gd name="T25" fmla="*/ 55 h 129"/>
              <a:gd name="T26" fmla="*/ 64 w 368"/>
              <a:gd name="T27" fmla="*/ 74 h 129"/>
              <a:gd name="T28" fmla="*/ 221 w 368"/>
              <a:gd name="T29" fmla="*/ 55 h 129"/>
              <a:gd name="T30" fmla="*/ 202 w 368"/>
              <a:gd name="T31" fmla="*/ 55 h 129"/>
              <a:gd name="T32" fmla="*/ 202 w 368"/>
              <a:gd name="T33" fmla="*/ 9 h 129"/>
              <a:gd name="T34" fmla="*/ 221 w 368"/>
              <a:gd name="T35" fmla="*/ 9 h 129"/>
              <a:gd name="T36" fmla="*/ 221 w 368"/>
              <a:gd name="T37" fmla="*/ 55 h 129"/>
              <a:gd name="T38" fmla="*/ 257 w 368"/>
              <a:gd name="T39" fmla="*/ 55 h 129"/>
              <a:gd name="T40" fmla="*/ 239 w 368"/>
              <a:gd name="T41" fmla="*/ 55 h 129"/>
              <a:gd name="T42" fmla="*/ 239 w 368"/>
              <a:gd name="T43" fmla="*/ 9 h 129"/>
              <a:gd name="T44" fmla="*/ 257 w 368"/>
              <a:gd name="T45" fmla="*/ 9 h 129"/>
              <a:gd name="T46" fmla="*/ 257 w 368"/>
              <a:gd name="T47" fmla="*/ 55 h 129"/>
              <a:gd name="T48" fmla="*/ 294 w 368"/>
              <a:gd name="T49" fmla="*/ 55 h 129"/>
              <a:gd name="T50" fmla="*/ 276 w 368"/>
              <a:gd name="T51" fmla="*/ 55 h 129"/>
              <a:gd name="T52" fmla="*/ 276 w 368"/>
              <a:gd name="T53" fmla="*/ 9 h 129"/>
              <a:gd name="T54" fmla="*/ 294 w 368"/>
              <a:gd name="T55" fmla="*/ 9 h 129"/>
              <a:gd name="T56" fmla="*/ 294 w 368"/>
              <a:gd name="T57" fmla="*/ 55 h 129"/>
              <a:gd name="T58" fmla="*/ 331 w 368"/>
              <a:gd name="T59" fmla="*/ 55 h 129"/>
              <a:gd name="T60" fmla="*/ 312 w 368"/>
              <a:gd name="T61" fmla="*/ 55 h 129"/>
              <a:gd name="T62" fmla="*/ 312 w 368"/>
              <a:gd name="T63" fmla="*/ 9 h 129"/>
              <a:gd name="T64" fmla="*/ 331 w 368"/>
              <a:gd name="T65" fmla="*/ 9 h 129"/>
              <a:gd name="T66" fmla="*/ 331 w 368"/>
              <a:gd name="T67" fmla="*/ 5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8" h="129">
                <a:moveTo>
                  <a:pt x="349" y="0"/>
                </a:moveTo>
                <a:cubicBezTo>
                  <a:pt x="18" y="0"/>
                  <a:pt x="18" y="0"/>
                  <a:pt x="18" y="0"/>
                </a:cubicBezTo>
                <a:cubicBezTo>
                  <a:pt x="8" y="0"/>
                  <a:pt x="0" y="8"/>
                  <a:pt x="0" y="19"/>
                </a:cubicBezTo>
                <a:cubicBezTo>
                  <a:pt x="0" y="110"/>
                  <a:pt x="0" y="110"/>
                  <a:pt x="0" y="110"/>
                </a:cubicBezTo>
                <a:cubicBezTo>
                  <a:pt x="0" y="121"/>
                  <a:pt x="8" y="129"/>
                  <a:pt x="18" y="129"/>
                </a:cubicBezTo>
                <a:cubicBezTo>
                  <a:pt x="349" y="129"/>
                  <a:pt x="349" y="129"/>
                  <a:pt x="349" y="129"/>
                </a:cubicBezTo>
                <a:cubicBezTo>
                  <a:pt x="359" y="129"/>
                  <a:pt x="368" y="121"/>
                  <a:pt x="368" y="110"/>
                </a:cubicBezTo>
                <a:cubicBezTo>
                  <a:pt x="368" y="19"/>
                  <a:pt x="368" y="19"/>
                  <a:pt x="368" y="19"/>
                </a:cubicBezTo>
                <a:cubicBezTo>
                  <a:pt x="368" y="8"/>
                  <a:pt x="359" y="0"/>
                  <a:pt x="349" y="0"/>
                </a:cubicBezTo>
                <a:close/>
                <a:moveTo>
                  <a:pt x="64" y="74"/>
                </a:moveTo>
                <a:cubicBezTo>
                  <a:pt x="54" y="74"/>
                  <a:pt x="46" y="65"/>
                  <a:pt x="46" y="55"/>
                </a:cubicBezTo>
                <a:cubicBezTo>
                  <a:pt x="46" y="45"/>
                  <a:pt x="54" y="37"/>
                  <a:pt x="64" y="37"/>
                </a:cubicBezTo>
                <a:cubicBezTo>
                  <a:pt x="75" y="37"/>
                  <a:pt x="83" y="45"/>
                  <a:pt x="83" y="55"/>
                </a:cubicBezTo>
                <a:cubicBezTo>
                  <a:pt x="83" y="65"/>
                  <a:pt x="75" y="74"/>
                  <a:pt x="64" y="74"/>
                </a:cubicBezTo>
                <a:close/>
                <a:moveTo>
                  <a:pt x="221" y="55"/>
                </a:moveTo>
                <a:cubicBezTo>
                  <a:pt x="202" y="55"/>
                  <a:pt x="202" y="55"/>
                  <a:pt x="202" y="55"/>
                </a:cubicBezTo>
                <a:cubicBezTo>
                  <a:pt x="202" y="9"/>
                  <a:pt x="202" y="9"/>
                  <a:pt x="202" y="9"/>
                </a:cubicBezTo>
                <a:cubicBezTo>
                  <a:pt x="221" y="9"/>
                  <a:pt x="221" y="9"/>
                  <a:pt x="221" y="9"/>
                </a:cubicBezTo>
                <a:lnTo>
                  <a:pt x="221" y="55"/>
                </a:lnTo>
                <a:close/>
                <a:moveTo>
                  <a:pt x="257" y="55"/>
                </a:moveTo>
                <a:cubicBezTo>
                  <a:pt x="239" y="55"/>
                  <a:pt x="239" y="55"/>
                  <a:pt x="239" y="55"/>
                </a:cubicBezTo>
                <a:cubicBezTo>
                  <a:pt x="239" y="9"/>
                  <a:pt x="239" y="9"/>
                  <a:pt x="239" y="9"/>
                </a:cubicBezTo>
                <a:cubicBezTo>
                  <a:pt x="257" y="9"/>
                  <a:pt x="257" y="9"/>
                  <a:pt x="257" y="9"/>
                </a:cubicBezTo>
                <a:lnTo>
                  <a:pt x="257" y="55"/>
                </a:lnTo>
                <a:close/>
                <a:moveTo>
                  <a:pt x="294" y="55"/>
                </a:moveTo>
                <a:cubicBezTo>
                  <a:pt x="276" y="55"/>
                  <a:pt x="276" y="55"/>
                  <a:pt x="276" y="55"/>
                </a:cubicBezTo>
                <a:cubicBezTo>
                  <a:pt x="276" y="9"/>
                  <a:pt x="276" y="9"/>
                  <a:pt x="276" y="9"/>
                </a:cubicBezTo>
                <a:cubicBezTo>
                  <a:pt x="294" y="9"/>
                  <a:pt x="294" y="9"/>
                  <a:pt x="294" y="9"/>
                </a:cubicBezTo>
                <a:lnTo>
                  <a:pt x="294" y="55"/>
                </a:lnTo>
                <a:close/>
                <a:moveTo>
                  <a:pt x="331" y="55"/>
                </a:moveTo>
                <a:cubicBezTo>
                  <a:pt x="312" y="55"/>
                  <a:pt x="312" y="55"/>
                  <a:pt x="312" y="55"/>
                </a:cubicBezTo>
                <a:cubicBezTo>
                  <a:pt x="312" y="9"/>
                  <a:pt x="312" y="9"/>
                  <a:pt x="312" y="9"/>
                </a:cubicBezTo>
                <a:cubicBezTo>
                  <a:pt x="331" y="9"/>
                  <a:pt x="331" y="9"/>
                  <a:pt x="331" y="9"/>
                </a:cubicBezTo>
                <a:lnTo>
                  <a:pt x="331" y="55"/>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grpSp>
        <p:nvGrpSpPr>
          <p:cNvPr id="82" name="Group 81"/>
          <p:cNvGrpSpPr/>
          <p:nvPr/>
        </p:nvGrpSpPr>
        <p:grpSpPr bwMode="gray">
          <a:xfrm>
            <a:off x="2793390" y="2658715"/>
            <a:ext cx="354278" cy="536337"/>
            <a:chOff x="8275320" y="3468595"/>
            <a:chExt cx="1737360" cy="2597426"/>
          </a:xfrm>
        </p:grpSpPr>
        <p:pic>
          <p:nvPicPr>
            <p:cNvPr id="83" name="Picture 30" descr="Untitled-4"/>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gray">
            <a:xfrm>
              <a:off x="8275320" y="5075421"/>
              <a:ext cx="1737360" cy="990600"/>
            </a:xfrm>
            <a:prstGeom prst="rect">
              <a:avLst/>
            </a:prstGeom>
            <a:noFill/>
            <a:ln>
              <a:noFill/>
            </a:ln>
          </p:spPr>
        </p:pic>
        <p:pic>
          <p:nvPicPr>
            <p:cNvPr id="84" name="Picture 83"/>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bwMode="gray">
            <a:xfrm>
              <a:off x="8275320" y="4815551"/>
              <a:ext cx="1737360" cy="991919"/>
            </a:xfrm>
            <a:prstGeom prst="rect">
              <a:avLst/>
            </a:prstGeom>
          </p:spPr>
        </p:pic>
        <p:pic>
          <p:nvPicPr>
            <p:cNvPr id="85" name="Picture 49" descr="Untitled-15"/>
            <p:cNvPicPr>
              <a:picLocks noChangeArrowheads="1"/>
            </p:cNvPicPr>
            <p:nvPr/>
          </p:nvPicPr>
          <p:blipFill>
            <a:blip r:embed="rId5" cstate="print">
              <a:extLst>
                <a:ext uri="{28A0092B-C50C-407E-A947-70E740481C1C}">
                  <a14:useLocalDpi xmlns:a14="http://schemas.microsoft.com/office/drawing/2010/main"/>
                </a:ext>
              </a:extLst>
            </a:blip>
            <a:stretch>
              <a:fillRect/>
            </a:stretch>
          </p:blipFill>
          <p:spPr bwMode="gray">
            <a:xfrm>
              <a:off x="8275320" y="4540327"/>
              <a:ext cx="1737360" cy="998220"/>
            </a:xfrm>
            <a:prstGeom prst="rect">
              <a:avLst/>
            </a:prstGeom>
            <a:noFill/>
            <a:ln>
              <a:noFill/>
            </a:ln>
          </p:spPr>
        </p:pic>
        <p:pic>
          <p:nvPicPr>
            <p:cNvPr id="86" name="Picture 26" descr="Untitled-8"/>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gray">
            <a:xfrm>
              <a:off x="8275320" y="4272724"/>
              <a:ext cx="1737360" cy="990600"/>
            </a:xfrm>
            <a:prstGeom prst="rect">
              <a:avLst/>
            </a:prstGeom>
            <a:noFill/>
            <a:ln>
              <a:noFill/>
            </a:ln>
          </p:spPr>
        </p:pic>
        <p:pic>
          <p:nvPicPr>
            <p:cNvPr id="87" name="Picture 86"/>
            <p:cNvPicPr>
              <a:picLocks noChangeAspect="1"/>
            </p:cNvPicPr>
            <p:nvPr/>
          </p:nvPicPr>
          <p:blipFill>
            <a:blip r:embed="rId7" cstate="screen">
              <a:extLst>
                <a:ext uri="{28A0092B-C50C-407E-A947-70E740481C1C}">
                  <a14:useLocalDpi xmlns:a14="http://schemas.microsoft.com/office/drawing/2010/main" val="0"/>
                </a:ext>
              </a:extLst>
            </a:blip>
            <a:stretch>
              <a:fillRect/>
            </a:stretch>
          </p:blipFill>
          <p:spPr bwMode="gray">
            <a:xfrm>
              <a:off x="8275320" y="4003802"/>
              <a:ext cx="1737360" cy="991919"/>
            </a:xfrm>
            <a:prstGeom prst="rect">
              <a:avLst/>
            </a:prstGeom>
          </p:spPr>
        </p:pic>
        <p:pic>
          <p:nvPicPr>
            <p:cNvPr id="88" name="Picture 69" descr="_png"/>
            <p:cNvPicPr>
              <a:picLocks noChangeAspect="1" noChangeArrowheads="1"/>
            </p:cNvPicPr>
            <p:nvPr/>
          </p:nvPicPr>
          <p:blipFill>
            <a:blip r:embed="rId8" cstate="print">
              <a:extLst>
                <a:ext uri="{28A0092B-C50C-407E-A947-70E740481C1C}">
                  <a14:useLocalDpi xmlns:a14="http://schemas.microsoft.com/office/drawing/2010/main"/>
                </a:ext>
              </a:extLst>
            </a:blip>
            <a:stretch>
              <a:fillRect/>
            </a:stretch>
          </p:blipFill>
          <p:spPr bwMode="gray">
            <a:xfrm>
              <a:off x="8275320" y="3736199"/>
              <a:ext cx="1737360" cy="990600"/>
            </a:xfrm>
            <a:prstGeom prst="rect">
              <a:avLst/>
            </a:prstGeom>
            <a:noFill/>
            <a:ln>
              <a:noFill/>
            </a:ln>
          </p:spPr>
        </p:pic>
        <p:pic>
          <p:nvPicPr>
            <p:cNvPr id="89" name="Picture 54" descr="Untitled-10"/>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gray">
            <a:xfrm>
              <a:off x="8275320" y="3468595"/>
              <a:ext cx="1737360" cy="990600"/>
            </a:xfrm>
            <a:prstGeom prst="rect">
              <a:avLst/>
            </a:prstGeom>
            <a:noFill/>
            <a:ln>
              <a:noFill/>
            </a:ln>
          </p:spPr>
        </p:pic>
      </p:grpSp>
      <p:sp>
        <p:nvSpPr>
          <p:cNvPr id="90" name="Text Box 101"/>
          <p:cNvSpPr txBox="1">
            <a:spLocks noChangeArrowheads="1"/>
          </p:cNvSpPr>
          <p:nvPr/>
        </p:nvSpPr>
        <p:spPr bwMode="gray">
          <a:xfrm>
            <a:off x="2520419" y="2464335"/>
            <a:ext cx="1034312" cy="240450"/>
          </a:xfrm>
          <a:prstGeom prst="rect">
            <a:avLst/>
          </a:prstGeom>
          <a:noFill/>
          <a:ln w="9525">
            <a:noFill/>
            <a:miter lim="800000"/>
            <a:headEnd/>
            <a:tailEnd/>
          </a:ln>
        </p:spPr>
        <p:txBody>
          <a:bodyPr wrap="square">
            <a:spAutoFit/>
          </a:bodyPr>
          <a:lstStyle/>
          <a:p>
            <a:pPr algn="ctr" eaLnBrk="0" hangingPunct="0">
              <a:lnSpc>
                <a:spcPct val="85000"/>
              </a:lnSpc>
              <a:spcBef>
                <a:spcPct val="50000"/>
              </a:spcBef>
              <a:spcAft>
                <a:spcPct val="5000"/>
              </a:spcAft>
              <a:buClr>
                <a:srgbClr val="FFFFFF"/>
              </a:buClr>
              <a:buSzPct val="100000"/>
              <a:buFont typeface="Times New Roman" pitchFamily="18" charset="0"/>
              <a:buNone/>
            </a:pPr>
            <a:r>
              <a:rPr lang="fr-FR" sz="1100" smtClean="0">
                <a:solidFill>
                  <a:srgbClr val="646464"/>
                </a:solidFill>
                <a:latin typeface="Arial"/>
                <a:cs typeface="Arial"/>
              </a:rPr>
              <a:t>UTM/Blades</a:t>
            </a:r>
            <a:endParaRPr lang="fr-FR" sz="1100">
              <a:solidFill>
                <a:srgbClr val="646464"/>
              </a:solidFill>
              <a:latin typeface="Arial"/>
              <a:cs typeface="Arial"/>
            </a:endParaRPr>
          </a:p>
        </p:txBody>
      </p:sp>
      <p:cxnSp>
        <p:nvCxnSpPr>
          <p:cNvPr id="91" name="Straight Connector 90"/>
          <p:cNvCxnSpPr>
            <a:stCxn id="89" idx="3"/>
            <a:endCxn id="120" idx="1"/>
          </p:cNvCxnSpPr>
          <p:nvPr/>
        </p:nvCxnSpPr>
        <p:spPr bwMode="gray">
          <a:xfrm flipV="1">
            <a:off x="3147668" y="2465434"/>
            <a:ext cx="3309302" cy="295555"/>
          </a:xfrm>
          <a:prstGeom prst="line">
            <a:avLst/>
          </a:prstGeom>
          <a:solidFill>
            <a:srgbClr val="316989"/>
          </a:solidFill>
          <a:ln w="19050" cap="flat" cmpd="sng" algn="ctr">
            <a:solidFill>
              <a:schemeClr val="tx1">
                <a:lumMod val="50000"/>
                <a:lumOff val="50000"/>
              </a:schemeClr>
            </a:solidFill>
            <a:prstDash val="sysDash"/>
            <a:round/>
            <a:headEnd type="none" w="med" len="med"/>
            <a:tailEnd type="none" w="med" len="med"/>
          </a:ln>
          <a:effectLst/>
        </p:spPr>
      </p:cxnSp>
      <p:sp>
        <p:nvSpPr>
          <p:cNvPr id="92" name="Freeform 5"/>
          <p:cNvSpPr>
            <a:spLocks noEditPoints="1"/>
          </p:cNvSpPr>
          <p:nvPr/>
        </p:nvSpPr>
        <p:spPr bwMode="gray">
          <a:xfrm>
            <a:off x="4323217" y="3621265"/>
            <a:ext cx="388288" cy="156687"/>
          </a:xfrm>
          <a:custGeom>
            <a:avLst/>
            <a:gdLst>
              <a:gd name="T0" fmla="*/ 349 w 368"/>
              <a:gd name="T1" fmla="*/ 0 h 129"/>
              <a:gd name="T2" fmla="*/ 18 w 368"/>
              <a:gd name="T3" fmla="*/ 0 h 129"/>
              <a:gd name="T4" fmla="*/ 0 w 368"/>
              <a:gd name="T5" fmla="*/ 19 h 129"/>
              <a:gd name="T6" fmla="*/ 0 w 368"/>
              <a:gd name="T7" fmla="*/ 110 h 129"/>
              <a:gd name="T8" fmla="*/ 18 w 368"/>
              <a:gd name="T9" fmla="*/ 129 h 129"/>
              <a:gd name="T10" fmla="*/ 349 w 368"/>
              <a:gd name="T11" fmla="*/ 129 h 129"/>
              <a:gd name="T12" fmla="*/ 368 w 368"/>
              <a:gd name="T13" fmla="*/ 110 h 129"/>
              <a:gd name="T14" fmla="*/ 368 w 368"/>
              <a:gd name="T15" fmla="*/ 19 h 129"/>
              <a:gd name="T16" fmla="*/ 349 w 368"/>
              <a:gd name="T17" fmla="*/ 0 h 129"/>
              <a:gd name="T18" fmla="*/ 64 w 368"/>
              <a:gd name="T19" fmla="*/ 74 h 129"/>
              <a:gd name="T20" fmla="*/ 46 w 368"/>
              <a:gd name="T21" fmla="*/ 55 h 129"/>
              <a:gd name="T22" fmla="*/ 64 w 368"/>
              <a:gd name="T23" fmla="*/ 37 h 129"/>
              <a:gd name="T24" fmla="*/ 83 w 368"/>
              <a:gd name="T25" fmla="*/ 55 h 129"/>
              <a:gd name="T26" fmla="*/ 64 w 368"/>
              <a:gd name="T27" fmla="*/ 74 h 129"/>
              <a:gd name="T28" fmla="*/ 221 w 368"/>
              <a:gd name="T29" fmla="*/ 55 h 129"/>
              <a:gd name="T30" fmla="*/ 202 w 368"/>
              <a:gd name="T31" fmla="*/ 55 h 129"/>
              <a:gd name="T32" fmla="*/ 202 w 368"/>
              <a:gd name="T33" fmla="*/ 9 h 129"/>
              <a:gd name="T34" fmla="*/ 221 w 368"/>
              <a:gd name="T35" fmla="*/ 9 h 129"/>
              <a:gd name="T36" fmla="*/ 221 w 368"/>
              <a:gd name="T37" fmla="*/ 55 h 129"/>
              <a:gd name="T38" fmla="*/ 257 w 368"/>
              <a:gd name="T39" fmla="*/ 55 h 129"/>
              <a:gd name="T40" fmla="*/ 239 w 368"/>
              <a:gd name="T41" fmla="*/ 55 h 129"/>
              <a:gd name="T42" fmla="*/ 239 w 368"/>
              <a:gd name="T43" fmla="*/ 9 h 129"/>
              <a:gd name="T44" fmla="*/ 257 w 368"/>
              <a:gd name="T45" fmla="*/ 9 h 129"/>
              <a:gd name="T46" fmla="*/ 257 w 368"/>
              <a:gd name="T47" fmla="*/ 55 h 129"/>
              <a:gd name="T48" fmla="*/ 294 w 368"/>
              <a:gd name="T49" fmla="*/ 55 h 129"/>
              <a:gd name="T50" fmla="*/ 276 w 368"/>
              <a:gd name="T51" fmla="*/ 55 h 129"/>
              <a:gd name="T52" fmla="*/ 276 w 368"/>
              <a:gd name="T53" fmla="*/ 9 h 129"/>
              <a:gd name="T54" fmla="*/ 294 w 368"/>
              <a:gd name="T55" fmla="*/ 9 h 129"/>
              <a:gd name="T56" fmla="*/ 294 w 368"/>
              <a:gd name="T57" fmla="*/ 55 h 129"/>
              <a:gd name="T58" fmla="*/ 331 w 368"/>
              <a:gd name="T59" fmla="*/ 55 h 129"/>
              <a:gd name="T60" fmla="*/ 312 w 368"/>
              <a:gd name="T61" fmla="*/ 55 h 129"/>
              <a:gd name="T62" fmla="*/ 312 w 368"/>
              <a:gd name="T63" fmla="*/ 9 h 129"/>
              <a:gd name="T64" fmla="*/ 331 w 368"/>
              <a:gd name="T65" fmla="*/ 9 h 129"/>
              <a:gd name="T66" fmla="*/ 331 w 368"/>
              <a:gd name="T67" fmla="*/ 5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8" h="129">
                <a:moveTo>
                  <a:pt x="349" y="0"/>
                </a:moveTo>
                <a:cubicBezTo>
                  <a:pt x="18" y="0"/>
                  <a:pt x="18" y="0"/>
                  <a:pt x="18" y="0"/>
                </a:cubicBezTo>
                <a:cubicBezTo>
                  <a:pt x="8" y="0"/>
                  <a:pt x="0" y="8"/>
                  <a:pt x="0" y="19"/>
                </a:cubicBezTo>
                <a:cubicBezTo>
                  <a:pt x="0" y="110"/>
                  <a:pt x="0" y="110"/>
                  <a:pt x="0" y="110"/>
                </a:cubicBezTo>
                <a:cubicBezTo>
                  <a:pt x="0" y="121"/>
                  <a:pt x="8" y="129"/>
                  <a:pt x="18" y="129"/>
                </a:cubicBezTo>
                <a:cubicBezTo>
                  <a:pt x="349" y="129"/>
                  <a:pt x="349" y="129"/>
                  <a:pt x="349" y="129"/>
                </a:cubicBezTo>
                <a:cubicBezTo>
                  <a:pt x="359" y="129"/>
                  <a:pt x="368" y="121"/>
                  <a:pt x="368" y="110"/>
                </a:cubicBezTo>
                <a:cubicBezTo>
                  <a:pt x="368" y="19"/>
                  <a:pt x="368" y="19"/>
                  <a:pt x="368" y="19"/>
                </a:cubicBezTo>
                <a:cubicBezTo>
                  <a:pt x="368" y="8"/>
                  <a:pt x="359" y="0"/>
                  <a:pt x="349" y="0"/>
                </a:cubicBezTo>
                <a:close/>
                <a:moveTo>
                  <a:pt x="64" y="74"/>
                </a:moveTo>
                <a:cubicBezTo>
                  <a:pt x="54" y="74"/>
                  <a:pt x="46" y="65"/>
                  <a:pt x="46" y="55"/>
                </a:cubicBezTo>
                <a:cubicBezTo>
                  <a:pt x="46" y="45"/>
                  <a:pt x="54" y="37"/>
                  <a:pt x="64" y="37"/>
                </a:cubicBezTo>
                <a:cubicBezTo>
                  <a:pt x="75" y="37"/>
                  <a:pt x="83" y="45"/>
                  <a:pt x="83" y="55"/>
                </a:cubicBezTo>
                <a:cubicBezTo>
                  <a:pt x="83" y="65"/>
                  <a:pt x="75" y="74"/>
                  <a:pt x="64" y="74"/>
                </a:cubicBezTo>
                <a:close/>
                <a:moveTo>
                  <a:pt x="221" y="55"/>
                </a:moveTo>
                <a:cubicBezTo>
                  <a:pt x="202" y="55"/>
                  <a:pt x="202" y="55"/>
                  <a:pt x="202" y="55"/>
                </a:cubicBezTo>
                <a:cubicBezTo>
                  <a:pt x="202" y="9"/>
                  <a:pt x="202" y="9"/>
                  <a:pt x="202" y="9"/>
                </a:cubicBezTo>
                <a:cubicBezTo>
                  <a:pt x="221" y="9"/>
                  <a:pt x="221" y="9"/>
                  <a:pt x="221" y="9"/>
                </a:cubicBezTo>
                <a:lnTo>
                  <a:pt x="221" y="55"/>
                </a:lnTo>
                <a:close/>
                <a:moveTo>
                  <a:pt x="257" y="55"/>
                </a:moveTo>
                <a:cubicBezTo>
                  <a:pt x="239" y="55"/>
                  <a:pt x="239" y="55"/>
                  <a:pt x="239" y="55"/>
                </a:cubicBezTo>
                <a:cubicBezTo>
                  <a:pt x="239" y="9"/>
                  <a:pt x="239" y="9"/>
                  <a:pt x="239" y="9"/>
                </a:cubicBezTo>
                <a:cubicBezTo>
                  <a:pt x="257" y="9"/>
                  <a:pt x="257" y="9"/>
                  <a:pt x="257" y="9"/>
                </a:cubicBezTo>
                <a:lnTo>
                  <a:pt x="257" y="55"/>
                </a:lnTo>
                <a:close/>
                <a:moveTo>
                  <a:pt x="294" y="55"/>
                </a:moveTo>
                <a:cubicBezTo>
                  <a:pt x="276" y="55"/>
                  <a:pt x="276" y="55"/>
                  <a:pt x="276" y="55"/>
                </a:cubicBezTo>
                <a:cubicBezTo>
                  <a:pt x="276" y="9"/>
                  <a:pt x="276" y="9"/>
                  <a:pt x="276" y="9"/>
                </a:cubicBezTo>
                <a:cubicBezTo>
                  <a:pt x="294" y="9"/>
                  <a:pt x="294" y="9"/>
                  <a:pt x="294" y="9"/>
                </a:cubicBezTo>
                <a:lnTo>
                  <a:pt x="294" y="55"/>
                </a:lnTo>
                <a:close/>
                <a:moveTo>
                  <a:pt x="331" y="55"/>
                </a:moveTo>
                <a:cubicBezTo>
                  <a:pt x="312" y="55"/>
                  <a:pt x="312" y="55"/>
                  <a:pt x="312" y="55"/>
                </a:cubicBezTo>
                <a:cubicBezTo>
                  <a:pt x="312" y="9"/>
                  <a:pt x="312" y="9"/>
                  <a:pt x="312" y="9"/>
                </a:cubicBezTo>
                <a:cubicBezTo>
                  <a:pt x="331" y="9"/>
                  <a:pt x="331" y="9"/>
                  <a:pt x="331" y="9"/>
                </a:cubicBezTo>
                <a:lnTo>
                  <a:pt x="331" y="5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93" name="Rounded Rectangle 92"/>
          <p:cNvSpPr/>
          <p:nvPr/>
        </p:nvSpPr>
        <p:spPr bwMode="gray">
          <a:xfrm>
            <a:off x="1310426" y="1093245"/>
            <a:ext cx="1638484" cy="293072"/>
          </a:xfrm>
          <a:prstGeom prst="roundRect">
            <a:avLst>
              <a:gd name="adj" fmla="val 9455"/>
            </a:avLst>
          </a:prstGeom>
          <a:ln w="28575">
            <a:solidFill>
              <a:schemeClr val="bg1"/>
            </a:solidFill>
          </a:ln>
          <a:effectLst/>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spAutoFit/>
          </a:bodyPr>
          <a:lstStyle/>
          <a:p>
            <a:pPr algn="ctr"/>
            <a:r>
              <a:rPr lang="fr-FR" sz="1200" b="1" dirty="0" smtClean="0">
                <a:solidFill>
                  <a:srgbClr val="FFFFFF"/>
                </a:solidFill>
                <a:latin typeface="Arial" pitchFamily="34" charset="0"/>
                <a:cs typeface="Arial" pitchFamily="34" charset="0"/>
              </a:rPr>
              <a:t>Visibilité limitée</a:t>
            </a:r>
            <a:endParaRPr lang="fr-FR" sz="1200" b="1" dirty="0">
              <a:solidFill>
                <a:srgbClr val="FFFFFF"/>
              </a:solidFill>
              <a:latin typeface="Arial" pitchFamily="34" charset="0"/>
              <a:cs typeface="Arial" pitchFamily="34" charset="0"/>
            </a:endParaRPr>
          </a:p>
        </p:txBody>
      </p:sp>
      <p:sp>
        <p:nvSpPr>
          <p:cNvPr id="99" name="Rounded Rectangle 98"/>
          <p:cNvSpPr/>
          <p:nvPr/>
        </p:nvSpPr>
        <p:spPr bwMode="gray">
          <a:xfrm>
            <a:off x="5986238" y="1091907"/>
            <a:ext cx="1638484" cy="295751"/>
          </a:xfrm>
          <a:prstGeom prst="roundRect">
            <a:avLst>
              <a:gd name="adj" fmla="val 11515"/>
            </a:avLst>
          </a:prstGeom>
          <a:ln w="28575">
            <a:solidFill>
              <a:schemeClr val="bg1"/>
            </a:solidFill>
          </a:ln>
          <a:effectLst/>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spAutoFit/>
          </a:bodyPr>
          <a:lstStyle/>
          <a:p>
            <a:pPr algn="ctr"/>
            <a:r>
              <a:rPr lang="fr-FR" sz="1200" b="1" dirty="0" smtClean="0">
                <a:solidFill>
                  <a:srgbClr val="FFFFFF"/>
                </a:solidFill>
                <a:latin typeface="Arial" pitchFamily="34" charset="0"/>
                <a:cs typeface="Arial" pitchFamily="34" charset="0"/>
              </a:rPr>
              <a:t>Réponse manuelle</a:t>
            </a:r>
            <a:endParaRPr lang="fr-FR" sz="1200" b="1" dirty="0">
              <a:solidFill>
                <a:srgbClr val="FFFFFF"/>
              </a:solidFill>
              <a:latin typeface="Arial" pitchFamily="34" charset="0"/>
              <a:cs typeface="Arial" pitchFamily="34" charset="0"/>
            </a:endParaRPr>
          </a:p>
        </p:txBody>
      </p:sp>
      <p:grpSp>
        <p:nvGrpSpPr>
          <p:cNvPr id="112" name="Group 111"/>
          <p:cNvGrpSpPr/>
          <p:nvPr/>
        </p:nvGrpSpPr>
        <p:grpSpPr bwMode="gray">
          <a:xfrm>
            <a:off x="1870779" y="3244773"/>
            <a:ext cx="378237" cy="337572"/>
            <a:chOff x="1867687" y="3046324"/>
            <a:chExt cx="420263" cy="337572"/>
          </a:xfrm>
        </p:grpSpPr>
        <p:sp>
          <p:nvSpPr>
            <p:cNvPr id="113" name="Can 112"/>
            <p:cNvSpPr/>
            <p:nvPr/>
          </p:nvSpPr>
          <p:spPr bwMode="gray">
            <a:xfrm>
              <a:off x="1867687" y="3046324"/>
              <a:ext cx="193047" cy="228777"/>
            </a:xfrm>
            <a:prstGeom prst="can">
              <a:avLst/>
            </a:prstGeom>
            <a:gradFill flip="none" rotWithShape="1">
              <a:gsLst>
                <a:gs pos="43000">
                  <a:srgbClr val="3E6C8A"/>
                </a:gs>
                <a:gs pos="50000">
                  <a:srgbClr val="477B9F"/>
                </a:gs>
              </a:gsLst>
              <a:lin ang="0" scaled="1"/>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a:solidFill>
                  <a:srgbClr val="FFFFFF"/>
                </a:solidFill>
                <a:latin typeface="Arial" pitchFamily="34" charset="0"/>
                <a:cs typeface="Arial" pitchFamily="34" charset="0"/>
              </a:endParaRPr>
            </a:p>
          </p:txBody>
        </p:sp>
        <p:sp>
          <p:nvSpPr>
            <p:cNvPr id="114" name="Can 113"/>
            <p:cNvSpPr/>
            <p:nvPr/>
          </p:nvSpPr>
          <p:spPr bwMode="gray">
            <a:xfrm>
              <a:off x="2094903" y="3046324"/>
              <a:ext cx="193047" cy="228777"/>
            </a:xfrm>
            <a:prstGeom prst="can">
              <a:avLst/>
            </a:prstGeom>
            <a:gradFill flip="none" rotWithShape="1">
              <a:gsLst>
                <a:gs pos="43000">
                  <a:srgbClr val="3E6C8A"/>
                </a:gs>
                <a:gs pos="50000">
                  <a:srgbClr val="477B9F"/>
                </a:gs>
              </a:gsLst>
              <a:lin ang="0" scaled="1"/>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a:solidFill>
                  <a:srgbClr val="FFFFFF"/>
                </a:solidFill>
                <a:latin typeface="Arial" pitchFamily="34" charset="0"/>
                <a:cs typeface="Arial" pitchFamily="34" charset="0"/>
              </a:endParaRPr>
            </a:p>
          </p:txBody>
        </p:sp>
        <p:sp>
          <p:nvSpPr>
            <p:cNvPr id="115" name="Can 114"/>
            <p:cNvSpPr/>
            <p:nvPr/>
          </p:nvSpPr>
          <p:spPr bwMode="gray">
            <a:xfrm>
              <a:off x="1972229" y="3155119"/>
              <a:ext cx="193047" cy="228777"/>
            </a:xfrm>
            <a:prstGeom prst="can">
              <a:avLst/>
            </a:prstGeom>
            <a:gradFill flip="none" rotWithShape="1">
              <a:gsLst>
                <a:gs pos="43000">
                  <a:srgbClr val="3E6C8A"/>
                </a:gs>
                <a:gs pos="50000">
                  <a:srgbClr val="477B9F"/>
                </a:gs>
              </a:gsLst>
              <a:lin ang="0" scaled="1"/>
              <a:tileRect/>
            </a:gra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a:solidFill>
                  <a:srgbClr val="FFFFFF"/>
                </a:solidFill>
                <a:latin typeface="Arial" pitchFamily="34" charset="0"/>
                <a:cs typeface="Arial" pitchFamily="34" charset="0"/>
              </a:endParaRPr>
            </a:p>
          </p:txBody>
        </p:sp>
      </p:grpSp>
      <p:grpSp>
        <p:nvGrpSpPr>
          <p:cNvPr id="116" name="Group 115"/>
          <p:cNvGrpSpPr/>
          <p:nvPr/>
        </p:nvGrpSpPr>
        <p:grpSpPr bwMode="gray">
          <a:xfrm>
            <a:off x="6426077" y="2264496"/>
            <a:ext cx="536535" cy="478138"/>
            <a:chOff x="5510765" y="5551631"/>
            <a:chExt cx="596150" cy="486934"/>
          </a:xfrm>
        </p:grpSpPr>
        <p:sp>
          <p:nvSpPr>
            <p:cNvPr id="117" name="Freeform 33"/>
            <p:cNvSpPr>
              <a:spLocks/>
            </p:cNvSpPr>
            <p:nvPr/>
          </p:nvSpPr>
          <p:spPr bwMode="gray">
            <a:xfrm>
              <a:off x="5510765" y="5551631"/>
              <a:ext cx="596150" cy="409262"/>
            </a:xfrm>
            <a:custGeom>
              <a:avLst/>
              <a:gdLst>
                <a:gd name="T0" fmla="*/ 110 w 2420"/>
                <a:gd name="T1" fmla="*/ 0 h 1632"/>
                <a:gd name="T2" fmla="*/ 2312 w 2420"/>
                <a:gd name="T3" fmla="*/ 0 h 1632"/>
                <a:gd name="T4" fmla="*/ 2312 w 2420"/>
                <a:gd name="T5" fmla="*/ 0 h 1632"/>
                <a:gd name="T6" fmla="*/ 2334 w 2420"/>
                <a:gd name="T7" fmla="*/ 2 h 1632"/>
                <a:gd name="T8" fmla="*/ 2354 w 2420"/>
                <a:gd name="T9" fmla="*/ 8 h 1632"/>
                <a:gd name="T10" fmla="*/ 2372 w 2420"/>
                <a:gd name="T11" fmla="*/ 18 h 1632"/>
                <a:gd name="T12" fmla="*/ 2388 w 2420"/>
                <a:gd name="T13" fmla="*/ 30 h 1632"/>
                <a:gd name="T14" fmla="*/ 2402 w 2420"/>
                <a:gd name="T15" fmla="*/ 46 h 1632"/>
                <a:gd name="T16" fmla="*/ 2412 w 2420"/>
                <a:gd name="T17" fmla="*/ 62 h 1632"/>
                <a:gd name="T18" fmla="*/ 2418 w 2420"/>
                <a:gd name="T19" fmla="*/ 82 h 1632"/>
                <a:gd name="T20" fmla="*/ 2420 w 2420"/>
                <a:gd name="T21" fmla="*/ 102 h 1632"/>
                <a:gd name="T22" fmla="*/ 2420 w 2420"/>
                <a:gd name="T23" fmla="*/ 1530 h 1632"/>
                <a:gd name="T24" fmla="*/ 2420 w 2420"/>
                <a:gd name="T25" fmla="*/ 1530 h 1632"/>
                <a:gd name="T26" fmla="*/ 2418 w 2420"/>
                <a:gd name="T27" fmla="*/ 1550 h 1632"/>
                <a:gd name="T28" fmla="*/ 2412 w 2420"/>
                <a:gd name="T29" fmla="*/ 1570 h 1632"/>
                <a:gd name="T30" fmla="*/ 2402 w 2420"/>
                <a:gd name="T31" fmla="*/ 1586 h 1632"/>
                <a:gd name="T32" fmla="*/ 2388 w 2420"/>
                <a:gd name="T33" fmla="*/ 1602 h 1632"/>
                <a:gd name="T34" fmla="*/ 2372 w 2420"/>
                <a:gd name="T35" fmla="*/ 1614 h 1632"/>
                <a:gd name="T36" fmla="*/ 2354 w 2420"/>
                <a:gd name="T37" fmla="*/ 1624 h 1632"/>
                <a:gd name="T38" fmla="*/ 2334 w 2420"/>
                <a:gd name="T39" fmla="*/ 1628 h 1632"/>
                <a:gd name="T40" fmla="*/ 2312 w 2420"/>
                <a:gd name="T41" fmla="*/ 1632 h 1632"/>
                <a:gd name="T42" fmla="*/ 2312 w 2420"/>
                <a:gd name="T43" fmla="*/ 1632 h 1632"/>
                <a:gd name="T44" fmla="*/ 110 w 2420"/>
                <a:gd name="T45" fmla="*/ 1632 h 1632"/>
                <a:gd name="T46" fmla="*/ 110 w 2420"/>
                <a:gd name="T47" fmla="*/ 1632 h 1632"/>
                <a:gd name="T48" fmla="*/ 88 w 2420"/>
                <a:gd name="T49" fmla="*/ 1628 h 1632"/>
                <a:gd name="T50" fmla="*/ 68 w 2420"/>
                <a:gd name="T51" fmla="*/ 1624 h 1632"/>
                <a:gd name="T52" fmla="*/ 48 w 2420"/>
                <a:gd name="T53" fmla="*/ 1614 h 1632"/>
                <a:gd name="T54" fmla="*/ 32 w 2420"/>
                <a:gd name="T55" fmla="*/ 1602 h 1632"/>
                <a:gd name="T56" fmla="*/ 20 w 2420"/>
                <a:gd name="T57" fmla="*/ 1586 h 1632"/>
                <a:gd name="T58" fmla="*/ 10 w 2420"/>
                <a:gd name="T59" fmla="*/ 1570 h 1632"/>
                <a:gd name="T60" fmla="*/ 4 w 2420"/>
                <a:gd name="T61" fmla="*/ 1550 h 1632"/>
                <a:gd name="T62" fmla="*/ 0 w 2420"/>
                <a:gd name="T63" fmla="*/ 1530 h 1632"/>
                <a:gd name="T64" fmla="*/ 0 w 2420"/>
                <a:gd name="T65" fmla="*/ 102 h 1632"/>
                <a:gd name="T66" fmla="*/ 0 w 2420"/>
                <a:gd name="T67" fmla="*/ 102 h 1632"/>
                <a:gd name="T68" fmla="*/ 4 w 2420"/>
                <a:gd name="T69" fmla="*/ 82 h 1632"/>
                <a:gd name="T70" fmla="*/ 10 w 2420"/>
                <a:gd name="T71" fmla="*/ 62 h 1632"/>
                <a:gd name="T72" fmla="*/ 20 w 2420"/>
                <a:gd name="T73" fmla="*/ 46 h 1632"/>
                <a:gd name="T74" fmla="*/ 32 w 2420"/>
                <a:gd name="T75" fmla="*/ 30 h 1632"/>
                <a:gd name="T76" fmla="*/ 48 w 2420"/>
                <a:gd name="T77" fmla="*/ 18 h 1632"/>
                <a:gd name="T78" fmla="*/ 68 w 2420"/>
                <a:gd name="T79" fmla="*/ 8 h 1632"/>
                <a:gd name="T80" fmla="*/ 88 w 2420"/>
                <a:gd name="T81" fmla="*/ 2 h 1632"/>
                <a:gd name="T82" fmla="*/ 110 w 2420"/>
                <a:gd name="T83" fmla="*/ 0 h 1632"/>
                <a:gd name="T84" fmla="*/ 110 w 2420"/>
                <a:gd name="T85" fmla="*/ 0 h 1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20" h="1632">
                  <a:moveTo>
                    <a:pt x="110" y="0"/>
                  </a:moveTo>
                  <a:lnTo>
                    <a:pt x="2312" y="0"/>
                  </a:lnTo>
                  <a:lnTo>
                    <a:pt x="2312" y="0"/>
                  </a:lnTo>
                  <a:lnTo>
                    <a:pt x="2334" y="2"/>
                  </a:lnTo>
                  <a:lnTo>
                    <a:pt x="2354" y="8"/>
                  </a:lnTo>
                  <a:lnTo>
                    <a:pt x="2372" y="18"/>
                  </a:lnTo>
                  <a:lnTo>
                    <a:pt x="2388" y="30"/>
                  </a:lnTo>
                  <a:lnTo>
                    <a:pt x="2402" y="46"/>
                  </a:lnTo>
                  <a:lnTo>
                    <a:pt x="2412" y="62"/>
                  </a:lnTo>
                  <a:lnTo>
                    <a:pt x="2418" y="82"/>
                  </a:lnTo>
                  <a:lnTo>
                    <a:pt x="2420" y="102"/>
                  </a:lnTo>
                  <a:lnTo>
                    <a:pt x="2420" y="1530"/>
                  </a:lnTo>
                  <a:lnTo>
                    <a:pt x="2420" y="1530"/>
                  </a:lnTo>
                  <a:lnTo>
                    <a:pt x="2418" y="1550"/>
                  </a:lnTo>
                  <a:lnTo>
                    <a:pt x="2412" y="1570"/>
                  </a:lnTo>
                  <a:lnTo>
                    <a:pt x="2402" y="1586"/>
                  </a:lnTo>
                  <a:lnTo>
                    <a:pt x="2388" y="1602"/>
                  </a:lnTo>
                  <a:lnTo>
                    <a:pt x="2372" y="1614"/>
                  </a:lnTo>
                  <a:lnTo>
                    <a:pt x="2354" y="1624"/>
                  </a:lnTo>
                  <a:lnTo>
                    <a:pt x="2334" y="1628"/>
                  </a:lnTo>
                  <a:lnTo>
                    <a:pt x="2312" y="1632"/>
                  </a:lnTo>
                  <a:lnTo>
                    <a:pt x="2312" y="1632"/>
                  </a:lnTo>
                  <a:lnTo>
                    <a:pt x="110" y="1632"/>
                  </a:lnTo>
                  <a:lnTo>
                    <a:pt x="110" y="1632"/>
                  </a:lnTo>
                  <a:lnTo>
                    <a:pt x="88" y="1628"/>
                  </a:lnTo>
                  <a:lnTo>
                    <a:pt x="68" y="1624"/>
                  </a:lnTo>
                  <a:lnTo>
                    <a:pt x="48" y="1614"/>
                  </a:lnTo>
                  <a:lnTo>
                    <a:pt x="32" y="1602"/>
                  </a:lnTo>
                  <a:lnTo>
                    <a:pt x="20" y="1586"/>
                  </a:lnTo>
                  <a:lnTo>
                    <a:pt x="10" y="1570"/>
                  </a:lnTo>
                  <a:lnTo>
                    <a:pt x="4" y="1550"/>
                  </a:lnTo>
                  <a:lnTo>
                    <a:pt x="0" y="1530"/>
                  </a:lnTo>
                  <a:lnTo>
                    <a:pt x="0" y="102"/>
                  </a:lnTo>
                  <a:lnTo>
                    <a:pt x="0" y="102"/>
                  </a:lnTo>
                  <a:lnTo>
                    <a:pt x="4" y="82"/>
                  </a:lnTo>
                  <a:lnTo>
                    <a:pt x="10" y="62"/>
                  </a:lnTo>
                  <a:lnTo>
                    <a:pt x="20" y="46"/>
                  </a:lnTo>
                  <a:lnTo>
                    <a:pt x="32" y="30"/>
                  </a:lnTo>
                  <a:lnTo>
                    <a:pt x="48" y="18"/>
                  </a:lnTo>
                  <a:lnTo>
                    <a:pt x="68" y="8"/>
                  </a:lnTo>
                  <a:lnTo>
                    <a:pt x="88" y="2"/>
                  </a:lnTo>
                  <a:lnTo>
                    <a:pt x="110" y="0"/>
                  </a:lnTo>
                  <a:lnTo>
                    <a:pt x="110" y="0"/>
                  </a:lnTo>
                  <a:close/>
                </a:path>
              </a:pathLst>
            </a:custGeom>
            <a:solidFill>
              <a:schemeClr val="accent2">
                <a:lumMod val="7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118" name="Freeform 32"/>
            <p:cNvSpPr>
              <a:spLocks/>
            </p:cNvSpPr>
            <p:nvPr/>
          </p:nvSpPr>
          <p:spPr bwMode="gray">
            <a:xfrm>
              <a:off x="5660488" y="5958820"/>
              <a:ext cx="290396" cy="79745"/>
            </a:xfrm>
            <a:custGeom>
              <a:avLst/>
              <a:gdLst>
                <a:gd name="T0" fmla="*/ 0 w 1158"/>
                <a:gd name="T1" fmla="*/ 318 h 318"/>
                <a:gd name="T2" fmla="*/ 0 w 1158"/>
                <a:gd name="T3" fmla="*/ 318 h 318"/>
                <a:gd name="T4" fmla="*/ 1158 w 1158"/>
                <a:gd name="T5" fmla="*/ 318 h 318"/>
                <a:gd name="T6" fmla="*/ 1158 w 1158"/>
                <a:gd name="T7" fmla="*/ 186 h 318"/>
                <a:gd name="T8" fmla="*/ 948 w 1158"/>
                <a:gd name="T9" fmla="*/ 186 h 318"/>
                <a:gd name="T10" fmla="*/ 948 w 1158"/>
                <a:gd name="T11" fmla="*/ 186 h 318"/>
                <a:gd name="T12" fmla="*/ 936 w 1158"/>
                <a:gd name="T13" fmla="*/ 132 h 318"/>
                <a:gd name="T14" fmla="*/ 926 w 1158"/>
                <a:gd name="T15" fmla="*/ 106 h 318"/>
                <a:gd name="T16" fmla="*/ 918 w 1158"/>
                <a:gd name="T17" fmla="*/ 80 h 318"/>
                <a:gd name="T18" fmla="*/ 908 w 1158"/>
                <a:gd name="T19" fmla="*/ 56 h 318"/>
                <a:gd name="T20" fmla="*/ 896 w 1158"/>
                <a:gd name="T21" fmla="*/ 34 h 318"/>
                <a:gd name="T22" fmla="*/ 884 w 1158"/>
                <a:gd name="T23" fmla="*/ 16 h 318"/>
                <a:gd name="T24" fmla="*/ 870 w 1158"/>
                <a:gd name="T25" fmla="*/ 0 h 318"/>
                <a:gd name="T26" fmla="*/ 286 w 1158"/>
                <a:gd name="T27" fmla="*/ 0 h 318"/>
                <a:gd name="T28" fmla="*/ 286 w 1158"/>
                <a:gd name="T29" fmla="*/ 0 h 318"/>
                <a:gd name="T30" fmla="*/ 274 w 1158"/>
                <a:gd name="T31" fmla="*/ 16 h 318"/>
                <a:gd name="T32" fmla="*/ 262 w 1158"/>
                <a:gd name="T33" fmla="*/ 34 h 318"/>
                <a:gd name="T34" fmla="*/ 250 w 1158"/>
                <a:gd name="T35" fmla="*/ 56 h 318"/>
                <a:gd name="T36" fmla="*/ 240 w 1158"/>
                <a:gd name="T37" fmla="*/ 80 h 318"/>
                <a:gd name="T38" fmla="*/ 230 w 1158"/>
                <a:gd name="T39" fmla="*/ 106 h 318"/>
                <a:gd name="T40" fmla="*/ 222 w 1158"/>
                <a:gd name="T41" fmla="*/ 132 h 318"/>
                <a:gd name="T42" fmla="*/ 210 w 1158"/>
                <a:gd name="T43" fmla="*/ 186 h 318"/>
                <a:gd name="T44" fmla="*/ 0 w 1158"/>
                <a:gd name="T45" fmla="*/ 186 h 318"/>
                <a:gd name="T46" fmla="*/ 0 w 1158"/>
                <a:gd name="T47" fmla="*/ 318 h 318"/>
                <a:gd name="T48" fmla="*/ 0 w 1158"/>
                <a:gd name="T49" fmla="*/ 318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8" h="318">
                  <a:moveTo>
                    <a:pt x="0" y="318"/>
                  </a:moveTo>
                  <a:lnTo>
                    <a:pt x="0" y="318"/>
                  </a:lnTo>
                  <a:lnTo>
                    <a:pt x="1158" y="318"/>
                  </a:lnTo>
                  <a:lnTo>
                    <a:pt x="1158" y="186"/>
                  </a:lnTo>
                  <a:lnTo>
                    <a:pt x="948" y="186"/>
                  </a:lnTo>
                  <a:lnTo>
                    <a:pt x="948" y="186"/>
                  </a:lnTo>
                  <a:lnTo>
                    <a:pt x="936" y="132"/>
                  </a:lnTo>
                  <a:lnTo>
                    <a:pt x="926" y="106"/>
                  </a:lnTo>
                  <a:lnTo>
                    <a:pt x="918" y="80"/>
                  </a:lnTo>
                  <a:lnTo>
                    <a:pt x="908" y="56"/>
                  </a:lnTo>
                  <a:lnTo>
                    <a:pt x="896" y="34"/>
                  </a:lnTo>
                  <a:lnTo>
                    <a:pt x="884" y="16"/>
                  </a:lnTo>
                  <a:lnTo>
                    <a:pt x="870" y="0"/>
                  </a:lnTo>
                  <a:lnTo>
                    <a:pt x="286" y="0"/>
                  </a:lnTo>
                  <a:lnTo>
                    <a:pt x="286" y="0"/>
                  </a:lnTo>
                  <a:lnTo>
                    <a:pt x="274" y="16"/>
                  </a:lnTo>
                  <a:lnTo>
                    <a:pt x="262" y="34"/>
                  </a:lnTo>
                  <a:lnTo>
                    <a:pt x="250" y="56"/>
                  </a:lnTo>
                  <a:lnTo>
                    <a:pt x="240" y="80"/>
                  </a:lnTo>
                  <a:lnTo>
                    <a:pt x="230" y="106"/>
                  </a:lnTo>
                  <a:lnTo>
                    <a:pt x="222" y="132"/>
                  </a:lnTo>
                  <a:lnTo>
                    <a:pt x="210" y="186"/>
                  </a:lnTo>
                  <a:lnTo>
                    <a:pt x="0" y="186"/>
                  </a:lnTo>
                  <a:lnTo>
                    <a:pt x="0" y="318"/>
                  </a:lnTo>
                  <a:lnTo>
                    <a:pt x="0" y="318"/>
                  </a:lnTo>
                  <a:close/>
                </a:path>
              </a:pathLst>
            </a:custGeom>
            <a:solidFill>
              <a:schemeClr val="accent2">
                <a:lumMod val="7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grpSp>
          <p:nvGrpSpPr>
            <p:cNvPr id="119" name="Group 118"/>
            <p:cNvGrpSpPr/>
            <p:nvPr/>
          </p:nvGrpSpPr>
          <p:grpSpPr bwMode="gray">
            <a:xfrm>
              <a:off x="5545090" y="5585499"/>
              <a:ext cx="527501" cy="341527"/>
              <a:chOff x="5896246" y="5227320"/>
              <a:chExt cx="2456859" cy="1590675"/>
            </a:xfrm>
          </p:grpSpPr>
          <p:sp>
            <p:nvSpPr>
              <p:cNvPr id="120" name="Rectangle 119"/>
              <p:cNvSpPr/>
              <p:nvPr/>
            </p:nvSpPr>
            <p:spPr bwMode="gray">
              <a:xfrm>
                <a:off x="5896246" y="5227325"/>
                <a:ext cx="2456858" cy="1590670"/>
              </a:xfrm>
              <a:prstGeom prst="rect">
                <a:avLst/>
              </a:pr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121" name="Rectangle 77"/>
              <p:cNvSpPr/>
              <p:nvPr/>
            </p:nvSpPr>
            <p:spPr bwMode="gray">
              <a:xfrm flipH="1">
                <a:off x="5896814" y="5227320"/>
                <a:ext cx="2456291" cy="1588331"/>
              </a:xfrm>
              <a:custGeom>
                <a:avLst/>
                <a:gdLst>
                  <a:gd name="connsiteX0" fmla="*/ 0 w 564931"/>
                  <a:gd name="connsiteY0" fmla="*/ 0 h 365760"/>
                  <a:gd name="connsiteX1" fmla="*/ 564931 w 564931"/>
                  <a:gd name="connsiteY1" fmla="*/ 0 h 365760"/>
                  <a:gd name="connsiteX2" fmla="*/ 564931 w 564931"/>
                  <a:gd name="connsiteY2" fmla="*/ 365760 h 365760"/>
                  <a:gd name="connsiteX3" fmla="*/ 0 w 564931"/>
                  <a:gd name="connsiteY3" fmla="*/ 365760 h 365760"/>
                  <a:gd name="connsiteX4" fmla="*/ 0 w 564931"/>
                  <a:gd name="connsiteY4" fmla="*/ 0 h 365760"/>
                  <a:gd name="connsiteX0" fmla="*/ 0 w 564931"/>
                  <a:gd name="connsiteY0" fmla="*/ 0 h 365760"/>
                  <a:gd name="connsiteX1" fmla="*/ 564931 w 564931"/>
                  <a:gd name="connsiteY1" fmla="*/ 0 h 365760"/>
                  <a:gd name="connsiteX2" fmla="*/ 562368 w 564931"/>
                  <a:gd name="connsiteY2" fmla="*/ 146488 h 365760"/>
                  <a:gd name="connsiteX3" fmla="*/ 564931 w 564931"/>
                  <a:gd name="connsiteY3" fmla="*/ 365760 h 365760"/>
                  <a:gd name="connsiteX4" fmla="*/ 0 w 564931"/>
                  <a:gd name="connsiteY4" fmla="*/ 365760 h 365760"/>
                  <a:gd name="connsiteX5" fmla="*/ 0 w 564931"/>
                  <a:gd name="connsiteY5" fmla="*/ 0 h 365760"/>
                  <a:gd name="connsiteX0" fmla="*/ 0 w 564931"/>
                  <a:gd name="connsiteY0" fmla="*/ 0 h 365760"/>
                  <a:gd name="connsiteX1" fmla="*/ 564931 w 564931"/>
                  <a:gd name="connsiteY1" fmla="*/ 0 h 365760"/>
                  <a:gd name="connsiteX2" fmla="*/ 562368 w 564931"/>
                  <a:gd name="connsiteY2" fmla="*/ 146488 h 365760"/>
                  <a:gd name="connsiteX3" fmla="*/ 564931 w 564931"/>
                  <a:gd name="connsiteY3" fmla="*/ 365760 h 365760"/>
                  <a:gd name="connsiteX4" fmla="*/ 0 w 564931"/>
                  <a:gd name="connsiteY4" fmla="*/ 365760 h 365760"/>
                  <a:gd name="connsiteX5" fmla="*/ 393 w 564931"/>
                  <a:gd name="connsiteY5" fmla="*/ 308413 h 365760"/>
                  <a:gd name="connsiteX6" fmla="*/ 0 w 564931"/>
                  <a:gd name="connsiteY6" fmla="*/ 0 h 365760"/>
                  <a:gd name="connsiteX0" fmla="*/ 0 w 564931"/>
                  <a:gd name="connsiteY0" fmla="*/ 0 h 365760"/>
                  <a:gd name="connsiteX1" fmla="*/ 564931 w 564931"/>
                  <a:gd name="connsiteY1" fmla="*/ 0 h 365760"/>
                  <a:gd name="connsiteX2" fmla="*/ 562368 w 564931"/>
                  <a:gd name="connsiteY2" fmla="*/ 146488 h 365760"/>
                  <a:gd name="connsiteX3" fmla="*/ 564931 w 564931"/>
                  <a:gd name="connsiteY3" fmla="*/ 365760 h 365760"/>
                  <a:gd name="connsiteX4" fmla="*/ 393 w 564931"/>
                  <a:gd name="connsiteY4" fmla="*/ 308413 h 365760"/>
                  <a:gd name="connsiteX5" fmla="*/ 0 w 564931"/>
                  <a:gd name="connsiteY5" fmla="*/ 0 h 365760"/>
                  <a:gd name="connsiteX0" fmla="*/ 0 w 564931"/>
                  <a:gd name="connsiteY0" fmla="*/ 0 h 308413"/>
                  <a:gd name="connsiteX1" fmla="*/ 564931 w 564931"/>
                  <a:gd name="connsiteY1" fmla="*/ 0 h 308413"/>
                  <a:gd name="connsiteX2" fmla="*/ 562368 w 564931"/>
                  <a:gd name="connsiteY2" fmla="*/ 146488 h 308413"/>
                  <a:gd name="connsiteX3" fmla="*/ 279181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9181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9181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9181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42986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42986 w 564931"/>
                  <a:gd name="connsiteY3" fmla="*/ 17145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69656 w 564931"/>
                  <a:gd name="connsiteY3" fmla="*/ 16764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69656 w 564931"/>
                  <a:gd name="connsiteY3" fmla="*/ 16764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69656 w 564931"/>
                  <a:gd name="connsiteY3" fmla="*/ 16764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3466 w 564931"/>
                  <a:gd name="connsiteY3" fmla="*/ 17526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3466 w 564931"/>
                  <a:gd name="connsiteY3" fmla="*/ 17526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73466 w 564931"/>
                  <a:gd name="connsiteY3" fmla="*/ 175260 h 308413"/>
                  <a:gd name="connsiteX4" fmla="*/ 393 w 564931"/>
                  <a:gd name="connsiteY4" fmla="*/ 308413 h 308413"/>
                  <a:gd name="connsiteX5" fmla="*/ 0 w 564931"/>
                  <a:gd name="connsiteY5" fmla="*/ 0 h 308413"/>
                  <a:gd name="connsiteX0" fmla="*/ 0 w 564931"/>
                  <a:gd name="connsiteY0" fmla="*/ 0 h 308413"/>
                  <a:gd name="connsiteX1" fmla="*/ 564931 w 564931"/>
                  <a:gd name="connsiteY1" fmla="*/ 0 h 308413"/>
                  <a:gd name="connsiteX2" fmla="*/ 562368 w 564931"/>
                  <a:gd name="connsiteY2" fmla="*/ 146488 h 308413"/>
                  <a:gd name="connsiteX3" fmla="*/ 263941 w 564931"/>
                  <a:gd name="connsiteY3" fmla="*/ 175260 h 308413"/>
                  <a:gd name="connsiteX4" fmla="*/ 393 w 564931"/>
                  <a:gd name="connsiteY4" fmla="*/ 308413 h 308413"/>
                  <a:gd name="connsiteX5" fmla="*/ 0 w 564931"/>
                  <a:gd name="connsiteY5" fmla="*/ 0 h 308413"/>
                  <a:gd name="connsiteX0" fmla="*/ 0 w 565112"/>
                  <a:gd name="connsiteY0" fmla="*/ 0 h 308413"/>
                  <a:gd name="connsiteX1" fmla="*/ 564931 w 565112"/>
                  <a:gd name="connsiteY1" fmla="*/ 0 h 308413"/>
                  <a:gd name="connsiteX2" fmla="*/ 564644 w 565112"/>
                  <a:gd name="connsiteY2" fmla="*/ 146488 h 308413"/>
                  <a:gd name="connsiteX3" fmla="*/ 263941 w 565112"/>
                  <a:gd name="connsiteY3" fmla="*/ 175260 h 308413"/>
                  <a:gd name="connsiteX4" fmla="*/ 393 w 565112"/>
                  <a:gd name="connsiteY4" fmla="*/ 308413 h 308413"/>
                  <a:gd name="connsiteX5" fmla="*/ 0 w 565112"/>
                  <a:gd name="connsiteY5" fmla="*/ 0 h 308413"/>
                  <a:gd name="connsiteX0" fmla="*/ 0 w 565112"/>
                  <a:gd name="connsiteY0" fmla="*/ 0 h 311338"/>
                  <a:gd name="connsiteX1" fmla="*/ 564931 w 565112"/>
                  <a:gd name="connsiteY1" fmla="*/ 0 h 311338"/>
                  <a:gd name="connsiteX2" fmla="*/ 564644 w 565112"/>
                  <a:gd name="connsiteY2" fmla="*/ 146488 h 311338"/>
                  <a:gd name="connsiteX3" fmla="*/ 393 w 565112"/>
                  <a:gd name="connsiteY3" fmla="*/ 308413 h 311338"/>
                  <a:gd name="connsiteX4" fmla="*/ 0 w 565112"/>
                  <a:gd name="connsiteY4" fmla="*/ 0 h 311338"/>
                  <a:gd name="connsiteX0" fmla="*/ 0 w 565112"/>
                  <a:gd name="connsiteY0" fmla="*/ 0 h 308469"/>
                  <a:gd name="connsiteX1" fmla="*/ 564931 w 565112"/>
                  <a:gd name="connsiteY1" fmla="*/ 0 h 308469"/>
                  <a:gd name="connsiteX2" fmla="*/ 564644 w 565112"/>
                  <a:gd name="connsiteY2" fmla="*/ 146488 h 308469"/>
                  <a:gd name="connsiteX3" fmla="*/ 393 w 565112"/>
                  <a:gd name="connsiteY3" fmla="*/ 308413 h 308469"/>
                  <a:gd name="connsiteX4" fmla="*/ 0 w 565112"/>
                  <a:gd name="connsiteY4" fmla="*/ 0 h 308469"/>
                  <a:gd name="connsiteX0" fmla="*/ 0 w 565112"/>
                  <a:gd name="connsiteY0" fmla="*/ 0 h 308413"/>
                  <a:gd name="connsiteX1" fmla="*/ 564931 w 565112"/>
                  <a:gd name="connsiteY1" fmla="*/ 0 h 308413"/>
                  <a:gd name="connsiteX2" fmla="*/ 564644 w 565112"/>
                  <a:gd name="connsiteY2" fmla="*/ 146488 h 308413"/>
                  <a:gd name="connsiteX3" fmla="*/ 393 w 565112"/>
                  <a:gd name="connsiteY3" fmla="*/ 308413 h 308413"/>
                  <a:gd name="connsiteX4" fmla="*/ 0 w 565112"/>
                  <a:gd name="connsiteY4" fmla="*/ 0 h 308413"/>
                  <a:gd name="connsiteX0" fmla="*/ 0 w 565112"/>
                  <a:gd name="connsiteY0" fmla="*/ 0 h 308413"/>
                  <a:gd name="connsiteX1" fmla="*/ 564931 w 565112"/>
                  <a:gd name="connsiteY1" fmla="*/ 0 h 308413"/>
                  <a:gd name="connsiteX2" fmla="*/ 564644 w 565112"/>
                  <a:gd name="connsiteY2" fmla="*/ 146488 h 308413"/>
                  <a:gd name="connsiteX3" fmla="*/ 393 w 565112"/>
                  <a:gd name="connsiteY3" fmla="*/ 308413 h 308413"/>
                  <a:gd name="connsiteX4" fmla="*/ 0 w 565112"/>
                  <a:gd name="connsiteY4" fmla="*/ 0 h 308413"/>
                  <a:gd name="connsiteX0" fmla="*/ 0 w 565112"/>
                  <a:gd name="connsiteY0" fmla="*/ 0 h 308413"/>
                  <a:gd name="connsiteX1" fmla="*/ 564931 w 565112"/>
                  <a:gd name="connsiteY1" fmla="*/ 0 h 308413"/>
                  <a:gd name="connsiteX2" fmla="*/ 564644 w 565112"/>
                  <a:gd name="connsiteY2" fmla="*/ 126078 h 308413"/>
                  <a:gd name="connsiteX3" fmla="*/ 393 w 565112"/>
                  <a:gd name="connsiteY3" fmla="*/ 308413 h 308413"/>
                  <a:gd name="connsiteX4" fmla="*/ 0 w 565112"/>
                  <a:gd name="connsiteY4" fmla="*/ 0 h 308413"/>
                  <a:gd name="connsiteX0" fmla="*/ 0 w 565112"/>
                  <a:gd name="connsiteY0" fmla="*/ 0 h 308413"/>
                  <a:gd name="connsiteX1" fmla="*/ 564931 w 565112"/>
                  <a:gd name="connsiteY1" fmla="*/ 0 h 308413"/>
                  <a:gd name="connsiteX2" fmla="*/ 564644 w 565112"/>
                  <a:gd name="connsiteY2" fmla="*/ 126078 h 308413"/>
                  <a:gd name="connsiteX3" fmla="*/ 393 w 565112"/>
                  <a:gd name="connsiteY3" fmla="*/ 308413 h 308413"/>
                  <a:gd name="connsiteX4" fmla="*/ 0 w 565112"/>
                  <a:gd name="connsiteY4" fmla="*/ 0 h 308413"/>
                  <a:gd name="connsiteX0" fmla="*/ 0 w 565112"/>
                  <a:gd name="connsiteY0" fmla="*/ 0 h 308515"/>
                  <a:gd name="connsiteX1" fmla="*/ 564931 w 565112"/>
                  <a:gd name="connsiteY1" fmla="*/ 0 h 308515"/>
                  <a:gd name="connsiteX2" fmla="*/ 564644 w 565112"/>
                  <a:gd name="connsiteY2" fmla="*/ 126078 h 308515"/>
                  <a:gd name="connsiteX3" fmla="*/ 393 w 565112"/>
                  <a:gd name="connsiteY3" fmla="*/ 308413 h 308515"/>
                  <a:gd name="connsiteX4" fmla="*/ 0 w 565112"/>
                  <a:gd name="connsiteY4" fmla="*/ 0 h 308515"/>
                  <a:gd name="connsiteX0" fmla="*/ 0 w 565112"/>
                  <a:gd name="connsiteY0" fmla="*/ 0 h 308413"/>
                  <a:gd name="connsiteX1" fmla="*/ 564931 w 565112"/>
                  <a:gd name="connsiteY1" fmla="*/ 0 h 308413"/>
                  <a:gd name="connsiteX2" fmla="*/ 564644 w 565112"/>
                  <a:gd name="connsiteY2" fmla="*/ 126078 h 308413"/>
                  <a:gd name="connsiteX3" fmla="*/ 393 w 565112"/>
                  <a:gd name="connsiteY3" fmla="*/ 308413 h 308413"/>
                  <a:gd name="connsiteX4" fmla="*/ 0 w 565112"/>
                  <a:gd name="connsiteY4" fmla="*/ 0 h 308413"/>
                  <a:gd name="connsiteX0" fmla="*/ 0 w 565112"/>
                  <a:gd name="connsiteY0" fmla="*/ 0 h 308413"/>
                  <a:gd name="connsiteX1" fmla="*/ 564931 w 565112"/>
                  <a:gd name="connsiteY1" fmla="*/ 0 h 308413"/>
                  <a:gd name="connsiteX2" fmla="*/ 564644 w 565112"/>
                  <a:gd name="connsiteY2" fmla="*/ 99545 h 308413"/>
                  <a:gd name="connsiteX3" fmla="*/ 393 w 565112"/>
                  <a:gd name="connsiteY3" fmla="*/ 308413 h 308413"/>
                  <a:gd name="connsiteX4" fmla="*/ 0 w 565112"/>
                  <a:gd name="connsiteY4" fmla="*/ 0 h 308413"/>
                  <a:gd name="connsiteX0" fmla="*/ 0 w 565112"/>
                  <a:gd name="connsiteY0" fmla="*/ 0 h 339028"/>
                  <a:gd name="connsiteX1" fmla="*/ 564931 w 565112"/>
                  <a:gd name="connsiteY1" fmla="*/ 0 h 339028"/>
                  <a:gd name="connsiteX2" fmla="*/ 564644 w 565112"/>
                  <a:gd name="connsiteY2" fmla="*/ 99545 h 339028"/>
                  <a:gd name="connsiteX3" fmla="*/ 393 w 565112"/>
                  <a:gd name="connsiteY3" fmla="*/ 339028 h 339028"/>
                  <a:gd name="connsiteX4" fmla="*/ 0 w 565112"/>
                  <a:gd name="connsiteY4" fmla="*/ 0 h 339028"/>
                  <a:gd name="connsiteX0" fmla="*/ 0 w 568908"/>
                  <a:gd name="connsiteY0" fmla="*/ 0 h 339028"/>
                  <a:gd name="connsiteX1" fmla="*/ 564931 w 568908"/>
                  <a:gd name="connsiteY1" fmla="*/ 0 h 339028"/>
                  <a:gd name="connsiteX2" fmla="*/ 568727 w 568908"/>
                  <a:gd name="connsiteY2" fmla="*/ 42707 h 339028"/>
                  <a:gd name="connsiteX3" fmla="*/ 393 w 568908"/>
                  <a:gd name="connsiteY3" fmla="*/ 339028 h 339028"/>
                  <a:gd name="connsiteX4" fmla="*/ 0 w 568908"/>
                  <a:gd name="connsiteY4" fmla="*/ 0 h 339028"/>
                  <a:gd name="connsiteX0" fmla="*/ 0 w 568727"/>
                  <a:gd name="connsiteY0" fmla="*/ 0 h 339028"/>
                  <a:gd name="connsiteX1" fmla="*/ 564931 w 568727"/>
                  <a:gd name="connsiteY1" fmla="*/ 0 h 339028"/>
                  <a:gd name="connsiteX2" fmla="*/ 568727 w 568727"/>
                  <a:gd name="connsiteY2" fmla="*/ 42707 h 339028"/>
                  <a:gd name="connsiteX3" fmla="*/ 393 w 568727"/>
                  <a:gd name="connsiteY3" fmla="*/ 339028 h 339028"/>
                  <a:gd name="connsiteX4" fmla="*/ 0 w 568727"/>
                  <a:gd name="connsiteY4" fmla="*/ 0 h 339028"/>
                  <a:gd name="connsiteX0" fmla="*/ 0 w 593224"/>
                  <a:gd name="connsiteY0" fmla="*/ 0 h 339028"/>
                  <a:gd name="connsiteX1" fmla="*/ 564931 w 593224"/>
                  <a:gd name="connsiteY1" fmla="*/ 0 h 339028"/>
                  <a:gd name="connsiteX2" fmla="*/ 593224 w 593224"/>
                  <a:gd name="connsiteY2" fmla="*/ 93861 h 339028"/>
                  <a:gd name="connsiteX3" fmla="*/ 393 w 593224"/>
                  <a:gd name="connsiteY3" fmla="*/ 339028 h 339028"/>
                  <a:gd name="connsiteX4" fmla="*/ 0 w 593224"/>
                  <a:gd name="connsiteY4" fmla="*/ 0 h 339028"/>
                  <a:gd name="connsiteX0" fmla="*/ 0 w 593224"/>
                  <a:gd name="connsiteY0" fmla="*/ 0 h 339028"/>
                  <a:gd name="connsiteX1" fmla="*/ 564931 w 593224"/>
                  <a:gd name="connsiteY1" fmla="*/ 0 h 339028"/>
                  <a:gd name="connsiteX2" fmla="*/ 593224 w 593224"/>
                  <a:gd name="connsiteY2" fmla="*/ 93861 h 339028"/>
                  <a:gd name="connsiteX3" fmla="*/ 393 w 593224"/>
                  <a:gd name="connsiteY3" fmla="*/ 339028 h 339028"/>
                  <a:gd name="connsiteX4" fmla="*/ 0 w 593224"/>
                  <a:gd name="connsiteY4" fmla="*/ 0 h 339028"/>
                  <a:gd name="connsiteX0" fmla="*/ 0 w 568727"/>
                  <a:gd name="connsiteY0" fmla="*/ 0 h 339028"/>
                  <a:gd name="connsiteX1" fmla="*/ 564931 w 568727"/>
                  <a:gd name="connsiteY1" fmla="*/ 0 h 339028"/>
                  <a:gd name="connsiteX2" fmla="*/ 568727 w 568727"/>
                  <a:gd name="connsiteY2" fmla="*/ 44601 h 339028"/>
                  <a:gd name="connsiteX3" fmla="*/ 393 w 568727"/>
                  <a:gd name="connsiteY3" fmla="*/ 339028 h 339028"/>
                  <a:gd name="connsiteX4" fmla="*/ 0 w 568727"/>
                  <a:gd name="connsiteY4" fmla="*/ 0 h 339028"/>
                  <a:gd name="connsiteX0" fmla="*/ 0 w 564931"/>
                  <a:gd name="connsiteY0" fmla="*/ 0 h 339028"/>
                  <a:gd name="connsiteX1" fmla="*/ 564931 w 564931"/>
                  <a:gd name="connsiteY1" fmla="*/ 0 h 339028"/>
                  <a:gd name="connsiteX2" fmla="*/ 562603 w 564931"/>
                  <a:gd name="connsiteY2" fmla="*/ 44601 h 339028"/>
                  <a:gd name="connsiteX3" fmla="*/ 393 w 564931"/>
                  <a:gd name="connsiteY3" fmla="*/ 339028 h 339028"/>
                  <a:gd name="connsiteX4" fmla="*/ 0 w 564931"/>
                  <a:gd name="connsiteY4" fmla="*/ 0 h 339028"/>
                  <a:gd name="connsiteX0" fmla="*/ 0 w 566686"/>
                  <a:gd name="connsiteY0" fmla="*/ 0 h 339028"/>
                  <a:gd name="connsiteX1" fmla="*/ 564931 w 566686"/>
                  <a:gd name="connsiteY1" fmla="*/ 0 h 339028"/>
                  <a:gd name="connsiteX2" fmla="*/ 566686 w 566686"/>
                  <a:gd name="connsiteY2" fmla="*/ 48390 h 339028"/>
                  <a:gd name="connsiteX3" fmla="*/ 393 w 566686"/>
                  <a:gd name="connsiteY3" fmla="*/ 339028 h 339028"/>
                  <a:gd name="connsiteX4" fmla="*/ 0 w 566686"/>
                  <a:gd name="connsiteY4" fmla="*/ 0 h 339028"/>
                  <a:gd name="connsiteX0" fmla="*/ 0 w 564931"/>
                  <a:gd name="connsiteY0" fmla="*/ 0 h 339028"/>
                  <a:gd name="connsiteX1" fmla="*/ 564931 w 564931"/>
                  <a:gd name="connsiteY1" fmla="*/ 0 h 339028"/>
                  <a:gd name="connsiteX2" fmla="*/ 564495 w 564931"/>
                  <a:gd name="connsiteY2" fmla="*/ 47577 h 339028"/>
                  <a:gd name="connsiteX3" fmla="*/ 393 w 564931"/>
                  <a:gd name="connsiteY3" fmla="*/ 339028 h 339028"/>
                  <a:gd name="connsiteX4" fmla="*/ 0 w 564931"/>
                  <a:gd name="connsiteY4" fmla="*/ 0 h 339028"/>
                  <a:gd name="connsiteX0" fmla="*/ 0 w 640879"/>
                  <a:gd name="connsiteY0" fmla="*/ 0 h 339028"/>
                  <a:gd name="connsiteX1" fmla="*/ 564931 w 640879"/>
                  <a:gd name="connsiteY1" fmla="*/ 0 h 339028"/>
                  <a:gd name="connsiteX2" fmla="*/ 564495 w 640879"/>
                  <a:gd name="connsiteY2" fmla="*/ 47577 h 339028"/>
                  <a:gd name="connsiteX3" fmla="*/ 393 w 640879"/>
                  <a:gd name="connsiteY3" fmla="*/ 339028 h 339028"/>
                  <a:gd name="connsiteX4" fmla="*/ 0 w 640879"/>
                  <a:gd name="connsiteY4" fmla="*/ 0 h 339028"/>
                  <a:gd name="connsiteX0" fmla="*/ 0 w 606681"/>
                  <a:gd name="connsiteY0" fmla="*/ 0 h 339028"/>
                  <a:gd name="connsiteX1" fmla="*/ 564931 w 606681"/>
                  <a:gd name="connsiteY1" fmla="*/ 0 h 339028"/>
                  <a:gd name="connsiteX2" fmla="*/ 564495 w 606681"/>
                  <a:gd name="connsiteY2" fmla="*/ 47577 h 339028"/>
                  <a:gd name="connsiteX3" fmla="*/ 393 w 606681"/>
                  <a:gd name="connsiteY3" fmla="*/ 339028 h 339028"/>
                  <a:gd name="connsiteX4" fmla="*/ 0 w 606681"/>
                  <a:gd name="connsiteY4" fmla="*/ 0 h 339028"/>
                  <a:gd name="connsiteX0" fmla="*/ 0 w 564931"/>
                  <a:gd name="connsiteY0" fmla="*/ 0 h 339028"/>
                  <a:gd name="connsiteX1" fmla="*/ 564931 w 564931"/>
                  <a:gd name="connsiteY1" fmla="*/ 0 h 339028"/>
                  <a:gd name="connsiteX2" fmla="*/ 564495 w 564931"/>
                  <a:gd name="connsiteY2" fmla="*/ 47577 h 339028"/>
                  <a:gd name="connsiteX3" fmla="*/ 393 w 564931"/>
                  <a:gd name="connsiteY3" fmla="*/ 339028 h 339028"/>
                  <a:gd name="connsiteX4" fmla="*/ 0 w 564931"/>
                  <a:gd name="connsiteY4" fmla="*/ 0 h 339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931" h="339028">
                    <a:moveTo>
                      <a:pt x="0" y="0"/>
                    </a:moveTo>
                    <a:lnTo>
                      <a:pt x="564931" y="0"/>
                    </a:lnTo>
                    <a:cubicBezTo>
                      <a:pt x="564814" y="7117"/>
                      <a:pt x="564713" y="23788"/>
                      <a:pt x="564495" y="47577"/>
                    </a:cubicBezTo>
                    <a:cubicBezTo>
                      <a:pt x="551794" y="49269"/>
                      <a:pt x="11826" y="333917"/>
                      <a:pt x="393" y="339028"/>
                    </a:cubicBezTo>
                    <a:lnTo>
                      <a:pt x="0" y="0"/>
                    </a:lnTo>
                    <a:close/>
                  </a:path>
                </a:pathLst>
              </a:custGeom>
              <a:solidFill>
                <a:srgbClr val="E4E4E4"/>
              </a:solidFill>
              <a:ln w="3175">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grpSp>
      </p:grpSp>
      <p:sp>
        <p:nvSpPr>
          <p:cNvPr id="122" name="Rounded Rectangle 121"/>
          <p:cNvSpPr/>
          <p:nvPr/>
        </p:nvSpPr>
        <p:spPr bwMode="gray">
          <a:xfrm>
            <a:off x="3648332" y="995554"/>
            <a:ext cx="1638484" cy="488454"/>
          </a:xfrm>
          <a:prstGeom prst="roundRect">
            <a:avLst>
              <a:gd name="adj" fmla="val 9455"/>
            </a:avLst>
          </a:prstGeom>
          <a:ln w="28575">
            <a:solidFill>
              <a:schemeClr val="bg1"/>
            </a:solidFill>
          </a:ln>
          <a:effectLst/>
        </p:spPr>
        <p:style>
          <a:lnRef idx="0">
            <a:schemeClr val="accent5"/>
          </a:lnRef>
          <a:fillRef idx="3">
            <a:schemeClr val="accent5"/>
          </a:fillRef>
          <a:effectRef idx="3">
            <a:schemeClr val="accent5"/>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spAutoFit/>
          </a:bodyPr>
          <a:lstStyle/>
          <a:p>
            <a:pPr algn="ctr"/>
            <a:r>
              <a:rPr lang="fr-FR" sz="1200" b="1" smtClean="0">
                <a:solidFill>
                  <a:srgbClr val="FFFFFF"/>
                </a:solidFill>
                <a:latin typeface="Arial" pitchFamily="34" charset="0"/>
                <a:cs typeface="Arial" pitchFamily="34" charset="0"/>
              </a:rPr>
              <a:t>Manque de corrélation</a:t>
            </a:r>
            <a:endParaRPr lang="fr-FR" sz="1200" b="1">
              <a:solidFill>
                <a:srgbClr val="FFFFFF"/>
              </a:solidFill>
              <a:latin typeface="Arial" pitchFamily="34" charset="0"/>
              <a:cs typeface="Arial" pitchFamily="34" charset="0"/>
            </a:endParaRPr>
          </a:p>
        </p:txBody>
      </p:sp>
      <p:sp>
        <p:nvSpPr>
          <p:cNvPr id="140" name="Rounded Rectangle 139"/>
          <p:cNvSpPr/>
          <p:nvPr/>
        </p:nvSpPr>
        <p:spPr bwMode="gray">
          <a:xfrm>
            <a:off x="753237" y="4751564"/>
            <a:ext cx="2961513" cy="468136"/>
          </a:xfrm>
          <a:prstGeom prst="roundRect">
            <a:avLst>
              <a:gd name="adj" fmla="val 10305"/>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a:solidFill>
                <a:srgbClr val="FFFFFF"/>
              </a:solidFill>
              <a:latin typeface="Arial" pitchFamily="34" charset="0"/>
              <a:cs typeface="Arial" pitchFamily="34" charset="0"/>
            </a:endParaRPr>
          </a:p>
        </p:txBody>
      </p:sp>
      <p:sp>
        <p:nvSpPr>
          <p:cNvPr id="141" name="TextBox 140"/>
          <p:cNvSpPr txBox="1"/>
          <p:nvPr/>
        </p:nvSpPr>
        <p:spPr bwMode="gray">
          <a:xfrm>
            <a:off x="880151" y="4552586"/>
            <a:ext cx="710110" cy="284693"/>
          </a:xfrm>
          <a:prstGeom prst="rect">
            <a:avLst/>
          </a:prstGeom>
          <a:noFill/>
        </p:spPr>
        <p:txBody>
          <a:bodyPr wrap="square" lIns="0" tIns="0" rIns="0" bIns="0" rtlCol="0">
            <a:spAutoFit/>
          </a:bodyPr>
          <a:lstStyle/>
          <a:p>
            <a:pPr>
              <a:spcAft>
                <a:spcPts val="300"/>
              </a:spcAft>
            </a:pPr>
            <a:r>
              <a:rPr lang="fr-FR" sz="800" dirty="0" smtClean="0">
                <a:solidFill>
                  <a:srgbClr val="646464"/>
                </a:solidFill>
                <a:latin typeface="Arial"/>
                <a:cs typeface="Arial"/>
              </a:rPr>
              <a:t>Fournisseur 1</a:t>
            </a:r>
          </a:p>
          <a:p>
            <a:pPr>
              <a:spcAft>
                <a:spcPts val="300"/>
              </a:spcAft>
            </a:pPr>
            <a:r>
              <a:rPr lang="fr-FR" sz="800" dirty="0" smtClean="0">
                <a:solidFill>
                  <a:srgbClr val="646464"/>
                </a:solidFill>
                <a:latin typeface="Arial"/>
                <a:cs typeface="Arial"/>
              </a:rPr>
              <a:t>Fournisseur 2</a:t>
            </a:r>
            <a:endParaRPr lang="fr-FR" sz="800" dirty="0">
              <a:solidFill>
                <a:srgbClr val="646464"/>
              </a:solidFill>
              <a:latin typeface="Arial"/>
              <a:cs typeface="Arial"/>
            </a:endParaRPr>
          </a:p>
        </p:txBody>
      </p:sp>
      <p:sp>
        <p:nvSpPr>
          <p:cNvPr id="142" name="Freeform 5"/>
          <p:cNvSpPr>
            <a:spLocks noEditPoints="1"/>
          </p:cNvSpPr>
          <p:nvPr/>
        </p:nvSpPr>
        <p:spPr bwMode="gray">
          <a:xfrm>
            <a:off x="623917" y="4571136"/>
            <a:ext cx="209356" cy="76372"/>
          </a:xfrm>
          <a:custGeom>
            <a:avLst/>
            <a:gdLst>
              <a:gd name="T0" fmla="*/ 349 w 368"/>
              <a:gd name="T1" fmla="*/ 0 h 129"/>
              <a:gd name="T2" fmla="*/ 18 w 368"/>
              <a:gd name="T3" fmla="*/ 0 h 129"/>
              <a:gd name="T4" fmla="*/ 0 w 368"/>
              <a:gd name="T5" fmla="*/ 19 h 129"/>
              <a:gd name="T6" fmla="*/ 0 w 368"/>
              <a:gd name="T7" fmla="*/ 110 h 129"/>
              <a:gd name="T8" fmla="*/ 18 w 368"/>
              <a:gd name="T9" fmla="*/ 129 h 129"/>
              <a:gd name="T10" fmla="*/ 349 w 368"/>
              <a:gd name="T11" fmla="*/ 129 h 129"/>
              <a:gd name="T12" fmla="*/ 368 w 368"/>
              <a:gd name="T13" fmla="*/ 110 h 129"/>
              <a:gd name="T14" fmla="*/ 368 w 368"/>
              <a:gd name="T15" fmla="*/ 19 h 129"/>
              <a:gd name="T16" fmla="*/ 349 w 368"/>
              <a:gd name="T17" fmla="*/ 0 h 129"/>
              <a:gd name="T18" fmla="*/ 64 w 368"/>
              <a:gd name="T19" fmla="*/ 74 h 129"/>
              <a:gd name="T20" fmla="*/ 46 w 368"/>
              <a:gd name="T21" fmla="*/ 55 h 129"/>
              <a:gd name="T22" fmla="*/ 64 w 368"/>
              <a:gd name="T23" fmla="*/ 37 h 129"/>
              <a:gd name="T24" fmla="*/ 83 w 368"/>
              <a:gd name="T25" fmla="*/ 55 h 129"/>
              <a:gd name="T26" fmla="*/ 64 w 368"/>
              <a:gd name="T27" fmla="*/ 74 h 129"/>
              <a:gd name="T28" fmla="*/ 221 w 368"/>
              <a:gd name="T29" fmla="*/ 55 h 129"/>
              <a:gd name="T30" fmla="*/ 202 w 368"/>
              <a:gd name="T31" fmla="*/ 55 h 129"/>
              <a:gd name="T32" fmla="*/ 202 w 368"/>
              <a:gd name="T33" fmla="*/ 9 h 129"/>
              <a:gd name="T34" fmla="*/ 221 w 368"/>
              <a:gd name="T35" fmla="*/ 9 h 129"/>
              <a:gd name="T36" fmla="*/ 221 w 368"/>
              <a:gd name="T37" fmla="*/ 55 h 129"/>
              <a:gd name="T38" fmla="*/ 257 w 368"/>
              <a:gd name="T39" fmla="*/ 55 h 129"/>
              <a:gd name="T40" fmla="*/ 239 w 368"/>
              <a:gd name="T41" fmla="*/ 55 h 129"/>
              <a:gd name="T42" fmla="*/ 239 w 368"/>
              <a:gd name="T43" fmla="*/ 9 h 129"/>
              <a:gd name="T44" fmla="*/ 257 w 368"/>
              <a:gd name="T45" fmla="*/ 9 h 129"/>
              <a:gd name="T46" fmla="*/ 257 w 368"/>
              <a:gd name="T47" fmla="*/ 55 h 129"/>
              <a:gd name="T48" fmla="*/ 294 w 368"/>
              <a:gd name="T49" fmla="*/ 55 h 129"/>
              <a:gd name="T50" fmla="*/ 276 w 368"/>
              <a:gd name="T51" fmla="*/ 55 h 129"/>
              <a:gd name="T52" fmla="*/ 276 w 368"/>
              <a:gd name="T53" fmla="*/ 9 h 129"/>
              <a:gd name="T54" fmla="*/ 294 w 368"/>
              <a:gd name="T55" fmla="*/ 9 h 129"/>
              <a:gd name="T56" fmla="*/ 294 w 368"/>
              <a:gd name="T57" fmla="*/ 55 h 129"/>
              <a:gd name="T58" fmla="*/ 331 w 368"/>
              <a:gd name="T59" fmla="*/ 55 h 129"/>
              <a:gd name="T60" fmla="*/ 312 w 368"/>
              <a:gd name="T61" fmla="*/ 55 h 129"/>
              <a:gd name="T62" fmla="*/ 312 w 368"/>
              <a:gd name="T63" fmla="*/ 9 h 129"/>
              <a:gd name="T64" fmla="*/ 331 w 368"/>
              <a:gd name="T65" fmla="*/ 9 h 129"/>
              <a:gd name="T66" fmla="*/ 331 w 368"/>
              <a:gd name="T67" fmla="*/ 5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8" h="129">
                <a:moveTo>
                  <a:pt x="349" y="0"/>
                </a:moveTo>
                <a:cubicBezTo>
                  <a:pt x="18" y="0"/>
                  <a:pt x="18" y="0"/>
                  <a:pt x="18" y="0"/>
                </a:cubicBezTo>
                <a:cubicBezTo>
                  <a:pt x="8" y="0"/>
                  <a:pt x="0" y="8"/>
                  <a:pt x="0" y="19"/>
                </a:cubicBezTo>
                <a:cubicBezTo>
                  <a:pt x="0" y="110"/>
                  <a:pt x="0" y="110"/>
                  <a:pt x="0" y="110"/>
                </a:cubicBezTo>
                <a:cubicBezTo>
                  <a:pt x="0" y="121"/>
                  <a:pt x="8" y="129"/>
                  <a:pt x="18" y="129"/>
                </a:cubicBezTo>
                <a:cubicBezTo>
                  <a:pt x="349" y="129"/>
                  <a:pt x="349" y="129"/>
                  <a:pt x="349" y="129"/>
                </a:cubicBezTo>
                <a:cubicBezTo>
                  <a:pt x="359" y="129"/>
                  <a:pt x="368" y="121"/>
                  <a:pt x="368" y="110"/>
                </a:cubicBezTo>
                <a:cubicBezTo>
                  <a:pt x="368" y="19"/>
                  <a:pt x="368" y="19"/>
                  <a:pt x="368" y="19"/>
                </a:cubicBezTo>
                <a:cubicBezTo>
                  <a:pt x="368" y="8"/>
                  <a:pt x="359" y="0"/>
                  <a:pt x="349" y="0"/>
                </a:cubicBezTo>
                <a:close/>
                <a:moveTo>
                  <a:pt x="64" y="74"/>
                </a:moveTo>
                <a:cubicBezTo>
                  <a:pt x="54" y="74"/>
                  <a:pt x="46" y="65"/>
                  <a:pt x="46" y="55"/>
                </a:cubicBezTo>
                <a:cubicBezTo>
                  <a:pt x="46" y="45"/>
                  <a:pt x="54" y="37"/>
                  <a:pt x="64" y="37"/>
                </a:cubicBezTo>
                <a:cubicBezTo>
                  <a:pt x="75" y="37"/>
                  <a:pt x="83" y="45"/>
                  <a:pt x="83" y="55"/>
                </a:cubicBezTo>
                <a:cubicBezTo>
                  <a:pt x="83" y="65"/>
                  <a:pt x="75" y="74"/>
                  <a:pt x="64" y="74"/>
                </a:cubicBezTo>
                <a:close/>
                <a:moveTo>
                  <a:pt x="221" y="55"/>
                </a:moveTo>
                <a:cubicBezTo>
                  <a:pt x="202" y="55"/>
                  <a:pt x="202" y="55"/>
                  <a:pt x="202" y="55"/>
                </a:cubicBezTo>
                <a:cubicBezTo>
                  <a:pt x="202" y="9"/>
                  <a:pt x="202" y="9"/>
                  <a:pt x="202" y="9"/>
                </a:cubicBezTo>
                <a:cubicBezTo>
                  <a:pt x="221" y="9"/>
                  <a:pt x="221" y="9"/>
                  <a:pt x="221" y="9"/>
                </a:cubicBezTo>
                <a:lnTo>
                  <a:pt x="221" y="55"/>
                </a:lnTo>
                <a:close/>
                <a:moveTo>
                  <a:pt x="257" y="55"/>
                </a:moveTo>
                <a:cubicBezTo>
                  <a:pt x="239" y="55"/>
                  <a:pt x="239" y="55"/>
                  <a:pt x="239" y="55"/>
                </a:cubicBezTo>
                <a:cubicBezTo>
                  <a:pt x="239" y="9"/>
                  <a:pt x="239" y="9"/>
                  <a:pt x="239" y="9"/>
                </a:cubicBezTo>
                <a:cubicBezTo>
                  <a:pt x="257" y="9"/>
                  <a:pt x="257" y="9"/>
                  <a:pt x="257" y="9"/>
                </a:cubicBezTo>
                <a:lnTo>
                  <a:pt x="257" y="55"/>
                </a:lnTo>
                <a:close/>
                <a:moveTo>
                  <a:pt x="294" y="55"/>
                </a:moveTo>
                <a:cubicBezTo>
                  <a:pt x="276" y="55"/>
                  <a:pt x="276" y="55"/>
                  <a:pt x="276" y="55"/>
                </a:cubicBezTo>
                <a:cubicBezTo>
                  <a:pt x="276" y="9"/>
                  <a:pt x="276" y="9"/>
                  <a:pt x="276" y="9"/>
                </a:cubicBezTo>
                <a:cubicBezTo>
                  <a:pt x="294" y="9"/>
                  <a:pt x="294" y="9"/>
                  <a:pt x="294" y="9"/>
                </a:cubicBezTo>
                <a:lnTo>
                  <a:pt x="294" y="55"/>
                </a:lnTo>
                <a:close/>
                <a:moveTo>
                  <a:pt x="331" y="55"/>
                </a:moveTo>
                <a:cubicBezTo>
                  <a:pt x="312" y="55"/>
                  <a:pt x="312" y="55"/>
                  <a:pt x="312" y="55"/>
                </a:cubicBezTo>
                <a:cubicBezTo>
                  <a:pt x="312" y="9"/>
                  <a:pt x="312" y="9"/>
                  <a:pt x="312" y="9"/>
                </a:cubicBezTo>
                <a:cubicBezTo>
                  <a:pt x="331" y="9"/>
                  <a:pt x="331" y="9"/>
                  <a:pt x="331" y="9"/>
                </a:cubicBezTo>
                <a:lnTo>
                  <a:pt x="331" y="55"/>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143" name="Freeform 5"/>
          <p:cNvSpPr>
            <a:spLocks noEditPoints="1"/>
          </p:cNvSpPr>
          <p:nvPr/>
        </p:nvSpPr>
        <p:spPr bwMode="gray">
          <a:xfrm>
            <a:off x="623917" y="4729531"/>
            <a:ext cx="209356" cy="76372"/>
          </a:xfrm>
          <a:custGeom>
            <a:avLst/>
            <a:gdLst>
              <a:gd name="T0" fmla="*/ 349 w 368"/>
              <a:gd name="T1" fmla="*/ 0 h 129"/>
              <a:gd name="T2" fmla="*/ 18 w 368"/>
              <a:gd name="T3" fmla="*/ 0 h 129"/>
              <a:gd name="T4" fmla="*/ 0 w 368"/>
              <a:gd name="T5" fmla="*/ 19 h 129"/>
              <a:gd name="T6" fmla="*/ 0 w 368"/>
              <a:gd name="T7" fmla="*/ 110 h 129"/>
              <a:gd name="T8" fmla="*/ 18 w 368"/>
              <a:gd name="T9" fmla="*/ 129 h 129"/>
              <a:gd name="T10" fmla="*/ 349 w 368"/>
              <a:gd name="T11" fmla="*/ 129 h 129"/>
              <a:gd name="T12" fmla="*/ 368 w 368"/>
              <a:gd name="T13" fmla="*/ 110 h 129"/>
              <a:gd name="T14" fmla="*/ 368 w 368"/>
              <a:gd name="T15" fmla="*/ 19 h 129"/>
              <a:gd name="T16" fmla="*/ 349 w 368"/>
              <a:gd name="T17" fmla="*/ 0 h 129"/>
              <a:gd name="T18" fmla="*/ 64 w 368"/>
              <a:gd name="T19" fmla="*/ 74 h 129"/>
              <a:gd name="T20" fmla="*/ 46 w 368"/>
              <a:gd name="T21" fmla="*/ 55 h 129"/>
              <a:gd name="T22" fmla="*/ 64 w 368"/>
              <a:gd name="T23" fmla="*/ 37 h 129"/>
              <a:gd name="T24" fmla="*/ 83 w 368"/>
              <a:gd name="T25" fmla="*/ 55 h 129"/>
              <a:gd name="T26" fmla="*/ 64 w 368"/>
              <a:gd name="T27" fmla="*/ 74 h 129"/>
              <a:gd name="T28" fmla="*/ 221 w 368"/>
              <a:gd name="T29" fmla="*/ 55 h 129"/>
              <a:gd name="T30" fmla="*/ 202 w 368"/>
              <a:gd name="T31" fmla="*/ 55 h 129"/>
              <a:gd name="T32" fmla="*/ 202 w 368"/>
              <a:gd name="T33" fmla="*/ 9 h 129"/>
              <a:gd name="T34" fmla="*/ 221 w 368"/>
              <a:gd name="T35" fmla="*/ 9 h 129"/>
              <a:gd name="T36" fmla="*/ 221 w 368"/>
              <a:gd name="T37" fmla="*/ 55 h 129"/>
              <a:gd name="T38" fmla="*/ 257 w 368"/>
              <a:gd name="T39" fmla="*/ 55 h 129"/>
              <a:gd name="T40" fmla="*/ 239 w 368"/>
              <a:gd name="T41" fmla="*/ 55 h 129"/>
              <a:gd name="T42" fmla="*/ 239 w 368"/>
              <a:gd name="T43" fmla="*/ 9 h 129"/>
              <a:gd name="T44" fmla="*/ 257 w 368"/>
              <a:gd name="T45" fmla="*/ 9 h 129"/>
              <a:gd name="T46" fmla="*/ 257 w 368"/>
              <a:gd name="T47" fmla="*/ 55 h 129"/>
              <a:gd name="T48" fmla="*/ 294 w 368"/>
              <a:gd name="T49" fmla="*/ 55 h 129"/>
              <a:gd name="T50" fmla="*/ 276 w 368"/>
              <a:gd name="T51" fmla="*/ 55 h 129"/>
              <a:gd name="T52" fmla="*/ 276 w 368"/>
              <a:gd name="T53" fmla="*/ 9 h 129"/>
              <a:gd name="T54" fmla="*/ 294 w 368"/>
              <a:gd name="T55" fmla="*/ 9 h 129"/>
              <a:gd name="T56" fmla="*/ 294 w 368"/>
              <a:gd name="T57" fmla="*/ 55 h 129"/>
              <a:gd name="T58" fmla="*/ 331 w 368"/>
              <a:gd name="T59" fmla="*/ 55 h 129"/>
              <a:gd name="T60" fmla="*/ 312 w 368"/>
              <a:gd name="T61" fmla="*/ 55 h 129"/>
              <a:gd name="T62" fmla="*/ 312 w 368"/>
              <a:gd name="T63" fmla="*/ 9 h 129"/>
              <a:gd name="T64" fmla="*/ 331 w 368"/>
              <a:gd name="T65" fmla="*/ 9 h 129"/>
              <a:gd name="T66" fmla="*/ 331 w 368"/>
              <a:gd name="T67" fmla="*/ 5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8" h="129">
                <a:moveTo>
                  <a:pt x="349" y="0"/>
                </a:moveTo>
                <a:cubicBezTo>
                  <a:pt x="18" y="0"/>
                  <a:pt x="18" y="0"/>
                  <a:pt x="18" y="0"/>
                </a:cubicBezTo>
                <a:cubicBezTo>
                  <a:pt x="8" y="0"/>
                  <a:pt x="0" y="8"/>
                  <a:pt x="0" y="19"/>
                </a:cubicBezTo>
                <a:cubicBezTo>
                  <a:pt x="0" y="110"/>
                  <a:pt x="0" y="110"/>
                  <a:pt x="0" y="110"/>
                </a:cubicBezTo>
                <a:cubicBezTo>
                  <a:pt x="0" y="121"/>
                  <a:pt x="8" y="129"/>
                  <a:pt x="18" y="129"/>
                </a:cubicBezTo>
                <a:cubicBezTo>
                  <a:pt x="349" y="129"/>
                  <a:pt x="349" y="129"/>
                  <a:pt x="349" y="129"/>
                </a:cubicBezTo>
                <a:cubicBezTo>
                  <a:pt x="359" y="129"/>
                  <a:pt x="368" y="121"/>
                  <a:pt x="368" y="110"/>
                </a:cubicBezTo>
                <a:cubicBezTo>
                  <a:pt x="368" y="19"/>
                  <a:pt x="368" y="19"/>
                  <a:pt x="368" y="19"/>
                </a:cubicBezTo>
                <a:cubicBezTo>
                  <a:pt x="368" y="8"/>
                  <a:pt x="359" y="0"/>
                  <a:pt x="349" y="0"/>
                </a:cubicBezTo>
                <a:close/>
                <a:moveTo>
                  <a:pt x="64" y="74"/>
                </a:moveTo>
                <a:cubicBezTo>
                  <a:pt x="54" y="74"/>
                  <a:pt x="46" y="65"/>
                  <a:pt x="46" y="55"/>
                </a:cubicBezTo>
                <a:cubicBezTo>
                  <a:pt x="46" y="45"/>
                  <a:pt x="54" y="37"/>
                  <a:pt x="64" y="37"/>
                </a:cubicBezTo>
                <a:cubicBezTo>
                  <a:pt x="75" y="37"/>
                  <a:pt x="83" y="45"/>
                  <a:pt x="83" y="55"/>
                </a:cubicBezTo>
                <a:cubicBezTo>
                  <a:pt x="83" y="65"/>
                  <a:pt x="75" y="74"/>
                  <a:pt x="64" y="74"/>
                </a:cubicBezTo>
                <a:close/>
                <a:moveTo>
                  <a:pt x="221" y="55"/>
                </a:moveTo>
                <a:cubicBezTo>
                  <a:pt x="202" y="55"/>
                  <a:pt x="202" y="55"/>
                  <a:pt x="202" y="55"/>
                </a:cubicBezTo>
                <a:cubicBezTo>
                  <a:pt x="202" y="9"/>
                  <a:pt x="202" y="9"/>
                  <a:pt x="202" y="9"/>
                </a:cubicBezTo>
                <a:cubicBezTo>
                  <a:pt x="221" y="9"/>
                  <a:pt x="221" y="9"/>
                  <a:pt x="221" y="9"/>
                </a:cubicBezTo>
                <a:lnTo>
                  <a:pt x="221" y="55"/>
                </a:lnTo>
                <a:close/>
                <a:moveTo>
                  <a:pt x="257" y="55"/>
                </a:moveTo>
                <a:cubicBezTo>
                  <a:pt x="239" y="55"/>
                  <a:pt x="239" y="55"/>
                  <a:pt x="239" y="55"/>
                </a:cubicBezTo>
                <a:cubicBezTo>
                  <a:pt x="239" y="9"/>
                  <a:pt x="239" y="9"/>
                  <a:pt x="239" y="9"/>
                </a:cubicBezTo>
                <a:cubicBezTo>
                  <a:pt x="257" y="9"/>
                  <a:pt x="257" y="9"/>
                  <a:pt x="257" y="9"/>
                </a:cubicBezTo>
                <a:lnTo>
                  <a:pt x="257" y="55"/>
                </a:lnTo>
                <a:close/>
                <a:moveTo>
                  <a:pt x="294" y="55"/>
                </a:moveTo>
                <a:cubicBezTo>
                  <a:pt x="276" y="55"/>
                  <a:pt x="276" y="55"/>
                  <a:pt x="276" y="55"/>
                </a:cubicBezTo>
                <a:cubicBezTo>
                  <a:pt x="276" y="9"/>
                  <a:pt x="276" y="9"/>
                  <a:pt x="276" y="9"/>
                </a:cubicBezTo>
                <a:cubicBezTo>
                  <a:pt x="294" y="9"/>
                  <a:pt x="294" y="9"/>
                  <a:pt x="294" y="9"/>
                </a:cubicBezTo>
                <a:lnTo>
                  <a:pt x="294" y="55"/>
                </a:lnTo>
                <a:close/>
                <a:moveTo>
                  <a:pt x="331" y="55"/>
                </a:moveTo>
                <a:cubicBezTo>
                  <a:pt x="312" y="55"/>
                  <a:pt x="312" y="55"/>
                  <a:pt x="312" y="55"/>
                </a:cubicBezTo>
                <a:cubicBezTo>
                  <a:pt x="312" y="9"/>
                  <a:pt x="312" y="9"/>
                  <a:pt x="312" y="9"/>
                </a:cubicBezTo>
                <a:cubicBezTo>
                  <a:pt x="331" y="9"/>
                  <a:pt x="331" y="9"/>
                  <a:pt x="331" y="9"/>
                </a:cubicBezTo>
                <a:lnTo>
                  <a:pt x="331" y="55"/>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144" name="Freeform 5"/>
          <p:cNvSpPr>
            <a:spLocks noEditPoints="1"/>
          </p:cNvSpPr>
          <p:nvPr/>
        </p:nvSpPr>
        <p:spPr bwMode="gray">
          <a:xfrm>
            <a:off x="1538098" y="4574814"/>
            <a:ext cx="209356" cy="76372"/>
          </a:xfrm>
          <a:custGeom>
            <a:avLst/>
            <a:gdLst>
              <a:gd name="T0" fmla="*/ 349 w 368"/>
              <a:gd name="T1" fmla="*/ 0 h 129"/>
              <a:gd name="T2" fmla="*/ 18 w 368"/>
              <a:gd name="T3" fmla="*/ 0 h 129"/>
              <a:gd name="T4" fmla="*/ 0 w 368"/>
              <a:gd name="T5" fmla="*/ 19 h 129"/>
              <a:gd name="T6" fmla="*/ 0 w 368"/>
              <a:gd name="T7" fmla="*/ 110 h 129"/>
              <a:gd name="T8" fmla="*/ 18 w 368"/>
              <a:gd name="T9" fmla="*/ 129 h 129"/>
              <a:gd name="T10" fmla="*/ 349 w 368"/>
              <a:gd name="T11" fmla="*/ 129 h 129"/>
              <a:gd name="T12" fmla="*/ 368 w 368"/>
              <a:gd name="T13" fmla="*/ 110 h 129"/>
              <a:gd name="T14" fmla="*/ 368 w 368"/>
              <a:gd name="T15" fmla="*/ 19 h 129"/>
              <a:gd name="T16" fmla="*/ 349 w 368"/>
              <a:gd name="T17" fmla="*/ 0 h 129"/>
              <a:gd name="T18" fmla="*/ 64 w 368"/>
              <a:gd name="T19" fmla="*/ 74 h 129"/>
              <a:gd name="T20" fmla="*/ 46 w 368"/>
              <a:gd name="T21" fmla="*/ 55 h 129"/>
              <a:gd name="T22" fmla="*/ 64 w 368"/>
              <a:gd name="T23" fmla="*/ 37 h 129"/>
              <a:gd name="T24" fmla="*/ 83 w 368"/>
              <a:gd name="T25" fmla="*/ 55 h 129"/>
              <a:gd name="T26" fmla="*/ 64 w 368"/>
              <a:gd name="T27" fmla="*/ 74 h 129"/>
              <a:gd name="T28" fmla="*/ 221 w 368"/>
              <a:gd name="T29" fmla="*/ 55 h 129"/>
              <a:gd name="T30" fmla="*/ 202 w 368"/>
              <a:gd name="T31" fmla="*/ 55 h 129"/>
              <a:gd name="T32" fmla="*/ 202 w 368"/>
              <a:gd name="T33" fmla="*/ 9 h 129"/>
              <a:gd name="T34" fmla="*/ 221 w 368"/>
              <a:gd name="T35" fmla="*/ 9 h 129"/>
              <a:gd name="T36" fmla="*/ 221 w 368"/>
              <a:gd name="T37" fmla="*/ 55 h 129"/>
              <a:gd name="T38" fmla="*/ 257 w 368"/>
              <a:gd name="T39" fmla="*/ 55 h 129"/>
              <a:gd name="T40" fmla="*/ 239 w 368"/>
              <a:gd name="T41" fmla="*/ 55 h 129"/>
              <a:gd name="T42" fmla="*/ 239 w 368"/>
              <a:gd name="T43" fmla="*/ 9 h 129"/>
              <a:gd name="T44" fmla="*/ 257 w 368"/>
              <a:gd name="T45" fmla="*/ 9 h 129"/>
              <a:gd name="T46" fmla="*/ 257 w 368"/>
              <a:gd name="T47" fmla="*/ 55 h 129"/>
              <a:gd name="T48" fmla="*/ 294 w 368"/>
              <a:gd name="T49" fmla="*/ 55 h 129"/>
              <a:gd name="T50" fmla="*/ 276 w 368"/>
              <a:gd name="T51" fmla="*/ 55 h 129"/>
              <a:gd name="T52" fmla="*/ 276 w 368"/>
              <a:gd name="T53" fmla="*/ 9 h 129"/>
              <a:gd name="T54" fmla="*/ 294 w 368"/>
              <a:gd name="T55" fmla="*/ 9 h 129"/>
              <a:gd name="T56" fmla="*/ 294 w 368"/>
              <a:gd name="T57" fmla="*/ 55 h 129"/>
              <a:gd name="T58" fmla="*/ 331 w 368"/>
              <a:gd name="T59" fmla="*/ 55 h 129"/>
              <a:gd name="T60" fmla="*/ 312 w 368"/>
              <a:gd name="T61" fmla="*/ 55 h 129"/>
              <a:gd name="T62" fmla="*/ 312 w 368"/>
              <a:gd name="T63" fmla="*/ 9 h 129"/>
              <a:gd name="T64" fmla="*/ 331 w 368"/>
              <a:gd name="T65" fmla="*/ 9 h 129"/>
              <a:gd name="T66" fmla="*/ 331 w 368"/>
              <a:gd name="T67" fmla="*/ 5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8" h="129">
                <a:moveTo>
                  <a:pt x="349" y="0"/>
                </a:moveTo>
                <a:cubicBezTo>
                  <a:pt x="18" y="0"/>
                  <a:pt x="18" y="0"/>
                  <a:pt x="18" y="0"/>
                </a:cubicBezTo>
                <a:cubicBezTo>
                  <a:pt x="8" y="0"/>
                  <a:pt x="0" y="8"/>
                  <a:pt x="0" y="19"/>
                </a:cubicBezTo>
                <a:cubicBezTo>
                  <a:pt x="0" y="110"/>
                  <a:pt x="0" y="110"/>
                  <a:pt x="0" y="110"/>
                </a:cubicBezTo>
                <a:cubicBezTo>
                  <a:pt x="0" y="121"/>
                  <a:pt x="8" y="129"/>
                  <a:pt x="18" y="129"/>
                </a:cubicBezTo>
                <a:cubicBezTo>
                  <a:pt x="349" y="129"/>
                  <a:pt x="349" y="129"/>
                  <a:pt x="349" y="129"/>
                </a:cubicBezTo>
                <a:cubicBezTo>
                  <a:pt x="359" y="129"/>
                  <a:pt x="368" y="121"/>
                  <a:pt x="368" y="110"/>
                </a:cubicBezTo>
                <a:cubicBezTo>
                  <a:pt x="368" y="19"/>
                  <a:pt x="368" y="19"/>
                  <a:pt x="368" y="19"/>
                </a:cubicBezTo>
                <a:cubicBezTo>
                  <a:pt x="368" y="8"/>
                  <a:pt x="359" y="0"/>
                  <a:pt x="349" y="0"/>
                </a:cubicBezTo>
                <a:close/>
                <a:moveTo>
                  <a:pt x="64" y="74"/>
                </a:moveTo>
                <a:cubicBezTo>
                  <a:pt x="54" y="74"/>
                  <a:pt x="46" y="65"/>
                  <a:pt x="46" y="55"/>
                </a:cubicBezTo>
                <a:cubicBezTo>
                  <a:pt x="46" y="45"/>
                  <a:pt x="54" y="37"/>
                  <a:pt x="64" y="37"/>
                </a:cubicBezTo>
                <a:cubicBezTo>
                  <a:pt x="75" y="37"/>
                  <a:pt x="83" y="45"/>
                  <a:pt x="83" y="55"/>
                </a:cubicBezTo>
                <a:cubicBezTo>
                  <a:pt x="83" y="65"/>
                  <a:pt x="75" y="74"/>
                  <a:pt x="64" y="74"/>
                </a:cubicBezTo>
                <a:close/>
                <a:moveTo>
                  <a:pt x="221" y="55"/>
                </a:moveTo>
                <a:cubicBezTo>
                  <a:pt x="202" y="55"/>
                  <a:pt x="202" y="55"/>
                  <a:pt x="202" y="55"/>
                </a:cubicBezTo>
                <a:cubicBezTo>
                  <a:pt x="202" y="9"/>
                  <a:pt x="202" y="9"/>
                  <a:pt x="202" y="9"/>
                </a:cubicBezTo>
                <a:cubicBezTo>
                  <a:pt x="221" y="9"/>
                  <a:pt x="221" y="9"/>
                  <a:pt x="221" y="9"/>
                </a:cubicBezTo>
                <a:lnTo>
                  <a:pt x="221" y="55"/>
                </a:lnTo>
                <a:close/>
                <a:moveTo>
                  <a:pt x="257" y="55"/>
                </a:moveTo>
                <a:cubicBezTo>
                  <a:pt x="239" y="55"/>
                  <a:pt x="239" y="55"/>
                  <a:pt x="239" y="55"/>
                </a:cubicBezTo>
                <a:cubicBezTo>
                  <a:pt x="239" y="9"/>
                  <a:pt x="239" y="9"/>
                  <a:pt x="239" y="9"/>
                </a:cubicBezTo>
                <a:cubicBezTo>
                  <a:pt x="257" y="9"/>
                  <a:pt x="257" y="9"/>
                  <a:pt x="257" y="9"/>
                </a:cubicBezTo>
                <a:lnTo>
                  <a:pt x="257" y="55"/>
                </a:lnTo>
                <a:close/>
                <a:moveTo>
                  <a:pt x="294" y="55"/>
                </a:moveTo>
                <a:cubicBezTo>
                  <a:pt x="276" y="55"/>
                  <a:pt x="276" y="55"/>
                  <a:pt x="276" y="55"/>
                </a:cubicBezTo>
                <a:cubicBezTo>
                  <a:pt x="276" y="9"/>
                  <a:pt x="276" y="9"/>
                  <a:pt x="276" y="9"/>
                </a:cubicBezTo>
                <a:cubicBezTo>
                  <a:pt x="294" y="9"/>
                  <a:pt x="294" y="9"/>
                  <a:pt x="294" y="9"/>
                </a:cubicBezTo>
                <a:lnTo>
                  <a:pt x="294" y="55"/>
                </a:lnTo>
                <a:close/>
                <a:moveTo>
                  <a:pt x="331" y="55"/>
                </a:moveTo>
                <a:cubicBezTo>
                  <a:pt x="312" y="55"/>
                  <a:pt x="312" y="55"/>
                  <a:pt x="312" y="55"/>
                </a:cubicBezTo>
                <a:cubicBezTo>
                  <a:pt x="312" y="9"/>
                  <a:pt x="312" y="9"/>
                  <a:pt x="312" y="9"/>
                </a:cubicBezTo>
                <a:cubicBezTo>
                  <a:pt x="331" y="9"/>
                  <a:pt x="331" y="9"/>
                  <a:pt x="331" y="9"/>
                </a:cubicBezTo>
                <a:lnTo>
                  <a:pt x="331" y="55"/>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145" name="Freeform 5"/>
          <p:cNvSpPr>
            <a:spLocks noEditPoints="1"/>
          </p:cNvSpPr>
          <p:nvPr/>
        </p:nvSpPr>
        <p:spPr bwMode="gray">
          <a:xfrm>
            <a:off x="1538098" y="4743495"/>
            <a:ext cx="209356" cy="76372"/>
          </a:xfrm>
          <a:custGeom>
            <a:avLst/>
            <a:gdLst>
              <a:gd name="T0" fmla="*/ 349 w 368"/>
              <a:gd name="T1" fmla="*/ 0 h 129"/>
              <a:gd name="T2" fmla="*/ 18 w 368"/>
              <a:gd name="T3" fmla="*/ 0 h 129"/>
              <a:gd name="T4" fmla="*/ 0 w 368"/>
              <a:gd name="T5" fmla="*/ 19 h 129"/>
              <a:gd name="T6" fmla="*/ 0 w 368"/>
              <a:gd name="T7" fmla="*/ 110 h 129"/>
              <a:gd name="T8" fmla="*/ 18 w 368"/>
              <a:gd name="T9" fmla="*/ 129 h 129"/>
              <a:gd name="T10" fmla="*/ 349 w 368"/>
              <a:gd name="T11" fmla="*/ 129 h 129"/>
              <a:gd name="T12" fmla="*/ 368 w 368"/>
              <a:gd name="T13" fmla="*/ 110 h 129"/>
              <a:gd name="T14" fmla="*/ 368 w 368"/>
              <a:gd name="T15" fmla="*/ 19 h 129"/>
              <a:gd name="T16" fmla="*/ 349 w 368"/>
              <a:gd name="T17" fmla="*/ 0 h 129"/>
              <a:gd name="T18" fmla="*/ 64 w 368"/>
              <a:gd name="T19" fmla="*/ 74 h 129"/>
              <a:gd name="T20" fmla="*/ 46 w 368"/>
              <a:gd name="T21" fmla="*/ 55 h 129"/>
              <a:gd name="T22" fmla="*/ 64 w 368"/>
              <a:gd name="T23" fmla="*/ 37 h 129"/>
              <a:gd name="T24" fmla="*/ 83 w 368"/>
              <a:gd name="T25" fmla="*/ 55 h 129"/>
              <a:gd name="T26" fmla="*/ 64 w 368"/>
              <a:gd name="T27" fmla="*/ 74 h 129"/>
              <a:gd name="T28" fmla="*/ 221 w 368"/>
              <a:gd name="T29" fmla="*/ 55 h 129"/>
              <a:gd name="T30" fmla="*/ 202 w 368"/>
              <a:gd name="T31" fmla="*/ 55 h 129"/>
              <a:gd name="T32" fmla="*/ 202 w 368"/>
              <a:gd name="T33" fmla="*/ 9 h 129"/>
              <a:gd name="T34" fmla="*/ 221 w 368"/>
              <a:gd name="T35" fmla="*/ 9 h 129"/>
              <a:gd name="T36" fmla="*/ 221 w 368"/>
              <a:gd name="T37" fmla="*/ 55 h 129"/>
              <a:gd name="T38" fmla="*/ 257 w 368"/>
              <a:gd name="T39" fmla="*/ 55 h 129"/>
              <a:gd name="T40" fmla="*/ 239 w 368"/>
              <a:gd name="T41" fmla="*/ 55 h 129"/>
              <a:gd name="T42" fmla="*/ 239 w 368"/>
              <a:gd name="T43" fmla="*/ 9 h 129"/>
              <a:gd name="T44" fmla="*/ 257 w 368"/>
              <a:gd name="T45" fmla="*/ 9 h 129"/>
              <a:gd name="T46" fmla="*/ 257 w 368"/>
              <a:gd name="T47" fmla="*/ 55 h 129"/>
              <a:gd name="T48" fmla="*/ 294 w 368"/>
              <a:gd name="T49" fmla="*/ 55 h 129"/>
              <a:gd name="T50" fmla="*/ 276 w 368"/>
              <a:gd name="T51" fmla="*/ 55 h 129"/>
              <a:gd name="T52" fmla="*/ 276 w 368"/>
              <a:gd name="T53" fmla="*/ 9 h 129"/>
              <a:gd name="T54" fmla="*/ 294 w 368"/>
              <a:gd name="T55" fmla="*/ 9 h 129"/>
              <a:gd name="T56" fmla="*/ 294 w 368"/>
              <a:gd name="T57" fmla="*/ 55 h 129"/>
              <a:gd name="T58" fmla="*/ 331 w 368"/>
              <a:gd name="T59" fmla="*/ 55 h 129"/>
              <a:gd name="T60" fmla="*/ 312 w 368"/>
              <a:gd name="T61" fmla="*/ 55 h 129"/>
              <a:gd name="T62" fmla="*/ 312 w 368"/>
              <a:gd name="T63" fmla="*/ 9 h 129"/>
              <a:gd name="T64" fmla="*/ 331 w 368"/>
              <a:gd name="T65" fmla="*/ 9 h 129"/>
              <a:gd name="T66" fmla="*/ 331 w 368"/>
              <a:gd name="T67" fmla="*/ 5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68" h="129">
                <a:moveTo>
                  <a:pt x="349" y="0"/>
                </a:moveTo>
                <a:cubicBezTo>
                  <a:pt x="18" y="0"/>
                  <a:pt x="18" y="0"/>
                  <a:pt x="18" y="0"/>
                </a:cubicBezTo>
                <a:cubicBezTo>
                  <a:pt x="8" y="0"/>
                  <a:pt x="0" y="8"/>
                  <a:pt x="0" y="19"/>
                </a:cubicBezTo>
                <a:cubicBezTo>
                  <a:pt x="0" y="110"/>
                  <a:pt x="0" y="110"/>
                  <a:pt x="0" y="110"/>
                </a:cubicBezTo>
                <a:cubicBezTo>
                  <a:pt x="0" y="121"/>
                  <a:pt x="8" y="129"/>
                  <a:pt x="18" y="129"/>
                </a:cubicBezTo>
                <a:cubicBezTo>
                  <a:pt x="349" y="129"/>
                  <a:pt x="349" y="129"/>
                  <a:pt x="349" y="129"/>
                </a:cubicBezTo>
                <a:cubicBezTo>
                  <a:pt x="359" y="129"/>
                  <a:pt x="368" y="121"/>
                  <a:pt x="368" y="110"/>
                </a:cubicBezTo>
                <a:cubicBezTo>
                  <a:pt x="368" y="19"/>
                  <a:pt x="368" y="19"/>
                  <a:pt x="368" y="19"/>
                </a:cubicBezTo>
                <a:cubicBezTo>
                  <a:pt x="368" y="8"/>
                  <a:pt x="359" y="0"/>
                  <a:pt x="349" y="0"/>
                </a:cubicBezTo>
                <a:close/>
                <a:moveTo>
                  <a:pt x="64" y="74"/>
                </a:moveTo>
                <a:cubicBezTo>
                  <a:pt x="54" y="74"/>
                  <a:pt x="46" y="65"/>
                  <a:pt x="46" y="55"/>
                </a:cubicBezTo>
                <a:cubicBezTo>
                  <a:pt x="46" y="45"/>
                  <a:pt x="54" y="37"/>
                  <a:pt x="64" y="37"/>
                </a:cubicBezTo>
                <a:cubicBezTo>
                  <a:pt x="75" y="37"/>
                  <a:pt x="83" y="45"/>
                  <a:pt x="83" y="55"/>
                </a:cubicBezTo>
                <a:cubicBezTo>
                  <a:pt x="83" y="65"/>
                  <a:pt x="75" y="74"/>
                  <a:pt x="64" y="74"/>
                </a:cubicBezTo>
                <a:close/>
                <a:moveTo>
                  <a:pt x="221" y="55"/>
                </a:moveTo>
                <a:cubicBezTo>
                  <a:pt x="202" y="55"/>
                  <a:pt x="202" y="55"/>
                  <a:pt x="202" y="55"/>
                </a:cubicBezTo>
                <a:cubicBezTo>
                  <a:pt x="202" y="9"/>
                  <a:pt x="202" y="9"/>
                  <a:pt x="202" y="9"/>
                </a:cubicBezTo>
                <a:cubicBezTo>
                  <a:pt x="221" y="9"/>
                  <a:pt x="221" y="9"/>
                  <a:pt x="221" y="9"/>
                </a:cubicBezTo>
                <a:lnTo>
                  <a:pt x="221" y="55"/>
                </a:lnTo>
                <a:close/>
                <a:moveTo>
                  <a:pt x="257" y="55"/>
                </a:moveTo>
                <a:cubicBezTo>
                  <a:pt x="239" y="55"/>
                  <a:pt x="239" y="55"/>
                  <a:pt x="239" y="55"/>
                </a:cubicBezTo>
                <a:cubicBezTo>
                  <a:pt x="239" y="9"/>
                  <a:pt x="239" y="9"/>
                  <a:pt x="239" y="9"/>
                </a:cubicBezTo>
                <a:cubicBezTo>
                  <a:pt x="257" y="9"/>
                  <a:pt x="257" y="9"/>
                  <a:pt x="257" y="9"/>
                </a:cubicBezTo>
                <a:lnTo>
                  <a:pt x="257" y="55"/>
                </a:lnTo>
                <a:close/>
                <a:moveTo>
                  <a:pt x="294" y="55"/>
                </a:moveTo>
                <a:cubicBezTo>
                  <a:pt x="276" y="55"/>
                  <a:pt x="276" y="55"/>
                  <a:pt x="276" y="55"/>
                </a:cubicBezTo>
                <a:cubicBezTo>
                  <a:pt x="276" y="9"/>
                  <a:pt x="276" y="9"/>
                  <a:pt x="276" y="9"/>
                </a:cubicBezTo>
                <a:cubicBezTo>
                  <a:pt x="294" y="9"/>
                  <a:pt x="294" y="9"/>
                  <a:pt x="294" y="9"/>
                </a:cubicBezTo>
                <a:lnTo>
                  <a:pt x="294" y="55"/>
                </a:lnTo>
                <a:close/>
                <a:moveTo>
                  <a:pt x="331" y="55"/>
                </a:moveTo>
                <a:cubicBezTo>
                  <a:pt x="312" y="55"/>
                  <a:pt x="312" y="55"/>
                  <a:pt x="312" y="55"/>
                </a:cubicBezTo>
                <a:cubicBezTo>
                  <a:pt x="312" y="9"/>
                  <a:pt x="312" y="9"/>
                  <a:pt x="312" y="9"/>
                </a:cubicBezTo>
                <a:cubicBezTo>
                  <a:pt x="331" y="9"/>
                  <a:pt x="331" y="9"/>
                  <a:pt x="331" y="9"/>
                </a:cubicBezTo>
                <a:lnTo>
                  <a:pt x="331" y="55"/>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cxnSp>
        <p:nvCxnSpPr>
          <p:cNvPr id="146" name="Straight Connector 145"/>
          <p:cNvCxnSpPr/>
          <p:nvPr/>
        </p:nvCxnSpPr>
        <p:spPr bwMode="gray">
          <a:xfrm>
            <a:off x="2449530" y="4777629"/>
            <a:ext cx="214433" cy="0"/>
          </a:xfrm>
          <a:prstGeom prst="line">
            <a:avLst/>
          </a:prstGeom>
          <a:solidFill>
            <a:srgbClr val="316989"/>
          </a:solidFill>
          <a:ln w="22225" cap="flat" cmpd="sng" algn="ctr">
            <a:solidFill>
              <a:schemeClr val="tx1">
                <a:lumMod val="50000"/>
                <a:lumOff val="50000"/>
              </a:schemeClr>
            </a:solidFill>
            <a:prstDash val="sysDash"/>
            <a:round/>
            <a:headEnd type="none" w="med" len="med"/>
            <a:tailEnd type="none" w="med" len="med"/>
          </a:ln>
          <a:effectLst/>
        </p:spPr>
      </p:cxnSp>
      <p:cxnSp>
        <p:nvCxnSpPr>
          <p:cNvPr id="147" name="Straight Connector 146"/>
          <p:cNvCxnSpPr/>
          <p:nvPr/>
        </p:nvCxnSpPr>
        <p:spPr bwMode="gray">
          <a:xfrm flipH="1">
            <a:off x="2450928" y="4607910"/>
            <a:ext cx="213034" cy="0"/>
          </a:xfrm>
          <a:prstGeom prst="line">
            <a:avLst/>
          </a:prstGeom>
          <a:noFill/>
          <a:ln w="22225">
            <a:solidFill>
              <a:schemeClr val="accent6">
                <a:lumMod val="75000"/>
              </a:schemeClr>
            </a:solidFill>
            <a:prstDash val="solid"/>
            <a:round/>
            <a:headEnd/>
            <a:tailEnd/>
          </a:ln>
        </p:spPr>
      </p:cxnSp>
      <p:sp>
        <p:nvSpPr>
          <p:cNvPr id="148" name="TextBox 147"/>
          <p:cNvSpPr txBox="1"/>
          <p:nvPr/>
        </p:nvSpPr>
        <p:spPr bwMode="gray">
          <a:xfrm>
            <a:off x="1800157" y="4552586"/>
            <a:ext cx="622502" cy="530915"/>
          </a:xfrm>
          <a:prstGeom prst="rect">
            <a:avLst/>
          </a:prstGeom>
          <a:noFill/>
        </p:spPr>
        <p:txBody>
          <a:bodyPr wrap="square" lIns="0" tIns="0" rIns="0" bIns="0" rtlCol="0">
            <a:spAutoFit/>
          </a:bodyPr>
          <a:lstStyle/>
          <a:p>
            <a:pPr>
              <a:spcAft>
                <a:spcPts val="300"/>
              </a:spcAft>
            </a:pPr>
            <a:r>
              <a:rPr lang="fr-FR" sz="800" dirty="0" smtClean="0">
                <a:solidFill>
                  <a:srgbClr val="646464"/>
                </a:solidFill>
                <a:latin typeface="Arial"/>
                <a:cs typeface="Arial"/>
              </a:rPr>
              <a:t>Fournisseur 3</a:t>
            </a:r>
          </a:p>
          <a:p>
            <a:pPr>
              <a:spcAft>
                <a:spcPts val="300"/>
              </a:spcAft>
            </a:pPr>
            <a:r>
              <a:rPr lang="fr-FR" sz="800" dirty="0" smtClean="0">
                <a:solidFill>
                  <a:srgbClr val="646464"/>
                </a:solidFill>
                <a:latin typeface="Arial"/>
                <a:cs typeface="Arial"/>
              </a:rPr>
              <a:t>Fournisseur 4</a:t>
            </a:r>
            <a:endParaRPr lang="fr-FR" sz="800" dirty="0">
              <a:solidFill>
                <a:srgbClr val="646464"/>
              </a:solidFill>
              <a:latin typeface="Arial"/>
              <a:cs typeface="Arial"/>
            </a:endParaRPr>
          </a:p>
        </p:txBody>
      </p:sp>
      <p:sp>
        <p:nvSpPr>
          <p:cNvPr id="149" name="TextBox 148"/>
          <p:cNvSpPr txBox="1"/>
          <p:nvPr/>
        </p:nvSpPr>
        <p:spPr bwMode="gray">
          <a:xfrm>
            <a:off x="2726080" y="4552586"/>
            <a:ext cx="1299263" cy="407804"/>
          </a:xfrm>
          <a:prstGeom prst="rect">
            <a:avLst/>
          </a:prstGeom>
          <a:noFill/>
        </p:spPr>
        <p:txBody>
          <a:bodyPr wrap="square" lIns="0" tIns="0" rIns="0" bIns="0" rtlCol="0">
            <a:spAutoFit/>
          </a:bodyPr>
          <a:lstStyle/>
          <a:p>
            <a:pPr>
              <a:spcAft>
                <a:spcPts val="300"/>
              </a:spcAft>
            </a:pPr>
            <a:r>
              <a:rPr lang="fr-FR" sz="800" dirty="0" smtClean="0">
                <a:solidFill>
                  <a:srgbClr val="646464"/>
                </a:solidFill>
                <a:cs typeface="Arial"/>
              </a:rPr>
              <a:t>Connexion Internet</a:t>
            </a:r>
          </a:p>
          <a:p>
            <a:pPr>
              <a:spcAft>
                <a:spcPts val="300"/>
              </a:spcAft>
            </a:pPr>
            <a:r>
              <a:rPr lang="fr-FR" sz="800" dirty="0" smtClean="0">
                <a:solidFill>
                  <a:srgbClr val="646464"/>
                </a:solidFill>
                <a:cs typeface="Arial"/>
              </a:rPr>
              <a:t>Renseignement Anti-Malware</a:t>
            </a:r>
            <a:endParaRPr lang="fr-FR" sz="800" dirty="0">
              <a:solidFill>
                <a:srgbClr val="646464"/>
              </a:solidFill>
              <a:cs typeface="Arial"/>
            </a:endParaRPr>
          </a:p>
        </p:txBody>
      </p:sp>
      <p:sp>
        <p:nvSpPr>
          <p:cNvPr id="123" name="TextBox 122"/>
          <p:cNvSpPr txBox="1"/>
          <p:nvPr/>
        </p:nvSpPr>
        <p:spPr bwMode="gray">
          <a:xfrm>
            <a:off x="7711397" y="2948372"/>
            <a:ext cx="731739" cy="169277"/>
          </a:xfrm>
          <a:prstGeom prst="rect">
            <a:avLst/>
          </a:prstGeom>
          <a:noFill/>
        </p:spPr>
        <p:txBody>
          <a:bodyPr wrap="square" lIns="0" tIns="0" rIns="0" bIns="0" rtlCol="0">
            <a:spAutoFit/>
          </a:bodyPr>
          <a:lstStyle/>
          <a:p>
            <a:pPr algn="ctr"/>
            <a:r>
              <a:rPr lang="fr-FR" sz="1100" dirty="0" smtClean="0">
                <a:solidFill>
                  <a:srgbClr val="E59B1A"/>
                </a:solidFill>
                <a:latin typeface="Arial" pitchFamily="34" charset="0"/>
                <a:cs typeface="Arial" pitchFamily="34" charset="0"/>
              </a:rPr>
              <a:t>Alerte DNS</a:t>
            </a:r>
          </a:p>
        </p:txBody>
      </p:sp>
      <p:sp>
        <p:nvSpPr>
          <p:cNvPr id="124" name="TextBox 123"/>
          <p:cNvSpPr txBox="1"/>
          <p:nvPr/>
        </p:nvSpPr>
        <p:spPr bwMode="gray">
          <a:xfrm>
            <a:off x="7316161" y="2793437"/>
            <a:ext cx="1380578" cy="169277"/>
          </a:xfrm>
          <a:prstGeom prst="rect">
            <a:avLst/>
          </a:prstGeom>
          <a:noFill/>
        </p:spPr>
        <p:txBody>
          <a:bodyPr wrap="square" lIns="0" tIns="0" rIns="0" bIns="0" rtlCol="0">
            <a:spAutoFit/>
          </a:bodyPr>
          <a:lstStyle/>
          <a:p>
            <a:pPr algn="ctr"/>
            <a:r>
              <a:rPr lang="fr-FR" sz="1100" dirty="0" smtClean="0">
                <a:solidFill>
                  <a:schemeClr val="accent2">
                    <a:lumMod val="75000"/>
                  </a:schemeClr>
                </a:solidFill>
                <a:latin typeface="Arial" pitchFamily="34" charset="0"/>
                <a:cs typeface="Arial" pitchFamily="34" charset="0"/>
              </a:rPr>
              <a:t>Alerte poste de travail</a:t>
            </a:r>
            <a:endParaRPr lang="fr-FR" sz="1100" dirty="0">
              <a:solidFill>
                <a:schemeClr val="accent2">
                  <a:lumMod val="75000"/>
                </a:schemeClr>
              </a:solidFill>
              <a:latin typeface="Arial" pitchFamily="34" charset="0"/>
              <a:cs typeface="Arial" pitchFamily="34" charset="0"/>
            </a:endParaRPr>
          </a:p>
        </p:txBody>
      </p:sp>
      <p:sp>
        <p:nvSpPr>
          <p:cNvPr id="125" name="TextBox 124"/>
          <p:cNvSpPr txBox="1"/>
          <p:nvPr/>
        </p:nvSpPr>
        <p:spPr bwMode="gray">
          <a:xfrm>
            <a:off x="7446990" y="3439768"/>
            <a:ext cx="731739" cy="169277"/>
          </a:xfrm>
          <a:prstGeom prst="rect">
            <a:avLst/>
          </a:prstGeom>
          <a:noFill/>
        </p:spPr>
        <p:txBody>
          <a:bodyPr wrap="square" lIns="0" tIns="0" rIns="0" bIns="0" rtlCol="0">
            <a:spAutoFit/>
          </a:bodyPr>
          <a:lstStyle/>
          <a:p>
            <a:pPr algn="ctr"/>
            <a:r>
              <a:rPr lang="fr-FR" sz="1100" smtClean="0">
                <a:solidFill>
                  <a:schemeClr val="bg2"/>
                </a:solidFill>
                <a:latin typeface="Arial" pitchFamily="34" charset="0"/>
                <a:cs typeface="Arial" pitchFamily="34" charset="0"/>
              </a:rPr>
              <a:t>AV Alert</a:t>
            </a:r>
            <a:endParaRPr lang="fr-FR" sz="1100">
              <a:solidFill>
                <a:schemeClr val="bg2"/>
              </a:solidFill>
              <a:latin typeface="Arial" pitchFamily="34" charset="0"/>
              <a:cs typeface="Arial" pitchFamily="34" charset="0"/>
            </a:endParaRPr>
          </a:p>
        </p:txBody>
      </p:sp>
      <p:sp>
        <p:nvSpPr>
          <p:cNvPr id="126" name="TextBox 125"/>
          <p:cNvSpPr txBox="1"/>
          <p:nvPr/>
        </p:nvSpPr>
        <p:spPr bwMode="gray">
          <a:xfrm>
            <a:off x="7630292" y="2451018"/>
            <a:ext cx="731739" cy="338554"/>
          </a:xfrm>
          <a:prstGeom prst="rect">
            <a:avLst/>
          </a:prstGeom>
          <a:noFill/>
        </p:spPr>
        <p:txBody>
          <a:bodyPr wrap="square" lIns="0" tIns="0" rIns="0" bIns="0" rtlCol="0">
            <a:spAutoFit/>
          </a:bodyPr>
          <a:lstStyle/>
          <a:p>
            <a:pPr algn="ctr"/>
            <a:r>
              <a:rPr lang="fr-FR" sz="1100" dirty="0" smtClean="0">
                <a:solidFill>
                  <a:srgbClr val="CD3F11"/>
                </a:solidFill>
                <a:latin typeface="Arial" pitchFamily="34" charset="0"/>
                <a:cs typeface="Arial" pitchFamily="34" charset="0"/>
              </a:rPr>
              <a:t>Alerte SMTP</a:t>
            </a:r>
            <a:endParaRPr lang="fr-FR" sz="1100" dirty="0">
              <a:solidFill>
                <a:srgbClr val="CD3F11"/>
              </a:solidFill>
              <a:latin typeface="Arial" pitchFamily="34" charset="0"/>
              <a:cs typeface="Arial" pitchFamily="34" charset="0"/>
            </a:endParaRPr>
          </a:p>
        </p:txBody>
      </p:sp>
      <p:sp>
        <p:nvSpPr>
          <p:cNvPr id="127" name="TextBox 126"/>
          <p:cNvSpPr txBox="1"/>
          <p:nvPr/>
        </p:nvSpPr>
        <p:spPr bwMode="gray">
          <a:xfrm>
            <a:off x="7654576" y="2683633"/>
            <a:ext cx="731739" cy="169277"/>
          </a:xfrm>
          <a:prstGeom prst="rect">
            <a:avLst/>
          </a:prstGeom>
          <a:noFill/>
        </p:spPr>
        <p:txBody>
          <a:bodyPr wrap="square" lIns="0" tIns="0" rIns="0" bIns="0" rtlCol="0">
            <a:spAutoFit/>
          </a:bodyPr>
          <a:lstStyle/>
          <a:p>
            <a:pPr algn="ctr"/>
            <a:r>
              <a:rPr lang="fr-FR" sz="1100" dirty="0" smtClean="0">
                <a:solidFill>
                  <a:schemeClr val="bg2"/>
                </a:solidFill>
                <a:latin typeface="Arial" pitchFamily="34" charset="0"/>
                <a:cs typeface="Arial" pitchFamily="34" charset="0"/>
              </a:rPr>
              <a:t>Alerte AV</a:t>
            </a:r>
            <a:endParaRPr lang="fr-FR" sz="1100" dirty="0">
              <a:solidFill>
                <a:schemeClr val="bg2"/>
              </a:solidFill>
              <a:latin typeface="Arial" pitchFamily="34" charset="0"/>
              <a:cs typeface="Arial" pitchFamily="34" charset="0"/>
            </a:endParaRPr>
          </a:p>
        </p:txBody>
      </p:sp>
      <p:sp>
        <p:nvSpPr>
          <p:cNvPr id="128" name="TextBox 127"/>
          <p:cNvSpPr txBox="1"/>
          <p:nvPr/>
        </p:nvSpPr>
        <p:spPr bwMode="gray">
          <a:xfrm>
            <a:off x="7279228" y="3337595"/>
            <a:ext cx="731739" cy="169277"/>
          </a:xfrm>
          <a:prstGeom prst="rect">
            <a:avLst/>
          </a:prstGeom>
          <a:noFill/>
        </p:spPr>
        <p:txBody>
          <a:bodyPr wrap="square" lIns="0" tIns="0" rIns="0" bIns="0" rtlCol="0">
            <a:spAutoFit/>
          </a:bodyPr>
          <a:lstStyle/>
          <a:p>
            <a:pPr algn="ctr"/>
            <a:r>
              <a:rPr lang="fr-FR" sz="1100" dirty="0" smtClean="0">
                <a:solidFill>
                  <a:srgbClr val="CD3F11"/>
                </a:solidFill>
                <a:latin typeface="Arial" pitchFamily="34" charset="0"/>
                <a:cs typeface="Arial" pitchFamily="34" charset="0"/>
              </a:rPr>
              <a:t>Alerte Web</a:t>
            </a:r>
            <a:endParaRPr lang="fr-FR" sz="1100" dirty="0">
              <a:solidFill>
                <a:srgbClr val="CD3F11"/>
              </a:solidFill>
              <a:latin typeface="Arial" pitchFamily="34" charset="0"/>
              <a:cs typeface="Arial" pitchFamily="34" charset="0"/>
            </a:endParaRPr>
          </a:p>
        </p:txBody>
      </p:sp>
      <p:sp>
        <p:nvSpPr>
          <p:cNvPr id="129" name="TextBox 128"/>
          <p:cNvSpPr txBox="1"/>
          <p:nvPr/>
        </p:nvSpPr>
        <p:spPr bwMode="gray">
          <a:xfrm>
            <a:off x="7646111" y="3657542"/>
            <a:ext cx="731739" cy="169277"/>
          </a:xfrm>
          <a:prstGeom prst="rect">
            <a:avLst/>
          </a:prstGeom>
          <a:noFill/>
        </p:spPr>
        <p:txBody>
          <a:bodyPr wrap="square" lIns="0" tIns="0" rIns="0" bIns="0" rtlCol="0">
            <a:spAutoFit/>
          </a:bodyPr>
          <a:lstStyle/>
          <a:p>
            <a:pPr algn="ctr"/>
            <a:r>
              <a:rPr lang="fr-FR" sz="1100" dirty="0" smtClean="0">
                <a:solidFill>
                  <a:srgbClr val="CD3F11"/>
                </a:solidFill>
                <a:latin typeface="Arial" pitchFamily="34" charset="0"/>
                <a:cs typeface="Arial" pitchFamily="34" charset="0"/>
              </a:rPr>
              <a:t>Alerte Web</a:t>
            </a:r>
            <a:endParaRPr lang="fr-FR" sz="1100" dirty="0">
              <a:solidFill>
                <a:srgbClr val="CD3F11"/>
              </a:solidFill>
              <a:latin typeface="Arial" pitchFamily="34" charset="0"/>
              <a:cs typeface="Arial" pitchFamily="34" charset="0"/>
            </a:endParaRPr>
          </a:p>
        </p:txBody>
      </p:sp>
      <p:sp>
        <p:nvSpPr>
          <p:cNvPr id="130" name="TextBox 129"/>
          <p:cNvSpPr txBox="1"/>
          <p:nvPr/>
        </p:nvSpPr>
        <p:spPr bwMode="gray">
          <a:xfrm>
            <a:off x="7356454" y="3037615"/>
            <a:ext cx="731739" cy="338554"/>
          </a:xfrm>
          <a:prstGeom prst="rect">
            <a:avLst/>
          </a:prstGeom>
          <a:noFill/>
        </p:spPr>
        <p:txBody>
          <a:bodyPr wrap="square" lIns="0" tIns="0" rIns="0" bIns="0" rtlCol="0">
            <a:spAutoFit/>
          </a:bodyPr>
          <a:lstStyle/>
          <a:p>
            <a:pPr algn="ctr"/>
            <a:r>
              <a:rPr lang="fr-FR" sz="1100" dirty="0" smtClean="0">
                <a:solidFill>
                  <a:srgbClr val="CD3F11"/>
                </a:solidFill>
                <a:latin typeface="Arial" pitchFamily="34" charset="0"/>
                <a:cs typeface="Arial" pitchFamily="34" charset="0"/>
              </a:rPr>
              <a:t>Alerte SMTP</a:t>
            </a:r>
            <a:endParaRPr lang="fr-FR" sz="1100" dirty="0">
              <a:solidFill>
                <a:srgbClr val="CD3F11"/>
              </a:solidFill>
              <a:latin typeface="Arial" pitchFamily="34" charset="0"/>
              <a:cs typeface="Arial" pitchFamily="34" charset="0"/>
            </a:endParaRPr>
          </a:p>
        </p:txBody>
      </p:sp>
      <p:sp>
        <p:nvSpPr>
          <p:cNvPr id="131" name="TextBox 130"/>
          <p:cNvSpPr txBox="1"/>
          <p:nvPr/>
        </p:nvSpPr>
        <p:spPr bwMode="gray">
          <a:xfrm>
            <a:off x="7747961" y="3510835"/>
            <a:ext cx="731739" cy="169277"/>
          </a:xfrm>
          <a:prstGeom prst="rect">
            <a:avLst/>
          </a:prstGeom>
          <a:noFill/>
        </p:spPr>
        <p:txBody>
          <a:bodyPr wrap="square" lIns="0" tIns="0" rIns="0" bIns="0" rtlCol="0">
            <a:spAutoFit/>
          </a:bodyPr>
          <a:lstStyle/>
          <a:p>
            <a:pPr algn="ctr"/>
            <a:r>
              <a:rPr lang="fr-FR" sz="1100" dirty="0" smtClean="0">
                <a:solidFill>
                  <a:srgbClr val="E59B1A"/>
                </a:solidFill>
                <a:latin typeface="Arial" pitchFamily="34" charset="0"/>
                <a:cs typeface="Arial" pitchFamily="34" charset="0"/>
              </a:rPr>
              <a:t>Alerte DNS</a:t>
            </a:r>
          </a:p>
        </p:txBody>
      </p:sp>
      <p:sp>
        <p:nvSpPr>
          <p:cNvPr id="132" name="TextBox 131"/>
          <p:cNvSpPr txBox="1"/>
          <p:nvPr/>
        </p:nvSpPr>
        <p:spPr bwMode="gray">
          <a:xfrm>
            <a:off x="7364472" y="3133978"/>
            <a:ext cx="731739" cy="169277"/>
          </a:xfrm>
          <a:prstGeom prst="rect">
            <a:avLst/>
          </a:prstGeom>
          <a:noFill/>
        </p:spPr>
        <p:txBody>
          <a:bodyPr wrap="square" lIns="0" tIns="0" rIns="0" bIns="0" rtlCol="0">
            <a:spAutoFit/>
          </a:bodyPr>
          <a:lstStyle/>
          <a:p>
            <a:pPr algn="ctr"/>
            <a:r>
              <a:rPr lang="fr-FR" sz="1100" dirty="0" smtClean="0">
                <a:solidFill>
                  <a:schemeClr val="bg2"/>
                </a:solidFill>
                <a:latin typeface="Arial" pitchFamily="34" charset="0"/>
                <a:cs typeface="Arial" pitchFamily="34" charset="0"/>
              </a:rPr>
              <a:t>Alerte AV</a:t>
            </a:r>
            <a:endParaRPr lang="fr-FR" sz="1100" dirty="0">
              <a:solidFill>
                <a:schemeClr val="bg2"/>
              </a:solidFill>
              <a:latin typeface="Arial" pitchFamily="34" charset="0"/>
              <a:cs typeface="Arial" pitchFamily="34" charset="0"/>
            </a:endParaRPr>
          </a:p>
        </p:txBody>
      </p:sp>
      <p:sp>
        <p:nvSpPr>
          <p:cNvPr id="133" name="TextBox 132"/>
          <p:cNvSpPr txBox="1"/>
          <p:nvPr/>
        </p:nvSpPr>
        <p:spPr bwMode="gray">
          <a:xfrm>
            <a:off x="7560410" y="2273031"/>
            <a:ext cx="731739" cy="169277"/>
          </a:xfrm>
          <a:prstGeom prst="rect">
            <a:avLst/>
          </a:prstGeom>
          <a:noFill/>
        </p:spPr>
        <p:txBody>
          <a:bodyPr wrap="square" lIns="0" tIns="0" rIns="0" bIns="0" rtlCol="0">
            <a:spAutoFit/>
          </a:bodyPr>
          <a:lstStyle/>
          <a:p>
            <a:pPr algn="ctr"/>
            <a:r>
              <a:rPr lang="fr-FR" sz="1100" dirty="0" smtClean="0">
                <a:solidFill>
                  <a:srgbClr val="E59B1A"/>
                </a:solidFill>
                <a:latin typeface="Arial" pitchFamily="34" charset="0"/>
                <a:cs typeface="Arial" pitchFamily="34" charset="0"/>
              </a:rPr>
              <a:t>Alerte DNS</a:t>
            </a:r>
          </a:p>
        </p:txBody>
      </p:sp>
      <p:sp>
        <p:nvSpPr>
          <p:cNvPr id="134" name="TextBox 133"/>
          <p:cNvSpPr txBox="1"/>
          <p:nvPr/>
        </p:nvSpPr>
        <p:spPr bwMode="gray">
          <a:xfrm>
            <a:off x="7322139" y="2550848"/>
            <a:ext cx="731739" cy="169277"/>
          </a:xfrm>
          <a:prstGeom prst="rect">
            <a:avLst/>
          </a:prstGeom>
          <a:noFill/>
        </p:spPr>
        <p:txBody>
          <a:bodyPr wrap="square" lIns="0" tIns="0" rIns="0" bIns="0" rtlCol="0">
            <a:spAutoFit/>
          </a:bodyPr>
          <a:lstStyle/>
          <a:p>
            <a:pPr algn="ctr"/>
            <a:r>
              <a:rPr lang="fr-FR" sz="1100" dirty="0" smtClean="0">
                <a:solidFill>
                  <a:schemeClr val="accent5">
                    <a:lumMod val="60000"/>
                    <a:lumOff val="40000"/>
                  </a:schemeClr>
                </a:solidFill>
                <a:latin typeface="Arial" pitchFamily="34" charset="0"/>
                <a:cs typeface="Arial" pitchFamily="34" charset="0"/>
              </a:rPr>
              <a:t>Alerte Web</a:t>
            </a:r>
            <a:endParaRPr lang="fr-FR" sz="1100" dirty="0">
              <a:solidFill>
                <a:schemeClr val="accent5">
                  <a:lumMod val="60000"/>
                  <a:lumOff val="40000"/>
                </a:schemeClr>
              </a:solidFill>
              <a:latin typeface="Arial" pitchFamily="34" charset="0"/>
              <a:cs typeface="Arial" pitchFamily="34" charset="0"/>
            </a:endParaRPr>
          </a:p>
        </p:txBody>
      </p:sp>
      <p:sp>
        <p:nvSpPr>
          <p:cNvPr id="135" name="TextBox 134"/>
          <p:cNvSpPr txBox="1"/>
          <p:nvPr/>
        </p:nvSpPr>
        <p:spPr bwMode="gray">
          <a:xfrm>
            <a:off x="7636838" y="3260826"/>
            <a:ext cx="1308380" cy="338554"/>
          </a:xfrm>
          <a:prstGeom prst="rect">
            <a:avLst/>
          </a:prstGeom>
          <a:noFill/>
        </p:spPr>
        <p:txBody>
          <a:bodyPr wrap="square" lIns="0" tIns="0" rIns="0" bIns="0" rtlCol="0">
            <a:spAutoFit/>
          </a:bodyPr>
          <a:lstStyle/>
          <a:p>
            <a:pPr algn="ctr"/>
            <a:r>
              <a:rPr lang="fr-FR" sz="1100" dirty="0" smtClean="0">
                <a:solidFill>
                  <a:schemeClr val="accent2">
                    <a:lumMod val="75000"/>
                  </a:schemeClr>
                </a:solidFill>
                <a:latin typeface="Arial" pitchFamily="34" charset="0"/>
                <a:cs typeface="Arial" pitchFamily="34" charset="0"/>
              </a:rPr>
              <a:t>Alerte poste de travail</a:t>
            </a:r>
            <a:endParaRPr lang="fr-FR" sz="1100" dirty="0">
              <a:solidFill>
                <a:schemeClr val="accent2">
                  <a:lumMod val="75000"/>
                </a:schemeClr>
              </a:solidFill>
              <a:latin typeface="Arial" pitchFamily="34" charset="0"/>
              <a:cs typeface="Arial" pitchFamily="34" charset="0"/>
            </a:endParaRPr>
          </a:p>
        </p:txBody>
      </p:sp>
      <p:grpSp>
        <p:nvGrpSpPr>
          <p:cNvPr id="20" name="Group 19"/>
          <p:cNvGrpSpPr/>
          <p:nvPr/>
        </p:nvGrpSpPr>
        <p:grpSpPr>
          <a:xfrm>
            <a:off x="1164539" y="1729309"/>
            <a:ext cx="802040" cy="891155"/>
            <a:chOff x="1279311" y="1571677"/>
            <a:chExt cx="1018674" cy="1018674"/>
          </a:xfrm>
        </p:grpSpPr>
        <p:sp>
          <p:nvSpPr>
            <p:cNvPr id="138" name="Oval 137"/>
            <p:cNvSpPr/>
            <p:nvPr/>
          </p:nvSpPr>
          <p:spPr bwMode="gray">
            <a:xfrm>
              <a:off x="1279311" y="1571677"/>
              <a:ext cx="1018674" cy="1018674"/>
            </a:xfrm>
            <a:prstGeom prst="ellipse">
              <a:avLst/>
            </a:prstGeom>
            <a:ln w="28575">
              <a:solidFill>
                <a:schemeClr val="bg1"/>
              </a:solidFill>
            </a:ln>
            <a:effectLst>
              <a:outerShdw blurRad="25400" dist="12700" algn="l" rotWithShape="0">
                <a:prstClr val="black">
                  <a:alpha val="40000"/>
                </a:prstClr>
              </a:outerShdw>
            </a:effectLst>
          </p:spPr>
          <p:style>
            <a:lnRef idx="1">
              <a:schemeClr val="accent1"/>
            </a:lnRef>
            <a:fillRef idx="1003">
              <a:schemeClr val="dk2"/>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fr-FR">
                <a:latin typeface="Arial" pitchFamily="34" charset="0"/>
                <a:cs typeface="Arial" pitchFamily="34" charset="0"/>
              </a:endParaRPr>
            </a:p>
          </p:txBody>
        </p:sp>
        <p:grpSp>
          <p:nvGrpSpPr>
            <p:cNvPr id="26" name="Group 25"/>
            <p:cNvGrpSpPr/>
            <p:nvPr/>
          </p:nvGrpSpPr>
          <p:grpSpPr bwMode="gray">
            <a:xfrm>
              <a:off x="1404744" y="1708198"/>
              <a:ext cx="765722" cy="595603"/>
              <a:chOff x="8550275" y="1039813"/>
              <a:chExt cx="4378324" cy="3829050"/>
            </a:xfrm>
            <a:solidFill>
              <a:schemeClr val="bg1"/>
            </a:solidFill>
          </p:grpSpPr>
          <p:sp>
            <p:nvSpPr>
              <p:cNvPr id="27" name="Freeform 21"/>
              <p:cNvSpPr>
                <a:spLocks noEditPoints="1"/>
              </p:cNvSpPr>
              <p:nvPr/>
            </p:nvSpPr>
            <p:spPr bwMode="gray">
              <a:xfrm>
                <a:off x="9617075" y="1039813"/>
                <a:ext cx="1130301" cy="3829050"/>
              </a:xfrm>
              <a:custGeom>
                <a:avLst/>
                <a:gdLst>
                  <a:gd name="T0" fmla="*/ 0 w 712"/>
                  <a:gd name="T1" fmla="*/ 2412 h 2412"/>
                  <a:gd name="T2" fmla="*/ 248 w 712"/>
                  <a:gd name="T3" fmla="*/ 1870 h 2412"/>
                  <a:gd name="T4" fmla="*/ 414 w 712"/>
                  <a:gd name="T5" fmla="*/ 2412 h 2412"/>
                  <a:gd name="T6" fmla="*/ 712 w 712"/>
                  <a:gd name="T7" fmla="*/ 0 h 2412"/>
                  <a:gd name="T8" fmla="*/ 178 w 712"/>
                  <a:gd name="T9" fmla="*/ 1404 h 2412"/>
                  <a:gd name="T10" fmla="*/ 112 w 712"/>
                  <a:gd name="T11" fmla="*/ 1284 h 2412"/>
                  <a:gd name="T12" fmla="*/ 178 w 712"/>
                  <a:gd name="T13" fmla="*/ 1404 h 2412"/>
                  <a:gd name="T14" fmla="*/ 120 w 712"/>
                  <a:gd name="T15" fmla="*/ 1120 h 2412"/>
                  <a:gd name="T16" fmla="*/ 196 w 712"/>
                  <a:gd name="T17" fmla="*/ 952 h 2412"/>
                  <a:gd name="T18" fmla="*/ 204 w 712"/>
                  <a:gd name="T19" fmla="*/ 792 h 2412"/>
                  <a:gd name="T20" fmla="*/ 140 w 712"/>
                  <a:gd name="T21" fmla="*/ 698 h 2412"/>
                  <a:gd name="T22" fmla="*/ 204 w 712"/>
                  <a:gd name="T23" fmla="*/ 792 h 2412"/>
                  <a:gd name="T24" fmla="*/ 148 w 712"/>
                  <a:gd name="T25" fmla="*/ 548 h 2412"/>
                  <a:gd name="T26" fmla="*/ 222 w 712"/>
                  <a:gd name="T27" fmla="*/ 382 h 2412"/>
                  <a:gd name="T28" fmla="*/ 400 w 712"/>
                  <a:gd name="T29" fmla="*/ 1338 h 2412"/>
                  <a:gd name="T30" fmla="*/ 318 w 712"/>
                  <a:gd name="T31" fmla="*/ 1214 h 2412"/>
                  <a:gd name="T32" fmla="*/ 400 w 712"/>
                  <a:gd name="T33" fmla="*/ 1338 h 2412"/>
                  <a:gd name="T34" fmla="*/ 324 w 712"/>
                  <a:gd name="T35" fmla="*/ 1040 h 2412"/>
                  <a:gd name="T36" fmla="*/ 412 w 712"/>
                  <a:gd name="T37" fmla="*/ 860 h 2412"/>
                  <a:gd name="T38" fmla="*/ 416 w 712"/>
                  <a:gd name="T39" fmla="*/ 692 h 2412"/>
                  <a:gd name="T40" fmla="*/ 338 w 712"/>
                  <a:gd name="T41" fmla="*/ 594 h 2412"/>
                  <a:gd name="T42" fmla="*/ 416 w 712"/>
                  <a:gd name="T43" fmla="*/ 692 h 2412"/>
                  <a:gd name="T44" fmla="*/ 342 w 712"/>
                  <a:gd name="T45" fmla="*/ 436 h 2412"/>
                  <a:gd name="T46" fmla="*/ 426 w 712"/>
                  <a:gd name="T47" fmla="*/ 260 h 2412"/>
                  <a:gd name="T48" fmla="*/ 648 w 712"/>
                  <a:gd name="T49" fmla="*/ 1264 h 2412"/>
                  <a:gd name="T50" fmla="*/ 556 w 712"/>
                  <a:gd name="T51" fmla="*/ 1134 h 2412"/>
                  <a:gd name="T52" fmla="*/ 648 w 712"/>
                  <a:gd name="T53" fmla="*/ 1264 h 2412"/>
                  <a:gd name="T54" fmla="*/ 558 w 712"/>
                  <a:gd name="T55" fmla="*/ 948 h 2412"/>
                  <a:gd name="T56" fmla="*/ 652 w 712"/>
                  <a:gd name="T57" fmla="*/ 756 h 2412"/>
                  <a:gd name="T58" fmla="*/ 652 w 712"/>
                  <a:gd name="T59" fmla="*/ 576 h 2412"/>
                  <a:gd name="T60" fmla="*/ 564 w 712"/>
                  <a:gd name="T61" fmla="*/ 478 h 2412"/>
                  <a:gd name="T62" fmla="*/ 652 w 712"/>
                  <a:gd name="T63" fmla="*/ 576 h 2412"/>
                  <a:gd name="T64" fmla="*/ 566 w 712"/>
                  <a:gd name="T65" fmla="*/ 312 h 2412"/>
                  <a:gd name="T66" fmla="*/ 654 w 712"/>
                  <a:gd name="T67" fmla="*/ 122 h 2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2" h="2412">
                    <a:moveTo>
                      <a:pt x="118" y="372"/>
                    </a:moveTo>
                    <a:lnTo>
                      <a:pt x="0" y="2412"/>
                    </a:lnTo>
                    <a:lnTo>
                      <a:pt x="218" y="2412"/>
                    </a:lnTo>
                    <a:lnTo>
                      <a:pt x="248" y="1870"/>
                    </a:lnTo>
                    <a:lnTo>
                      <a:pt x="438" y="1842"/>
                    </a:lnTo>
                    <a:lnTo>
                      <a:pt x="414" y="2412"/>
                    </a:lnTo>
                    <a:lnTo>
                      <a:pt x="712" y="2412"/>
                    </a:lnTo>
                    <a:lnTo>
                      <a:pt x="712" y="0"/>
                    </a:lnTo>
                    <a:lnTo>
                      <a:pt x="118" y="372"/>
                    </a:lnTo>
                    <a:close/>
                    <a:moveTo>
                      <a:pt x="178" y="1404"/>
                    </a:moveTo>
                    <a:lnTo>
                      <a:pt x="104" y="1428"/>
                    </a:lnTo>
                    <a:lnTo>
                      <a:pt x="112" y="1284"/>
                    </a:lnTo>
                    <a:lnTo>
                      <a:pt x="184" y="1260"/>
                    </a:lnTo>
                    <a:lnTo>
                      <a:pt x="178" y="1404"/>
                    </a:lnTo>
                    <a:close/>
                    <a:moveTo>
                      <a:pt x="192" y="1090"/>
                    </a:moveTo>
                    <a:lnTo>
                      <a:pt x="120" y="1120"/>
                    </a:lnTo>
                    <a:lnTo>
                      <a:pt x="126" y="984"/>
                    </a:lnTo>
                    <a:lnTo>
                      <a:pt x="196" y="952"/>
                    </a:lnTo>
                    <a:lnTo>
                      <a:pt x="192" y="1090"/>
                    </a:lnTo>
                    <a:close/>
                    <a:moveTo>
                      <a:pt x="204" y="792"/>
                    </a:moveTo>
                    <a:lnTo>
                      <a:pt x="134" y="826"/>
                    </a:lnTo>
                    <a:lnTo>
                      <a:pt x="140" y="698"/>
                    </a:lnTo>
                    <a:lnTo>
                      <a:pt x="210" y="660"/>
                    </a:lnTo>
                    <a:lnTo>
                      <a:pt x="204" y="792"/>
                    </a:lnTo>
                    <a:close/>
                    <a:moveTo>
                      <a:pt x="216" y="508"/>
                    </a:moveTo>
                    <a:lnTo>
                      <a:pt x="148" y="548"/>
                    </a:lnTo>
                    <a:lnTo>
                      <a:pt x="154" y="424"/>
                    </a:lnTo>
                    <a:lnTo>
                      <a:pt x="222" y="382"/>
                    </a:lnTo>
                    <a:lnTo>
                      <a:pt x="216" y="508"/>
                    </a:lnTo>
                    <a:close/>
                    <a:moveTo>
                      <a:pt x="400" y="1338"/>
                    </a:moveTo>
                    <a:lnTo>
                      <a:pt x="314" y="1364"/>
                    </a:lnTo>
                    <a:lnTo>
                      <a:pt x="318" y="1214"/>
                    </a:lnTo>
                    <a:lnTo>
                      <a:pt x="404" y="1184"/>
                    </a:lnTo>
                    <a:lnTo>
                      <a:pt x="400" y="1338"/>
                    </a:lnTo>
                    <a:close/>
                    <a:moveTo>
                      <a:pt x="408" y="1006"/>
                    </a:moveTo>
                    <a:lnTo>
                      <a:pt x="324" y="1040"/>
                    </a:lnTo>
                    <a:lnTo>
                      <a:pt x="328" y="896"/>
                    </a:lnTo>
                    <a:lnTo>
                      <a:pt x="412" y="860"/>
                    </a:lnTo>
                    <a:lnTo>
                      <a:pt x="408" y="1006"/>
                    </a:lnTo>
                    <a:close/>
                    <a:moveTo>
                      <a:pt x="416" y="692"/>
                    </a:moveTo>
                    <a:lnTo>
                      <a:pt x="334" y="730"/>
                    </a:lnTo>
                    <a:lnTo>
                      <a:pt x="338" y="594"/>
                    </a:lnTo>
                    <a:lnTo>
                      <a:pt x="420" y="552"/>
                    </a:lnTo>
                    <a:lnTo>
                      <a:pt x="416" y="692"/>
                    </a:lnTo>
                    <a:close/>
                    <a:moveTo>
                      <a:pt x="424" y="392"/>
                    </a:moveTo>
                    <a:lnTo>
                      <a:pt x="342" y="436"/>
                    </a:lnTo>
                    <a:lnTo>
                      <a:pt x="346" y="308"/>
                    </a:lnTo>
                    <a:lnTo>
                      <a:pt x="426" y="260"/>
                    </a:lnTo>
                    <a:lnTo>
                      <a:pt x="424" y="392"/>
                    </a:lnTo>
                    <a:close/>
                    <a:moveTo>
                      <a:pt x="648" y="1264"/>
                    </a:moveTo>
                    <a:lnTo>
                      <a:pt x="554" y="1294"/>
                    </a:lnTo>
                    <a:lnTo>
                      <a:pt x="556" y="1134"/>
                    </a:lnTo>
                    <a:lnTo>
                      <a:pt x="650" y="1100"/>
                    </a:lnTo>
                    <a:lnTo>
                      <a:pt x="648" y="1264"/>
                    </a:lnTo>
                    <a:close/>
                    <a:moveTo>
                      <a:pt x="650" y="910"/>
                    </a:moveTo>
                    <a:lnTo>
                      <a:pt x="558" y="948"/>
                    </a:lnTo>
                    <a:lnTo>
                      <a:pt x="560" y="796"/>
                    </a:lnTo>
                    <a:lnTo>
                      <a:pt x="652" y="756"/>
                    </a:lnTo>
                    <a:lnTo>
                      <a:pt x="650" y="910"/>
                    </a:lnTo>
                    <a:close/>
                    <a:moveTo>
                      <a:pt x="652" y="576"/>
                    </a:moveTo>
                    <a:lnTo>
                      <a:pt x="562" y="622"/>
                    </a:lnTo>
                    <a:lnTo>
                      <a:pt x="564" y="478"/>
                    </a:lnTo>
                    <a:lnTo>
                      <a:pt x="652" y="430"/>
                    </a:lnTo>
                    <a:lnTo>
                      <a:pt x="652" y="576"/>
                    </a:lnTo>
                    <a:close/>
                    <a:moveTo>
                      <a:pt x="654" y="262"/>
                    </a:moveTo>
                    <a:lnTo>
                      <a:pt x="566" y="312"/>
                    </a:lnTo>
                    <a:lnTo>
                      <a:pt x="568" y="176"/>
                    </a:lnTo>
                    <a:lnTo>
                      <a:pt x="654" y="122"/>
                    </a:lnTo>
                    <a:lnTo>
                      <a:pt x="654"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28" name="Freeform 22"/>
              <p:cNvSpPr>
                <a:spLocks noEditPoints="1"/>
              </p:cNvSpPr>
              <p:nvPr/>
            </p:nvSpPr>
            <p:spPr bwMode="gray">
              <a:xfrm>
                <a:off x="10756899" y="1039813"/>
                <a:ext cx="1108073" cy="3829050"/>
              </a:xfrm>
              <a:custGeom>
                <a:avLst/>
                <a:gdLst>
                  <a:gd name="T0" fmla="*/ 0 w 698"/>
                  <a:gd name="T1" fmla="*/ 2412 h 2412"/>
                  <a:gd name="T2" fmla="*/ 556 w 698"/>
                  <a:gd name="T3" fmla="*/ 290 h 2412"/>
                  <a:gd name="T4" fmla="*/ 156 w 698"/>
                  <a:gd name="T5" fmla="*/ 1618 h 2412"/>
                  <a:gd name="T6" fmla="*/ 54 w 698"/>
                  <a:gd name="T7" fmla="*/ 1424 h 2412"/>
                  <a:gd name="T8" fmla="*/ 156 w 698"/>
                  <a:gd name="T9" fmla="*/ 1618 h 2412"/>
                  <a:gd name="T10" fmla="*/ 52 w 698"/>
                  <a:gd name="T11" fmla="*/ 1220 h 2412"/>
                  <a:gd name="T12" fmla="*/ 146 w 698"/>
                  <a:gd name="T13" fmla="*/ 1084 h 2412"/>
                  <a:gd name="T14" fmla="*/ 144 w 698"/>
                  <a:gd name="T15" fmla="*/ 900 h 2412"/>
                  <a:gd name="T16" fmla="*/ 50 w 698"/>
                  <a:gd name="T17" fmla="*/ 718 h 2412"/>
                  <a:gd name="T18" fmla="*/ 144 w 698"/>
                  <a:gd name="T19" fmla="*/ 900 h 2412"/>
                  <a:gd name="T20" fmla="*/ 48 w 698"/>
                  <a:gd name="T21" fmla="*/ 544 h 2412"/>
                  <a:gd name="T22" fmla="*/ 136 w 698"/>
                  <a:gd name="T23" fmla="*/ 440 h 2412"/>
                  <a:gd name="T24" fmla="*/ 134 w 698"/>
                  <a:gd name="T25" fmla="*/ 280 h 2412"/>
                  <a:gd name="T26" fmla="*/ 46 w 698"/>
                  <a:gd name="T27" fmla="*/ 110 h 2412"/>
                  <a:gd name="T28" fmla="*/ 134 w 698"/>
                  <a:gd name="T29" fmla="*/ 280 h 2412"/>
                  <a:gd name="T30" fmla="*/ 306 w 698"/>
                  <a:gd name="T31" fmla="*/ 1644 h 2412"/>
                  <a:gd name="T32" fmla="*/ 386 w 698"/>
                  <a:gd name="T33" fmla="*/ 1494 h 2412"/>
                  <a:gd name="T34" fmla="*/ 378 w 698"/>
                  <a:gd name="T35" fmla="*/ 1304 h 2412"/>
                  <a:gd name="T36" fmla="*/ 288 w 698"/>
                  <a:gd name="T37" fmla="*/ 1126 h 2412"/>
                  <a:gd name="T38" fmla="*/ 378 w 698"/>
                  <a:gd name="T39" fmla="*/ 1304 h 2412"/>
                  <a:gd name="T40" fmla="*/ 282 w 698"/>
                  <a:gd name="T41" fmla="*/ 946 h 2412"/>
                  <a:gd name="T42" fmla="*/ 358 w 698"/>
                  <a:gd name="T43" fmla="*/ 830 h 2412"/>
                  <a:gd name="T44" fmla="*/ 352 w 698"/>
                  <a:gd name="T45" fmla="*/ 666 h 2412"/>
                  <a:gd name="T46" fmla="*/ 268 w 698"/>
                  <a:gd name="T47" fmla="*/ 498 h 2412"/>
                  <a:gd name="T48" fmla="*/ 352 w 698"/>
                  <a:gd name="T49" fmla="*/ 666 h 2412"/>
                  <a:gd name="T50" fmla="*/ 264 w 698"/>
                  <a:gd name="T51" fmla="*/ 342 h 2412"/>
                  <a:gd name="T52" fmla="*/ 336 w 698"/>
                  <a:gd name="T53" fmla="*/ 252 h 2412"/>
                  <a:gd name="T54" fmla="*/ 606 w 698"/>
                  <a:gd name="T55" fmla="*/ 1698 h 2412"/>
                  <a:gd name="T56" fmla="*/ 520 w 698"/>
                  <a:gd name="T57" fmla="*/ 1522 h 2412"/>
                  <a:gd name="T58" fmla="*/ 606 w 698"/>
                  <a:gd name="T59" fmla="*/ 1698 h 2412"/>
                  <a:gd name="T60" fmla="*/ 510 w 698"/>
                  <a:gd name="T61" fmla="*/ 1338 h 2412"/>
                  <a:gd name="T62" fmla="*/ 576 w 698"/>
                  <a:gd name="T63" fmla="*/ 1210 h 2412"/>
                  <a:gd name="T64" fmla="*/ 566 w 698"/>
                  <a:gd name="T65" fmla="*/ 1042 h 2412"/>
                  <a:gd name="T66" fmla="*/ 484 w 698"/>
                  <a:gd name="T67" fmla="*/ 876 h 2412"/>
                  <a:gd name="T68" fmla="*/ 566 w 698"/>
                  <a:gd name="T69" fmla="*/ 1042 h 2412"/>
                  <a:gd name="T70" fmla="*/ 476 w 698"/>
                  <a:gd name="T71" fmla="*/ 716 h 2412"/>
                  <a:gd name="T72" fmla="*/ 538 w 698"/>
                  <a:gd name="T73" fmla="*/ 616 h 2412"/>
                  <a:gd name="T74" fmla="*/ 530 w 698"/>
                  <a:gd name="T75" fmla="*/ 468 h 2412"/>
                  <a:gd name="T76" fmla="*/ 454 w 698"/>
                  <a:gd name="T77" fmla="*/ 312 h 2412"/>
                  <a:gd name="T78" fmla="*/ 530 w 698"/>
                  <a:gd name="T79" fmla="*/ 468 h 2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98" h="2412">
                    <a:moveTo>
                      <a:pt x="0" y="0"/>
                    </a:moveTo>
                    <a:lnTo>
                      <a:pt x="0" y="2412"/>
                    </a:lnTo>
                    <a:lnTo>
                      <a:pt x="698" y="2412"/>
                    </a:lnTo>
                    <a:lnTo>
                      <a:pt x="556" y="290"/>
                    </a:lnTo>
                    <a:lnTo>
                      <a:pt x="0" y="0"/>
                    </a:lnTo>
                    <a:close/>
                    <a:moveTo>
                      <a:pt x="156" y="1618"/>
                    </a:moveTo>
                    <a:lnTo>
                      <a:pt x="54" y="1600"/>
                    </a:lnTo>
                    <a:lnTo>
                      <a:pt x="54" y="1424"/>
                    </a:lnTo>
                    <a:lnTo>
                      <a:pt x="152" y="1444"/>
                    </a:lnTo>
                    <a:lnTo>
                      <a:pt x="156" y="1618"/>
                    </a:lnTo>
                    <a:close/>
                    <a:moveTo>
                      <a:pt x="150" y="1244"/>
                    </a:moveTo>
                    <a:lnTo>
                      <a:pt x="52" y="1220"/>
                    </a:lnTo>
                    <a:lnTo>
                      <a:pt x="52" y="1056"/>
                    </a:lnTo>
                    <a:lnTo>
                      <a:pt x="146" y="1084"/>
                    </a:lnTo>
                    <a:lnTo>
                      <a:pt x="150" y="1244"/>
                    </a:lnTo>
                    <a:close/>
                    <a:moveTo>
                      <a:pt x="144" y="900"/>
                    </a:moveTo>
                    <a:lnTo>
                      <a:pt x="50" y="870"/>
                    </a:lnTo>
                    <a:lnTo>
                      <a:pt x="50" y="718"/>
                    </a:lnTo>
                    <a:lnTo>
                      <a:pt x="142" y="750"/>
                    </a:lnTo>
                    <a:lnTo>
                      <a:pt x="144" y="900"/>
                    </a:lnTo>
                    <a:close/>
                    <a:moveTo>
                      <a:pt x="138" y="578"/>
                    </a:moveTo>
                    <a:lnTo>
                      <a:pt x="48" y="544"/>
                    </a:lnTo>
                    <a:lnTo>
                      <a:pt x="48" y="402"/>
                    </a:lnTo>
                    <a:lnTo>
                      <a:pt x="136" y="440"/>
                    </a:lnTo>
                    <a:lnTo>
                      <a:pt x="138" y="578"/>
                    </a:lnTo>
                    <a:close/>
                    <a:moveTo>
                      <a:pt x="134" y="280"/>
                    </a:moveTo>
                    <a:lnTo>
                      <a:pt x="46" y="240"/>
                    </a:lnTo>
                    <a:lnTo>
                      <a:pt x="46" y="110"/>
                    </a:lnTo>
                    <a:lnTo>
                      <a:pt x="132" y="150"/>
                    </a:lnTo>
                    <a:lnTo>
                      <a:pt x="134" y="280"/>
                    </a:lnTo>
                    <a:close/>
                    <a:moveTo>
                      <a:pt x="392" y="1660"/>
                    </a:moveTo>
                    <a:lnTo>
                      <a:pt x="306" y="1644"/>
                    </a:lnTo>
                    <a:lnTo>
                      <a:pt x="300" y="1476"/>
                    </a:lnTo>
                    <a:lnTo>
                      <a:pt x="386" y="1494"/>
                    </a:lnTo>
                    <a:lnTo>
                      <a:pt x="392" y="1660"/>
                    </a:lnTo>
                    <a:close/>
                    <a:moveTo>
                      <a:pt x="378" y="1304"/>
                    </a:moveTo>
                    <a:lnTo>
                      <a:pt x="294" y="1282"/>
                    </a:lnTo>
                    <a:lnTo>
                      <a:pt x="288" y="1126"/>
                    </a:lnTo>
                    <a:lnTo>
                      <a:pt x="372" y="1150"/>
                    </a:lnTo>
                    <a:lnTo>
                      <a:pt x="378" y="1304"/>
                    </a:lnTo>
                    <a:close/>
                    <a:moveTo>
                      <a:pt x="364" y="974"/>
                    </a:moveTo>
                    <a:lnTo>
                      <a:pt x="282" y="946"/>
                    </a:lnTo>
                    <a:lnTo>
                      <a:pt x="278" y="802"/>
                    </a:lnTo>
                    <a:lnTo>
                      <a:pt x="358" y="830"/>
                    </a:lnTo>
                    <a:lnTo>
                      <a:pt x="364" y="974"/>
                    </a:lnTo>
                    <a:close/>
                    <a:moveTo>
                      <a:pt x="352" y="666"/>
                    </a:moveTo>
                    <a:lnTo>
                      <a:pt x="274" y="634"/>
                    </a:lnTo>
                    <a:lnTo>
                      <a:pt x="268" y="498"/>
                    </a:lnTo>
                    <a:lnTo>
                      <a:pt x="346" y="532"/>
                    </a:lnTo>
                    <a:lnTo>
                      <a:pt x="352" y="666"/>
                    </a:lnTo>
                    <a:close/>
                    <a:moveTo>
                      <a:pt x="340" y="378"/>
                    </a:moveTo>
                    <a:lnTo>
                      <a:pt x="264" y="342"/>
                    </a:lnTo>
                    <a:lnTo>
                      <a:pt x="260" y="216"/>
                    </a:lnTo>
                    <a:lnTo>
                      <a:pt x="336" y="252"/>
                    </a:lnTo>
                    <a:lnTo>
                      <a:pt x="340" y="378"/>
                    </a:lnTo>
                    <a:close/>
                    <a:moveTo>
                      <a:pt x="606" y="1698"/>
                    </a:moveTo>
                    <a:lnTo>
                      <a:pt x="528" y="1684"/>
                    </a:lnTo>
                    <a:lnTo>
                      <a:pt x="520" y="1522"/>
                    </a:lnTo>
                    <a:lnTo>
                      <a:pt x="596" y="1540"/>
                    </a:lnTo>
                    <a:lnTo>
                      <a:pt x="606" y="1698"/>
                    </a:lnTo>
                    <a:close/>
                    <a:moveTo>
                      <a:pt x="586" y="1358"/>
                    </a:moveTo>
                    <a:lnTo>
                      <a:pt x="510" y="1338"/>
                    </a:lnTo>
                    <a:lnTo>
                      <a:pt x="502" y="1188"/>
                    </a:lnTo>
                    <a:lnTo>
                      <a:pt x="576" y="1210"/>
                    </a:lnTo>
                    <a:lnTo>
                      <a:pt x="586" y="1358"/>
                    </a:lnTo>
                    <a:close/>
                    <a:moveTo>
                      <a:pt x="566" y="1042"/>
                    </a:moveTo>
                    <a:lnTo>
                      <a:pt x="492" y="1016"/>
                    </a:lnTo>
                    <a:lnTo>
                      <a:pt x="484" y="876"/>
                    </a:lnTo>
                    <a:lnTo>
                      <a:pt x="556" y="904"/>
                    </a:lnTo>
                    <a:lnTo>
                      <a:pt x="566" y="1042"/>
                    </a:lnTo>
                    <a:close/>
                    <a:moveTo>
                      <a:pt x="546" y="744"/>
                    </a:moveTo>
                    <a:lnTo>
                      <a:pt x="476" y="716"/>
                    </a:lnTo>
                    <a:lnTo>
                      <a:pt x="468" y="586"/>
                    </a:lnTo>
                    <a:lnTo>
                      <a:pt x="538" y="616"/>
                    </a:lnTo>
                    <a:lnTo>
                      <a:pt x="546" y="744"/>
                    </a:lnTo>
                    <a:close/>
                    <a:moveTo>
                      <a:pt x="530" y="468"/>
                    </a:moveTo>
                    <a:lnTo>
                      <a:pt x="460" y="434"/>
                    </a:lnTo>
                    <a:lnTo>
                      <a:pt x="454" y="312"/>
                    </a:lnTo>
                    <a:lnTo>
                      <a:pt x="522" y="346"/>
                    </a:lnTo>
                    <a:lnTo>
                      <a:pt x="530" y="4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29" name="Freeform 23"/>
              <p:cNvSpPr>
                <a:spLocks noEditPoints="1"/>
              </p:cNvSpPr>
              <p:nvPr/>
            </p:nvSpPr>
            <p:spPr bwMode="gray">
              <a:xfrm>
                <a:off x="11791948" y="2046290"/>
                <a:ext cx="314327" cy="2816228"/>
              </a:xfrm>
              <a:custGeom>
                <a:avLst/>
                <a:gdLst>
                  <a:gd name="T0" fmla="*/ 110 w 198"/>
                  <a:gd name="T1" fmla="*/ 1774 h 1774"/>
                  <a:gd name="T2" fmla="*/ 198 w 198"/>
                  <a:gd name="T3" fmla="*/ 1774 h 1774"/>
                  <a:gd name="T4" fmla="*/ 198 w 198"/>
                  <a:gd name="T5" fmla="*/ 0 h 1774"/>
                  <a:gd name="T6" fmla="*/ 0 w 198"/>
                  <a:gd name="T7" fmla="*/ 126 h 1774"/>
                  <a:gd name="T8" fmla="*/ 110 w 198"/>
                  <a:gd name="T9" fmla="*/ 1774 h 1774"/>
                  <a:gd name="T10" fmla="*/ 94 w 198"/>
                  <a:gd name="T11" fmla="*/ 130 h 1774"/>
                  <a:gd name="T12" fmla="*/ 158 w 198"/>
                  <a:gd name="T13" fmla="*/ 92 h 1774"/>
                  <a:gd name="T14" fmla="*/ 156 w 198"/>
                  <a:gd name="T15" fmla="*/ 194 h 1774"/>
                  <a:gd name="T16" fmla="*/ 92 w 198"/>
                  <a:gd name="T17" fmla="*/ 230 h 1774"/>
                  <a:gd name="T18" fmla="*/ 94 w 198"/>
                  <a:gd name="T19" fmla="*/ 130 h 1774"/>
                  <a:gd name="T20" fmla="*/ 90 w 198"/>
                  <a:gd name="T21" fmla="*/ 352 h 1774"/>
                  <a:gd name="T22" fmla="*/ 156 w 198"/>
                  <a:gd name="T23" fmla="*/ 318 h 1774"/>
                  <a:gd name="T24" fmla="*/ 156 w 198"/>
                  <a:gd name="T25" fmla="*/ 426 h 1774"/>
                  <a:gd name="T26" fmla="*/ 90 w 198"/>
                  <a:gd name="T27" fmla="*/ 458 h 1774"/>
                  <a:gd name="T28" fmla="*/ 90 w 198"/>
                  <a:gd name="T29" fmla="*/ 352 h 1774"/>
                  <a:gd name="T30" fmla="*/ 88 w 198"/>
                  <a:gd name="T31" fmla="*/ 586 h 1774"/>
                  <a:gd name="T32" fmla="*/ 154 w 198"/>
                  <a:gd name="T33" fmla="*/ 556 h 1774"/>
                  <a:gd name="T34" fmla="*/ 154 w 198"/>
                  <a:gd name="T35" fmla="*/ 670 h 1774"/>
                  <a:gd name="T36" fmla="*/ 86 w 198"/>
                  <a:gd name="T37" fmla="*/ 698 h 1774"/>
                  <a:gd name="T38" fmla="*/ 88 w 198"/>
                  <a:gd name="T39" fmla="*/ 586 h 1774"/>
                  <a:gd name="T40" fmla="*/ 154 w 198"/>
                  <a:gd name="T41" fmla="*/ 810 h 1774"/>
                  <a:gd name="T42" fmla="*/ 154 w 198"/>
                  <a:gd name="T43" fmla="*/ 930 h 1774"/>
                  <a:gd name="T44" fmla="*/ 84 w 198"/>
                  <a:gd name="T45" fmla="*/ 952 h 1774"/>
                  <a:gd name="T46" fmla="*/ 84 w 198"/>
                  <a:gd name="T47" fmla="*/ 834 h 1774"/>
                  <a:gd name="T48" fmla="*/ 154 w 198"/>
                  <a:gd name="T49" fmla="*/ 81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8" h="1774">
                    <a:moveTo>
                      <a:pt x="110" y="1774"/>
                    </a:moveTo>
                    <a:lnTo>
                      <a:pt x="198" y="1774"/>
                    </a:lnTo>
                    <a:lnTo>
                      <a:pt x="198" y="0"/>
                    </a:lnTo>
                    <a:lnTo>
                      <a:pt x="0" y="126"/>
                    </a:lnTo>
                    <a:lnTo>
                      <a:pt x="110" y="1774"/>
                    </a:lnTo>
                    <a:close/>
                    <a:moveTo>
                      <a:pt x="94" y="130"/>
                    </a:moveTo>
                    <a:lnTo>
                      <a:pt x="158" y="92"/>
                    </a:lnTo>
                    <a:lnTo>
                      <a:pt x="156" y="194"/>
                    </a:lnTo>
                    <a:lnTo>
                      <a:pt x="92" y="230"/>
                    </a:lnTo>
                    <a:lnTo>
                      <a:pt x="94" y="130"/>
                    </a:lnTo>
                    <a:close/>
                    <a:moveTo>
                      <a:pt x="90" y="352"/>
                    </a:moveTo>
                    <a:lnTo>
                      <a:pt x="156" y="318"/>
                    </a:lnTo>
                    <a:lnTo>
                      <a:pt x="156" y="426"/>
                    </a:lnTo>
                    <a:lnTo>
                      <a:pt x="90" y="458"/>
                    </a:lnTo>
                    <a:lnTo>
                      <a:pt x="90" y="352"/>
                    </a:lnTo>
                    <a:close/>
                    <a:moveTo>
                      <a:pt x="88" y="586"/>
                    </a:moveTo>
                    <a:lnTo>
                      <a:pt x="154" y="556"/>
                    </a:lnTo>
                    <a:lnTo>
                      <a:pt x="154" y="670"/>
                    </a:lnTo>
                    <a:lnTo>
                      <a:pt x="86" y="698"/>
                    </a:lnTo>
                    <a:lnTo>
                      <a:pt x="88" y="586"/>
                    </a:lnTo>
                    <a:close/>
                    <a:moveTo>
                      <a:pt x="154" y="810"/>
                    </a:moveTo>
                    <a:lnTo>
                      <a:pt x="154" y="930"/>
                    </a:lnTo>
                    <a:lnTo>
                      <a:pt x="84" y="952"/>
                    </a:lnTo>
                    <a:lnTo>
                      <a:pt x="84" y="834"/>
                    </a:lnTo>
                    <a:lnTo>
                      <a:pt x="154" y="8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30" name="Freeform 24"/>
              <p:cNvSpPr>
                <a:spLocks noEditPoints="1"/>
              </p:cNvSpPr>
              <p:nvPr/>
            </p:nvSpPr>
            <p:spPr bwMode="gray">
              <a:xfrm>
                <a:off x="12112625" y="2046290"/>
                <a:ext cx="815974" cy="2816228"/>
              </a:xfrm>
              <a:custGeom>
                <a:avLst/>
                <a:gdLst>
                  <a:gd name="T0" fmla="*/ 0 w 514"/>
                  <a:gd name="T1" fmla="*/ 0 h 1774"/>
                  <a:gd name="T2" fmla="*/ 514 w 514"/>
                  <a:gd name="T3" fmla="*/ 1774 h 1774"/>
                  <a:gd name="T4" fmla="*/ 36 w 514"/>
                  <a:gd name="T5" fmla="*/ 82 h 1774"/>
                  <a:gd name="T6" fmla="*/ 100 w 514"/>
                  <a:gd name="T7" fmla="*/ 208 h 1774"/>
                  <a:gd name="T8" fmla="*/ 36 w 514"/>
                  <a:gd name="T9" fmla="*/ 82 h 1774"/>
                  <a:gd name="T10" fmla="*/ 102 w 514"/>
                  <a:gd name="T11" fmla="*/ 324 h 1774"/>
                  <a:gd name="T12" fmla="*/ 38 w 514"/>
                  <a:gd name="T13" fmla="*/ 400 h 1774"/>
                  <a:gd name="T14" fmla="*/ 38 w 514"/>
                  <a:gd name="T15" fmla="*/ 528 h 1774"/>
                  <a:gd name="T16" fmla="*/ 108 w 514"/>
                  <a:gd name="T17" fmla="*/ 662 h 1774"/>
                  <a:gd name="T18" fmla="*/ 38 w 514"/>
                  <a:gd name="T19" fmla="*/ 528 h 1774"/>
                  <a:gd name="T20" fmla="*/ 110 w 514"/>
                  <a:gd name="T21" fmla="*/ 798 h 1774"/>
                  <a:gd name="T22" fmla="*/ 40 w 514"/>
                  <a:gd name="T23" fmla="*/ 898 h 1774"/>
                  <a:gd name="T24" fmla="*/ 42 w 514"/>
                  <a:gd name="T25" fmla="*/ 1178 h 1774"/>
                  <a:gd name="T26" fmla="*/ 114 w 514"/>
                  <a:gd name="T27" fmla="*/ 1062 h 1774"/>
                  <a:gd name="T28" fmla="*/ 42 w 514"/>
                  <a:gd name="T29" fmla="*/ 1178 h 1774"/>
                  <a:gd name="T30" fmla="*/ 248 w 514"/>
                  <a:gd name="T31" fmla="*/ 186 h 1774"/>
                  <a:gd name="T32" fmla="*/ 196 w 514"/>
                  <a:gd name="T33" fmla="*/ 252 h 1774"/>
                  <a:gd name="T34" fmla="*/ 200 w 514"/>
                  <a:gd name="T35" fmla="*/ 368 h 1774"/>
                  <a:gd name="T36" fmla="*/ 260 w 514"/>
                  <a:gd name="T37" fmla="*/ 490 h 1774"/>
                  <a:gd name="T38" fmla="*/ 200 w 514"/>
                  <a:gd name="T39" fmla="*/ 368 h 1774"/>
                  <a:gd name="T40" fmla="*/ 266 w 514"/>
                  <a:gd name="T41" fmla="*/ 612 h 1774"/>
                  <a:gd name="T42" fmla="*/ 210 w 514"/>
                  <a:gd name="T43" fmla="*/ 698 h 1774"/>
                  <a:gd name="T44" fmla="*/ 214 w 514"/>
                  <a:gd name="T45" fmla="*/ 828 h 1774"/>
                  <a:gd name="T46" fmla="*/ 280 w 514"/>
                  <a:gd name="T47" fmla="*/ 960 h 1774"/>
                  <a:gd name="T48" fmla="*/ 214 w 514"/>
                  <a:gd name="T49" fmla="*/ 828 h 1774"/>
                  <a:gd name="T50" fmla="*/ 222 w 514"/>
                  <a:gd name="T51" fmla="*/ 1086 h 1774"/>
                  <a:gd name="T52" fmla="*/ 290 w 514"/>
                  <a:gd name="T53" fmla="*/ 1222 h 1774"/>
                  <a:gd name="T54" fmla="*/ 336 w 514"/>
                  <a:gd name="T55" fmla="*/ 230 h 1774"/>
                  <a:gd name="T56" fmla="*/ 392 w 514"/>
                  <a:gd name="T57" fmla="*/ 344 h 1774"/>
                  <a:gd name="T58" fmla="*/ 336 w 514"/>
                  <a:gd name="T59" fmla="*/ 230 h 1774"/>
                  <a:gd name="T60" fmla="*/ 398 w 514"/>
                  <a:gd name="T61" fmla="*/ 454 h 1774"/>
                  <a:gd name="T62" fmla="*/ 352 w 514"/>
                  <a:gd name="T63" fmla="*/ 528 h 1774"/>
                  <a:gd name="T64" fmla="*/ 358 w 514"/>
                  <a:gd name="T65" fmla="*/ 646 h 1774"/>
                  <a:gd name="T66" fmla="*/ 418 w 514"/>
                  <a:gd name="T67" fmla="*/ 766 h 1774"/>
                  <a:gd name="T68" fmla="*/ 358 w 514"/>
                  <a:gd name="T69" fmla="*/ 646 h 1774"/>
                  <a:gd name="T70" fmla="*/ 426 w 514"/>
                  <a:gd name="T71" fmla="*/ 890 h 1774"/>
                  <a:gd name="T72" fmla="*/ 376 w 514"/>
                  <a:gd name="T73" fmla="*/ 986 h 1774"/>
                  <a:gd name="T74" fmla="*/ 384 w 514"/>
                  <a:gd name="T75" fmla="*/ 1120 h 1774"/>
                  <a:gd name="T76" fmla="*/ 448 w 514"/>
                  <a:gd name="T77" fmla="*/ 1248 h 1774"/>
                  <a:gd name="T78" fmla="*/ 384 w 514"/>
                  <a:gd name="T79" fmla="*/ 1120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4" h="1774">
                    <a:moveTo>
                      <a:pt x="410" y="214"/>
                    </a:moveTo>
                    <a:lnTo>
                      <a:pt x="0" y="0"/>
                    </a:lnTo>
                    <a:lnTo>
                      <a:pt x="0" y="1774"/>
                    </a:lnTo>
                    <a:lnTo>
                      <a:pt x="514" y="1774"/>
                    </a:lnTo>
                    <a:lnTo>
                      <a:pt x="410" y="214"/>
                    </a:lnTo>
                    <a:close/>
                    <a:moveTo>
                      <a:pt x="36" y="82"/>
                    </a:moveTo>
                    <a:lnTo>
                      <a:pt x="98" y="112"/>
                    </a:lnTo>
                    <a:lnTo>
                      <a:pt x="100" y="208"/>
                    </a:lnTo>
                    <a:lnTo>
                      <a:pt x="36" y="178"/>
                    </a:lnTo>
                    <a:lnTo>
                      <a:pt x="36" y="82"/>
                    </a:lnTo>
                    <a:close/>
                    <a:moveTo>
                      <a:pt x="38" y="298"/>
                    </a:moveTo>
                    <a:lnTo>
                      <a:pt x="102" y="324"/>
                    </a:lnTo>
                    <a:lnTo>
                      <a:pt x="104" y="426"/>
                    </a:lnTo>
                    <a:lnTo>
                      <a:pt x="38" y="400"/>
                    </a:lnTo>
                    <a:lnTo>
                      <a:pt x="38" y="298"/>
                    </a:lnTo>
                    <a:close/>
                    <a:moveTo>
                      <a:pt x="38" y="528"/>
                    </a:moveTo>
                    <a:lnTo>
                      <a:pt x="106" y="552"/>
                    </a:lnTo>
                    <a:lnTo>
                      <a:pt x="108" y="662"/>
                    </a:lnTo>
                    <a:lnTo>
                      <a:pt x="40" y="640"/>
                    </a:lnTo>
                    <a:lnTo>
                      <a:pt x="38" y="528"/>
                    </a:lnTo>
                    <a:close/>
                    <a:moveTo>
                      <a:pt x="40" y="778"/>
                    </a:moveTo>
                    <a:lnTo>
                      <a:pt x="110" y="798"/>
                    </a:lnTo>
                    <a:lnTo>
                      <a:pt x="112" y="916"/>
                    </a:lnTo>
                    <a:lnTo>
                      <a:pt x="40" y="898"/>
                    </a:lnTo>
                    <a:lnTo>
                      <a:pt x="40" y="778"/>
                    </a:lnTo>
                    <a:close/>
                    <a:moveTo>
                      <a:pt x="42" y="1178"/>
                    </a:moveTo>
                    <a:lnTo>
                      <a:pt x="42" y="1048"/>
                    </a:lnTo>
                    <a:lnTo>
                      <a:pt x="114" y="1062"/>
                    </a:lnTo>
                    <a:lnTo>
                      <a:pt x="116" y="1190"/>
                    </a:lnTo>
                    <a:lnTo>
                      <a:pt x="42" y="1178"/>
                    </a:lnTo>
                    <a:close/>
                    <a:moveTo>
                      <a:pt x="194" y="160"/>
                    </a:moveTo>
                    <a:lnTo>
                      <a:pt x="248" y="186"/>
                    </a:lnTo>
                    <a:lnTo>
                      <a:pt x="252" y="280"/>
                    </a:lnTo>
                    <a:lnTo>
                      <a:pt x="196" y="252"/>
                    </a:lnTo>
                    <a:lnTo>
                      <a:pt x="194" y="160"/>
                    </a:lnTo>
                    <a:close/>
                    <a:moveTo>
                      <a:pt x="200" y="368"/>
                    </a:moveTo>
                    <a:lnTo>
                      <a:pt x="256" y="392"/>
                    </a:lnTo>
                    <a:lnTo>
                      <a:pt x="260" y="490"/>
                    </a:lnTo>
                    <a:lnTo>
                      <a:pt x="202" y="468"/>
                    </a:lnTo>
                    <a:lnTo>
                      <a:pt x="200" y="368"/>
                    </a:lnTo>
                    <a:close/>
                    <a:moveTo>
                      <a:pt x="206" y="590"/>
                    </a:moveTo>
                    <a:lnTo>
                      <a:pt x="266" y="612"/>
                    </a:lnTo>
                    <a:lnTo>
                      <a:pt x="270" y="718"/>
                    </a:lnTo>
                    <a:lnTo>
                      <a:pt x="210" y="698"/>
                    </a:lnTo>
                    <a:lnTo>
                      <a:pt x="206" y="590"/>
                    </a:lnTo>
                    <a:close/>
                    <a:moveTo>
                      <a:pt x="214" y="828"/>
                    </a:moveTo>
                    <a:lnTo>
                      <a:pt x="276" y="846"/>
                    </a:lnTo>
                    <a:lnTo>
                      <a:pt x="280" y="960"/>
                    </a:lnTo>
                    <a:lnTo>
                      <a:pt x="218" y="944"/>
                    </a:lnTo>
                    <a:lnTo>
                      <a:pt x="214" y="828"/>
                    </a:lnTo>
                    <a:close/>
                    <a:moveTo>
                      <a:pt x="226" y="1210"/>
                    </a:moveTo>
                    <a:lnTo>
                      <a:pt x="222" y="1086"/>
                    </a:lnTo>
                    <a:lnTo>
                      <a:pt x="286" y="1100"/>
                    </a:lnTo>
                    <a:lnTo>
                      <a:pt x="290" y="1222"/>
                    </a:lnTo>
                    <a:lnTo>
                      <a:pt x="226" y="1210"/>
                    </a:lnTo>
                    <a:close/>
                    <a:moveTo>
                      <a:pt x="336" y="230"/>
                    </a:moveTo>
                    <a:lnTo>
                      <a:pt x="386" y="256"/>
                    </a:lnTo>
                    <a:lnTo>
                      <a:pt x="392" y="344"/>
                    </a:lnTo>
                    <a:lnTo>
                      <a:pt x="340" y="320"/>
                    </a:lnTo>
                    <a:lnTo>
                      <a:pt x="336" y="230"/>
                    </a:lnTo>
                    <a:close/>
                    <a:moveTo>
                      <a:pt x="346" y="432"/>
                    </a:moveTo>
                    <a:lnTo>
                      <a:pt x="398" y="454"/>
                    </a:lnTo>
                    <a:lnTo>
                      <a:pt x="404" y="548"/>
                    </a:lnTo>
                    <a:lnTo>
                      <a:pt x="352" y="528"/>
                    </a:lnTo>
                    <a:lnTo>
                      <a:pt x="346" y="432"/>
                    </a:lnTo>
                    <a:close/>
                    <a:moveTo>
                      <a:pt x="358" y="646"/>
                    </a:moveTo>
                    <a:lnTo>
                      <a:pt x="412" y="666"/>
                    </a:lnTo>
                    <a:lnTo>
                      <a:pt x="418" y="766"/>
                    </a:lnTo>
                    <a:lnTo>
                      <a:pt x="364" y="748"/>
                    </a:lnTo>
                    <a:lnTo>
                      <a:pt x="358" y="646"/>
                    </a:lnTo>
                    <a:close/>
                    <a:moveTo>
                      <a:pt x="370" y="874"/>
                    </a:moveTo>
                    <a:lnTo>
                      <a:pt x="426" y="890"/>
                    </a:lnTo>
                    <a:lnTo>
                      <a:pt x="432" y="1000"/>
                    </a:lnTo>
                    <a:lnTo>
                      <a:pt x="376" y="986"/>
                    </a:lnTo>
                    <a:lnTo>
                      <a:pt x="370" y="874"/>
                    </a:lnTo>
                    <a:close/>
                    <a:moveTo>
                      <a:pt x="384" y="1120"/>
                    </a:moveTo>
                    <a:lnTo>
                      <a:pt x="440" y="1132"/>
                    </a:lnTo>
                    <a:lnTo>
                      <a:pt x="448" y="1248"/>
                    </a:lnTo>
                    <a:lnTo>
                      <a:pt x="390" y="1238"/>
                    </a:lnTo>
                    <a:lnTo>
                      <a:pt x="384" y="1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31" name="Freeform 25"/>
              <p:cNvSpPr>
                <a:spLocks noEditPoints="1"/>
              </p:cNvSpPr>
              <p:nvPr/>
            </p:nvSpPr>
            <p:spPr bwMode="gray">
              <a:xfrm>
                <a:off x="9382127" y="2046290"/>
                <a:ext cx="311149" cy="2816228"/>
              </a:xfrm>
              <a:custGeom>
                <a:avLst/>
                <a:gdLst>
                  <a:gd name="T0" fmla="*/ 196 w 196"/>
                  <a:gd name="T1" fmla="*/ 126 h 1774"/>
                  <a:gd name="T2" fmla="*/ 0 w 196"/>
                  <a:gd name="T3" fmla="*/ 0 h 1774"/>
                  <a:gd name="T4" fmla="*/ 0 w 196"/>
                  <a:gd name="T5" fmla="*/ 1774 h 1774"/>
                  <a:gd name="T6" fmla="*/ 82 w 196"/>
                  <a:gd name="T7" fmla="*/ 1774 h 1774"/>
                  <a:gd name="T8" fmla="*/ 196 w 196"/>
                  <a:gd name="T9" fmla="*/ 126 h 1774"/>
                  <a:gd name="T10" fmla="*/ 100 w 196"/>
                  <a:gd name="T11" fmla="*/ 230 h 1774"/>
                  <a:gd name="T12" fmla="*/ 36 w 196"/>
                  <a:gd name="T13" fmla="*/ 194 h 1774"/>
                  <a:gd name="T14" fmla="*/ 34 w 196"/>
                  <a:gd name="T15" fmla="*/ 92 h 1774"/>
                  <a:gd name="T16" fmla="*/ 98 w 196"/>
                  <a:gd name="T17" fmla="*/ 130 h 1774"/>
                  <a:gd name="T18" fmla="*/ 100 w 196"/>
                  <a:gd name="T19" fmla="*/ 230 h 1774"/>
                  <a:gd name="T20" fmla="*/ 102 w 196"/>
                  <a:gd name="T21" fmla="*/ 458 h 1774"/>
                  <a:gd name="T22" fmla="*/ 36 w 196"/>
                  <a:gd name="T23" fmla="*/ 426 h 1774"/>
                  <a:gd name="T24" fmla="*/ 36 w 196"/>
                  <a:gd name="T25" fmla="*/ 318 h 1774"/>
                  <a:gd name="T26" fmla="*/ 102 w 196"/>
                  <a:gd name="T27" fmla="*/ 352 h 1774"/>
                  <a:gd name="T28" fmla="*/ 102 w 196"/>
                  <a:gd name="T29" fmla="*/ 458 h 1774"/>
                  <a:gd name="T30" fmla="*/ 106 w 196"/>
                  <a:gd name="T31" fmla="*/ 698 h 1774"/>
                  <a:gd name="T32" fmla="*/ 38 w 196"/>
                  <a:gd name="T33" fmla="*/ 670 h 1774"/>
                  <a:gd name="T34" fmla="*/ 38 w 196"/>
                  <a:gd name="T35" fmla="*/ 556 h 1774"/>
                  <a:gd name="T36" fmla="*/ 104 w 196"/>
                  <a:gd name="T37" fmla="*/ 586 h 1774"/>
                  <a:gd name="T38" fmla="*/ 106 w 196"/>
                  <a:gd name="T39" fmla="*/ 698 h 1774"/>
                  <a:gd name="T40" fmla="*/ 108 w 196"/>
                  <a:gd name="T41" fmla="*/ 834 h 1774"/>
                  <a:gd name="T42" fmla="*/ 110 w 196"/>
                  <a:gd name="T43" fmla="*/ 952 h 1774"/>
                  <a:gd name="T44" fmla="*/ 40 w 196"/>
                  <a:gd name="T45" fmla="*/ 930 h 1774"/>
                  <a:gd name="T46" fmla="*/ 38 w 196"/>
                  <a:gd name="T47" fmla="*/ 810 h 1774"/>
                  <a:gd name="T48" fmla="*/ 108 w 196"/>
                  <a:gd name="T49" fmla="*/ 834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6" h="1774">
                    <a:moveTo>
                      <a:pt x="196" y="126"/>
                    </a:moveTo>
                    <a:lnTo>
                      <a:pt x="0" y="0"/>
                    </a:lnTo>
                    <a:lnTo>
                      <a:pt x="0" y="1774"/>
                    </a:lnTo>
                    <a:lnTo>
                      <a:pt x="82" y="1774"/>
                    </a:lnTo>
                    <a:lnTo>
                      <a:pt x="196" y="126"/>
                    </a:lnTo>
                    <a:close/>
                    <a:moveTo>
                      <a:pt x="100" y="230"/>
                    </a:moveTo>
                    <a:lnTo>
                      <a:pt x="36" y="194"/>
                    </a:lnTo>
                    <a:lnTo>
                      <a:pt x="34" y="92"/>
                    </a:lnTo>
                    <a:lnTo>
                      <a:pt x="98" y="130"/>
                    </a:lnTo>
                    <a:lnTo>
                      <a:pt x="100" y="230"/>
                    </a:lnTo>
                    <a:close/>
                    <a:moveTo>
                      <a:pt x="102" y="458"/>
                    </a:moveTo>
                    <a:lnTo>
                      <a:pt x="36" y="426"/>
                    </a:lnTo>
                    <a:lnTo>
                      <a:pt x="36" y="318"/>
                    </a:lnTo>
                    <a:lnTo>
                      <a:pt x="102" y="352"/>
                    </a:lnTo>
                    <a:lnTo>
                      <a:pt x="102" y="458"/>
                    </a:lnTo>
                    <a:close/>
                    <a:moveTo>
                      <a:pt x="106" y="698"/>
                    </a:moveTo>
                    <a:lnTo>
                      <a:pt x="38" y="670"/>
                    </a:lnTo>
                    <a:lnTo>
                      <a:pt x="38" y="556"/>
                    </a:lnTo>
                    <a:lnTo>
                      <a:pt x="104" y="586"/>
                    </a:lnTo>
                    <a:lnTo>
                      <a:pt x="106" y="698"/>
                    </a:lnTo>
                    <a:close/>
                    <a:moveTo>
                      <a:pt x="108" y="834"/>
                    </a:moveTo>
                    <a:lnTo>
                      <a:pt x="110" y="952"/>
                    </a:lnTo>
                    <a:lnTo>
                      <a:pt x="40" y="930"/>
                    </a:lnTo>
                    <a:lnTo>
                      <a:pt x="38" y="810"/>
                    </a:lnTo>
                    <a:lnTo>
                      <a:pt x="108" y="8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sp>
            <p:nvSpPr>
              <p:cNvPr id="32" name="Freeform 26"/>
              <p:cNvSpPr>
                <a:spLocks noEditPoints="1"/>
              </p:cNvSpPr>
              <p:nvPr/>
            </p:nvSpPr>
            <p:spPr bwMode="gray">
              <a:xfrm>
                <a:off x="8550275" y="2046290"/>
                <a:ext cx="822324" cy="2816228"/>
              </a:xfrm>
              <a:custGeom>
                <a:avLst/>
                <a:gdLst>
                  <a:gd name="T0" fmla="*/ 518 w 518"/>
                  <a:gd name="T1" fmla="*/ 1774 h 1774"/>
                  <a:gd name="T2" fmla="*/ 106 w 518"/>
                  <a:gd name="T3" fmla="*/ 214 h 1774"/>
                  <a:gd name="T4" fmla="*/ 478 w 518"/>
                  <a:gd name="T5" fmla="*/ 178 h 1774"/>
                  <a:gd name="T6" fmla="*/ 416 w 518"/>
                  <a:gd name="T7" fmla="*/ 112 h 1774"/>
                  <a:gd name="T8" fmla="*/ 478 w 518"/>
                  <a:gd name="T9" fmla="*/ 178 h 1774"/>
                  <a:gd name="T10" fmla="*/ 410 w 518"/>
                  <a:gd name="T11" fmla="*/ 426 h 1774"/>
                  <a:gd name="T12" fmla="*/ 478 w 518"/>
                  <a:gd name="T13" fmla="*/ 298 h 1774"/>
                  <a:gd name="T14" fmla="*/ 476 w 518"/>
                  <a:gd name="T15" fmla="*/ 640 h 1774"/>
                  <a:gd name="T16" fmla="*/ 408 w 518"/>
                  <a:gd name="T17" fmla="*/ 552 h 1774"/>
                  <a:gd name="T18" fmla="*/ 476 w 518"/>
                  <a:gd name="T19" fmla="*/ 640 h 1774"/>
                  <a:gd name="T20" fmla="*/ 402 w 518"/>
                  <a:gd name="T21" fmla="*/ 916 h 1774"/>
                  <a:gd name="T22" fmla="*/ 474 w 518"/>
                  <a:gd name="T23" fmla="*/ 778 h 1774"/>
                  <a:gd name="T24" fmla="*/ 398 w 518"/>
                  <a:gd name="T25" fmla="*/ 1190 h 1774"/>
                  <a:gd name="T26" fmla="*/ 472 w 518"/>
                  <a:gd name="T27" fmla="*/ 1048 h 1774"/>
                  <a:gd name="T28" fmla="*/ 398 w 518"/>
                  <a:gd name="T29" fmla="*/ 1190 h 1774"/>
                  <a:gd name="T30" fmla="*/ 262 w 518"/>
                  <a:gd name="T31" fmla="*/ 280 h 1774"/>
                  <a:gd name="T32" fmla="*/ 322 w 518"/>
                  <a:gd name="T33" fmla="*/ 160 h 1774"/>
                  <a:gd name="T34" fmla="*/ 312 w 518"/>
                  <a:gd name="T35" fmla="*/ 468 h 1774"/>
                  <a:gd name="T36" fmla="*/ 258 w 518"/>
                  <a:gd name="T37" fmla="*/ 392 h 1774"/>
                  <a:gd name="T38" fmla="*/ 312 w 518"/>
                  <a:gd name="T39" fmla="*/ 468 h 1774"/>
                  <a:gd name="T40" fmla="*/ 244 w 518"/>
                  <a:gd name="T41" fmla="*/ 718 h 1774"/>
                  <a:gd name="T42" fmla="*/ 308 w 518"/>
                  <a:gd name="T43" fmla="*/ 590 h 1774"/>
                  <a:gd name="T44" fmla="*/ 296 w 518"/>
                  <a:gd name="T45" fmla="*/ 944 h 1774"/>
                  <a:gd name="T46" fmla="*/ 240 w 518"/>
                  <a:gd name="T47" fmla="*/ 846 h 1774"/>
                  <a:gd name="T48" fmla="*/ 296 w 518"/>
                  <a:gd name="T49" fmla="*/ 944 h 1774"/>
                  <a:gd name="T50" fmla="*/ 228 w 518"/>
                  <a:gd name="T51" fmla="*/ 1100 h 1774"/>
                  <a:gd name="T52" fmla="*/ 288 w 518"/>
                  <a:gd name="T53" fmla="*/ 1210 h 1774"/>
                  <a:gd name="T54" fmla="*/ 174 w 518"/>
                  <a:gd name="T55" fmla="*/ 320 h 1774"/>
                  <a:gd name="T56" fmla="*/ 128 w 518"/>
                  <a:gd name="T57" fmla="*/ 256 h 1774"/>
                  <a:gd name="T58" fmla="*/ 174 w 518"/>
                  <a:gd name="T59" fmla="*/ 320 h 1774"/>
                  <a:gd name="T60" fmla="*/ 110 w 518"/>
                  <a:gd name="T61" fmla="*/ 548 h 1774"/>
                  <a:gd name="T62" fmla="*/ 168 w 518"/>
                  <a:gd name="T63" fmla="*/ 432 h 1774"/>
                  <a:gd name="T64" fmla="*/ 150 w 518"/>
                  <a:gd name="T65" fmla="*/ 748 h 1774"/>
                  <a:gd name="T66" fmla="*/ 102 w 518"/>
                  <a:gd name="T67" fmla="*/ 666 h 1774"/>
                  <a:gd name="T68" fmla="*/ 150 w 518"/>
                  <a:gd name="T69" fmla="*/ 748 h 1774"/>
                  <a:gd name="T70" fmla="*/ 82 w 518"/>
                  <a:gd name="T71" fmla="*/ 1000 h 1774"/>
                  <a:gd name="T72" fmla="*/ 144 w 518"/>
                  <a:gd name="T73" fmla="*/ 874 h 1774"/>
                  <a:gd name="T74" fmla="*/ 124 w 518"/>
                  <a:gd name="T75" fmla="*/ 1238 h 1774"/>
                  <a:gd name="T76" fmla="*/ 74 w 518"/>
                  <a:gd name="T77" fmla="*/ 1132 h 1774"/>
                  <a:gd name="T78" fmla="*/ 124 w 518"/>
                  <a:gd name="T79" fmla="*/ 1238 h 1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8" h="1774">
                    <a:moveTo>
                      <a:pt x="0" y="1774"/>
                    </a:moveTo>
                    <a:lnTo>
                      <a:pt x="518" y="1774"/>
                    </a:lnTo>
                    <a:lnTo>
                      <a:pt x="518" y="0"/>
                    </a:lnTo>
                    <a:lnTo>
                      <a:pt x="106" y="214"/>
                    </a:lnTo>
                    <a:lnTo>
                      <a:pt x="0" y="1774"/>
                    </a:lnTo>
                    <a:close/>
                    <a:moveTo>
                      <a:pt x="478" y="178"/>
                    </a:moveTo>
                    <a:lnTo>
                      <a:pt x="414" y="208"/>
                    </a:lnTo>
                    <a:lnTo>
                      <a:pt x="416" y="112"/>
                    </a:lnTo>
                    <a:lnTo>
                      <a:pt x="478" y="82"/>
                    </a:lnTo>
                    <a:lnTo>
                      <a:pt x="478" y="178"/>
                    </a:lnTo>
                    <a:close/>
                    <a:moveTo>
                      <a:pt x="476" y="400"/>
                    </a:moveTo>
                    <a:lnTo>
                      <a:pt x="410" y="426"/>
                    </a:lnTo>
                    <a:lnTo>
                      <a:pt x="412" y="324"/>
                    </a:lnTo>
                    <a:lnTo>
                      <a:pt x="478" y="298"/>
                    </a:lnTo>
                    <a:lnTo>
                      <a:pt x="476" y="400"/>
                    </a:lnTo>
                    <a:close/>
                    <a:moveTo>
                      <a:pt x="476" y="640"/>
                    </a:moveTo>
                    <a:lnTo>
                      <a:pt x="406" y="662"/>
                    </a:lnTo>
                    <a:lnTo>
                      <a:pt x="408" y="552"/>
                    </a:lnTo>
                    <a:lnTo>
                      <a:pt x="476" y="528"/>
                    </a:lnTo>
                    <a:lnTo>
                      <a:pt x="476" y="640"/>
                    </a:lnTo>
                    <a:close/>
                    <a:moveTo>
                      <a:pt x="474" y="898"/>
                    </a:moveTo>
                    <a:lnTo>
                      <a:pt x="402" y="916"/>
                    </a:lnTo>
                    <a:lnTo>
                      <a:pt x="404" y="798"/>
                    </a:lnTo>
                    <a:lnTo>
                      <a:pt x="474" y="778"/>
                    </a:lnTo>
                    <a:lnTo>
                      <a:pt x="474" y="898"/>
                    </a:lnTo>
                    <a:close/>
                    <a:moveTo>
                      <a:pt x="398" y="1190"/>
                    </a:moveTo>
                    <a:lnTo>
                      <a:pt x="400" y="1062"/>
                    </a:lnTo>
                    <a:lnTo>
                      <a:pt x="472" y="1048"/>
                    </a:lnTo>
                    <a:lnTo>
                      <a:pt x="472" y="1178"/>
                    </a:lnTo>
                    <a:lnTo>
                      <a:pt x="398" y="1190"/>
                    </a:lnTo>
                    <a:close/>
                    <a:moveTo>
                      <a:pt x="318" y="252"/>
                    </a:moveTo>
                    <a:lnTo>
                      <a:pt x="262" y="280"/>
                    </a:lnTo>
                    <a:lnTo>
                      <a:pt x="266" y="186"/>
                    </a:lnTo>
                    <a:lnTo>
                      <a:pt x="322" y="160"/>
                    </a:lnTo>
                    <a:lnTo>
                      <a:pt x="318" y="252"/>
                    </a:lnTo>
                    <a:close/>
                    <a:moveTo>
                      <a:pt x="312" y="468"/>
                    </a:moveTo>
                    <a:lnTo>
                      <a:pt x="254" y="490"/>
                    </a:lnTo>
                    <a:lnTo>
                      <a:pt x="258" y="392"/>
                    </a:lnTo>
                    <a:lnTo>
                      <a:pt x="314" y="368"/>
                    </a:lnTo>
                    <a:lnTo>
                      <a:pt x="312" y="468"/>
                    </a:lnTo>
                    <a:close/>
                    <a:moveTo>
                      <a:pt x="304" y="698"/>
                    </a:moveTo>
                    <a:lnTo>
                      <a:pt x="244" y="718"/>
                    </a:lnTo>
                    <a:lnTo>
                      <a:pt x="248" y="612"/>
                    </a:lnTo>
                    <a:lnTo>
                      <a:pt x="308" y="590"/>
                    </a:lnTo>
                    <a:lnTo>
                      <a:pt x="304" y="698"/>
                    </a:lnTo>
                    <a:close/>
                    <a:moveTo>
                      <a:pt x="296" y="944"/>
                    </a:moveTo>
                    <a:lnTo>
                      <a:pt x="234" y="960"/>
                    </a:lnTo>
                    <a:lnTo>
                      <a:pt x="240" y="846"/>
                    </a:lnTo>
                    <a:lnTo>
                      <a:pt x="300" y="828"/>
                    </a:lnTo>
                    <a:lnTo>
                      <a:pt x="296" y="944"/>
                    </a:lnTo>
                    <a:close/>
                    <a:moveTo>
                      <a:pt x="224" y="1222"/>
                    </a:moveTo>
                    <a:lnTo>
                      <a:pt x="228" y="1100"/>
                    </a:lnTo>
                    <a:lnTo>
                      <a:pt x="292" y="1086"/>
                    </a:lnTo>
                    <a:lnTo>
                      <a:pt x="288" y="1210"/>
                    </a:lnTo>
                    <a:lnTo>
                      <a:pt x="224" y="1222"/>
                    </a:lnTo>
                    <a:close/>
                    <a:moveTo>
                      <a:pt x="174" y="320"/>
                    </a:moveTo>
                    <a:lnTo>
                      <a:pt x="122" y="344"/>
                    </a:lnTo>
                    <a:lnTo>
                      <a:pt x="128" y="256"/>
                    </a:lnTo>
                    <a:lnTo>
                      <a:pt x="178" y="230"/>
                    </a:lnTo>
                    <a:lnTo>
                      <a:pt x="174" y="320"/>
                    </a:lnTo>
                    <a:close/>
                    <a:moveTo>
                      <a:pt x="162" y="528"/>
                    </a:moveTo>
                    <a:lnTo>
                      <a:pt x="110" y="548"/>
                    </a:lnTo>
                    <a:lnTo>
                      <a:pt x="116" y="454"/>
                    </a:lnTo>
                    <a:lnTo>
                      <a:pt x="168" y="432"/>
                    </a:lnTo>
                    <a:lnTo>
                      <a:pt x="162" y="528"/>
                    </a:lnTo>
                    <a:close/>
                    <a:moveTo>
                      <a:pt x="150" y="748"/>
                    </a:moveTo>
                    <a:lnTo>
                      <a:pt x="96" y="766"/>
                    </a:lnTo>
                    <a:lnTo>
                      <a:pt x="102" y="666"/>
                    </a:lnTo>
                    <a:lnTo>
                      <a:pt x="156" y="646"/>
                    </a:lnTo>
                    <a:lnTo>
                      <a:pt x="150" y="748"/>
                    </a:lnTo>
                    <a:close/>
                    <a:moveTo>
                      <a:pt x="138" y="986"/>
                    </a:moveTo>
                    <a:lnTo>
                      <a:pt x="82" y="1000"/>
                    </a:lnTo>
                    <a:lnTo>
                      <a:pt x="88" y="890"/>
                    </a:lnTo>
                    <a:lnTo>
                      <a:pt x="144" y="874"/>
                    </a:lnTo>
                    <a:lnTo>
                      <a:pt x="138" y="986"/>
                    </a:lnTo>
                    <a:close/>
                    <a:moveTo>
                      <a:pt x="124" y="1238"/>
                    </a:moveTo>
                    <a:lnTo>
                      <a:pt x="66" y="1248"/>
                    </a:lnTo>
                    <a:lnTo>
                      <a:pt x="74" y="1132"/>
                    </a:lnTo>
                    <a:lnTo>
                      <a:pt x="130" y="1120"/>
                    </a:lnTo>
                    <a:lnTo>
                      <a:pt x="124" y="1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solidFill>
                    <a:srgbClr val="000000"/>
                  </a:solidFill>
                  <a:latin typeface="Arial"/>
                </a:endParaRPr>
              </a:p>
            </p:txBody>
          </p:sp>
        </p:grpSp>
      </p:grpSp>
    </p:spTree>
    <p:extLst>
      <p:ext uri="{BB962C8B-B14F-4D97-AF65-F5344CB8AC3E}">
        <p14:creationId xmlns:p14="http://schemas.microsoft.com/office/powerpoint/2010/main" val="26154553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indefinite" fill="hold" grpId="0" nodeType="withEffect">
                                  <p:stCondLst>
                                    <p:cond delay="10200"/>
                                  </p:stCondLst>
                                  <p:childTnLst>
                                    <p:set>
                                      <p:cBhvr>
                                        <p:cTn id="6" dur="1" fill="hold">
                                          <p:stCondLst>
                                            <p:cond delay="0"/>
                                          </p:stCondLst>
                                        </p:cTn>
                                        <p:tgtEl>
                                          <p:spTgt spid="123"/>
                                        </p:tgtEl>
                                        <p:attrNameLst>
                                          <p:attrName>style.visibility</p:attrName>
                                        </p:attrNameLst>
                                      </p:cBhvr>
                                      <p:to>
                                        <p:strVal val="visible"/>
                                      </p:to>
                                    </p:set>
                                    <p:animEffect transition="in" filter="fade">
                                      <p:cBhvr>
                                        <p:cTn id="7" dur="1250"/>
                                        <p:tgtEl>
                                          <p:spTgt spid="123"/>
                                        </p:tgtEl>
                                      </p:cBhvr>
                                    </p:animEffect>
                                  </p:childTnLst>
                                </p:cTn>
                              </p:par>
                              <p:par>
                                <p:cTn id="8" presetID="10" presetClass="exit" presetSubtype="0" repeatCount="indefinite" fill="hold" grpId="1" nodeType="withEffect">
                                  <p:stCondLst>
                                    <p:cond delay="2800"/>
                                  </p:stCondLst>
                                  <p:childTnLst>
                                    <p:animEffect transition="out" filter="fade">
                                      <p:cBhvr>
                                        <p:cTn id="9" dur="1450"/>
                                        <p:tgtEl>
                                          <p:spTgt spid="123"/>
                                        </p:tgtEl>
                                      </p:cBhvr>
                                    </p:animEffect>
                                    <p:set>
                                      <p:cBhvr>
                                        <p:cTn id="10" dur="1" fill="hold">
                                          <p:stCondLst>
                                            <p:cond delay="1449"/>
                                          </p:stCondLst>
                                        </p:cTn>
                                        <p:tgtEl>
                                          <p:spTgt spid="123"/>
                                        </p:tgtEl>
                                        <p:attrNameLst>
                                          <p:attrName>style.visibility</p:attrName>
                                        </p:attrNameLst>
                                      </p:cBhvr>
                                      <p:to>
                                        <p:strVal val="hidden"/>
                                      </p:to>
                                    </p:set>
                                  </p:childTnLst>
                                </p:cTn>
                              </p:par>
                              <p:par>
                                <p:cTn id="11" presetID="10" presetClass="entr" presetSubtype="0" repeatCount="indefinite" fill="hold" grpId="0" nodeType="withEffect">
                                  <p:stCondLst>
                                    <p:cond delay="800"/>
                                  </p:stCondLst>
                                  <p:childTnLst>
                                    <p:set>
                                      <p:cBhvr>
                                        <p:cTn id="12" dur="1" fill="hold">
                                          <p:stCondLst>
                                            <p:cond delay="0"/>
                                          </p:stCondLst>
                                        </p:cTn>
                                        <p:tgtEl>
                                          <p:spTgt spid="124"/>
                                        </p:tgtEl>
                                        <p:attrNameLst>
                                          <p:attrName>style.visibility</p:attrName>
                                        </p:attrNameLst>
                                      </p:cBhvr>
                                      <p:to>
                                        <p:strVal val="visible"/>
                                      </p:to>
                                    </p:set>
                                    <p:animEffect transition="in" filter="fade">
                                      <p:cBhvr>
                                        <p:cTn id="13" dur="1300"/>
                                        <p:tgtEl>
                                          <p:spTgt spid="124"/>
                                        </p:tgtEl>
                                      </p:cBhvr>
                                    </p:animEffect>
                                  </p:childTnLst>
                                </p:cTn>
                              </p:par>
                              <p:par>
                                <p:cTn id="14" presetID="10" presetClass="exit" presetSubtype="0" repeatCount="indefinite" fill="hold" grpId="1" nodeType="withEffect">
                                  <p:stCondLst>
                                    <p:cond delay="4200"/>
                                  </p:stCondLst>
                                  <p:childTnLst>
                                    <p:animEffect transition="out" filter="fade">
                                      <p:cBhvr>
                                        <p:cTn id="15" dur="1650"/>
                                        <p:tgtEl>
                                          <p:spTgt spid="124"/>
                                        </p:tgtEl>
                                      </p:cBhvr>
                                    </p:animEffect>
                                    <p:set>
                                      <p:cBhvr>
                                        <p:cTn id="16" dur="1" fill="hold">
                                          <p:stCondLst>
                                            <p:cond delay="1649"/>
                                          </p:stCondLst>
                                        </p:cTn>
                                        <p:tgtEl>
                                          <p:spTgt spid="124"/>
                                        </p:tgtEl>
                                        <p:attrNameLst>
                                          <p:attrName>style.visibility</p:attrName>
                                        </p:attrNameLst>
                                      </p:cBhvr>
                                      <p:to>
                                        <p:strVal val="hidden"/>
                                      </p:to>
                                    </p:set>
                                  </p:childTnLst>
                                </p:cTn>
                              </p:par>
                              <p:par>
                                <p:cTn id="17" presetID="10" presetClass="entr" presetSubtype="0" repeatCount="indefinite" fill="hold" grpId="0" nodeType="withEffect">
                                  <p:stCondLst>
                                    <p:cond delay="1400"/>
                                  </p:stCondLst>
                                  <p:childTnLst>
                                    <p:set>
                                      <p:cBhvr>
                                        <p:cTn id="18" dur="1" fill="hold">
                                          <p:stCondLst>
                                            <p:cond delay="0"/>
                                          </p:stCondLst>
                                        </p:cTn>
                                        <p:tgtEl>
                                          <p:spTgt spid="125"/>
                                        </p:tgtEl>
                                        <p:attrNameLst>
                                          <p:attrName>style.visibility</p:attrName>
                                        </p:attrNameLst>
                                      </p:cBhvr>
                                      <p:to>
                                        <p:strVal val="visible"/>
                                      </p:to>
                                    </p:set>
                                    <p:animEffect transition="in" filter="fade">
                                      <p:cBhvr>
                                        <p:cTn id="19" dur="1050"/>
                                        <p:tgtEl>
                                          <p:spTgt spid="125"/>
                                        </p:tgtEl>
                                      </p:cBhvr>
                                    </p:animEffect>
                                  </p:childTnLst>
                                </p:cTn>
                              </p:par>
                              <p:par>
                                <p:cTn id="20" presetID="10" presetClass="exit" presetSubtype="0" repeatCount="indefinite" fill="hold" grpId="1" nodeType="withEffect">
                                  <p:stCondLst>
                                    <p:cond delay="4500"/>
                                  </p:stCondLst>
                                  <p:childTnLst>
                                    <p:animEffect transition="out" filter="fade">
                                      <p:cBhvr>
                                        <p:cTn id="21" dur="1650"/>
                                        <p:tgtEl>
                                          <p:spTgt spid="125"/>
                                        </p:tgtEl>
                                      </p:cBhvr>
                                    </p:animEffect>
                                    <p:set>
                                      <p:cBhvr>
                                        <p:cTn id="22" dur="1" fill="hold">
                                          <p:stCondLst>
                                            <p:cond delay="1649"/>
                                          </p:stCondLst>
                                        </p:cTn>
                                        <p:tgtEl>
                                          <p:spTgt spid="125"/>
                                        </p:tgtEl>
                                        <p:attrNameLst>
                                          <p:attrName>style.visibility</p:attrName>
                                        </p:attrNameLst>
                                      </p:cBhvr>
                                      <p:to>
                                        <p:strVal val="hidden"/>
                                      </p:to>
                                    </p:set>
                                  </p:childTnLst>
                                </p:cTn>
                              </p:par>
                              <p:par>
                                <p:cTn id="23" presetID="10" presetClass="entr" presetSubtype="0" repeatCount="indefinite" fill="hold" grpId="0" nodeType="withEffect">
                                  <p:stCondLst>
                                    <p:cond delay="2100"/>
                                  </p:stCondLst>
                                  <p:childTnLst>
                                    <p:set>
                                      <p:cBhvr>
                                        <p:cTn id="24" dur="1" fill="hold">
                                          <p:stCondLst>
                                            <p:cond delay="0"/>
                                          </p:stCondLst>
                                        </p:cTn>
                                        <p:tgtEl>
                                          <p:spTgt spid="126"/>
                                        </p:tgtEl>
                                        <p:attrNameLst>
                                          <p:attrName>style.visibility</p:attrName>
                                        </p:attrNameLst>
                                      </p:cBhvr>
                                      <p:to>
                                        <p:strVal val="visible"/>
                                      </p:to>
                                    </p:set>
                                    <p:animEffect transition="in" filter="fade">
                                      <p:cBhvr>
                                        <p:cTn id="25" dur="1100"/>
                                        <p:tgtEl>
                                          <p:spTgt spid="126"/>
                                        </p:tgtEl>
                                      </p:cBhvr>
                                    </p:animEffect>
                                  </p:childTnLst>
                                </p:cTn>
                              </p:par>
                              <p:par>
                                <p:cTn id="26" presetID="10" presetClass="exit" presetSubtype="0" repeatCount="indefinite" fill="hold" grpId="1" nodeType="withEffect">
                                  <p:stCondLst>
                                    <p:cond delay="6000"/>
                                  </p:stCondLst>
                                  <p:childTnLst>
                                    <p:animEffect transition="out" filter="fade">
                                      <p:cBhvr>
                                        <p:cTn id="27" dur="1900"/>
                                        <p:tgtEl>
                                          <p:spTgt spid="126"/>
                                        </p:tgtEl>
                                      </p:cBhvr>
                                    </p:animEffect>
                                    <p:set>
                                      <p:cBhvr>
                                        <p:cTn id="28" dur="1" fill="hold">
                                          <p:stCondLst>
                                            <p:cond delay="1899"/>
                                          </p:stCondLst>
                                        </p:cTn>
                                        <p:tgtEl>
                                          <p:spTgt spid="126"/>
                                        </p:tgtEl>
                                        <p:attrNameLst>
                                          <p:attrName>style.visibility</p:attrName>
                                        </p:attrNameLst>
                                      </p:cBhvr>
                                      <p:to>
                                        <p:strVal val="hidden"/>
                                      </p:to>
                                    </p:set>
                                  </p:childTnLst>
                                </p:cTn>
                              </p:par>
                              <p:par>
                                <p:cTn id="29" presetID="10" presetClass="entr" presetSubtype="0" repeatCount="indefinite" fill="hold" grpId="0" nodeType="withEffect">
                                  <p:stCondLst>
                                    <p:cond delay="2500"/>
                                  </p:stCondLst>
                                  <p:childTnLst>
                                    <p:set>
                                      <p:cBhvr>
                                        <p:cTn id="30" dur="1" fill="hold">
                                          <p:stCondLst>
                                            <p:cond delay="0"/>
                                          </p:stCondLst>
                                        </p:cTn>
                                        <p:tgtEl>
                                          <p:spTgt spid="127"/>
                                        </p:tgtEl>
                                        <p:attrNameLst>
                                          <p:attrName>style.visibility</p:attrName>
                                        </p:attrNameLst>
                                      </p:cBhvr>
                                      <p:to>
                                        <p:strVal val="visible"/>
                                      </p:to>
                                    </p:set>
                                    <p:animEffect transition="in" filter="fade">
                                      <p:cBhvr>
                                        <p:cTn id="31" dur="1250"/>
                                        <p:tgtEl>
                                          <p:spTgt spid="127"/>
                                        </p:tgtEl>
                                      </p:cBhvr>
                                    </p:animEffect>
                                  </p:childTnLst>
                                </p:cTn>
                              </p:par>
                              <p:par>
                                <p:cTn id="32" presetID="10" presetClass="exit" presetSubtype="0" repeatCount="indefinite" fill="hold" grpId="1" nodeType="withEffect">
                                  <p:stCondLst>
                                    <p:cond delay="7400"/>
                                  </p:stCondLst>
                                  <p:childTnLst>
                                    <p:animEffect transition="out" filter="fade">
                                      <p:cBhvr>
                                        <p:cTn id="33" dur="1450"/>
                                        <p:tgtEl>
                                          <p:spTgt spid="127"/>
                                        </p:tgtEl>
                                      </p:cBhvr>
                                    </p:animEffect>
                                    <p:set>
                                      <p:cBhvr>
                                        <p:cTn id="34" dur="1" fill="hold">
                                          <p:stCondLst>
                                            <p:cond delay="1449"/>
                                          </p:stCondLst>
                                        </p:cTn>
                                        <p:tgtEl>
                                          <p:spTgt spid="127"/>
                                        </p:tgtEl>
                                        <p:attrNameLst>
                                          <p:attrName>style.visibility</p:attrName>
                                        </p:attrNameLst>
                                      </p:cBhvr>
                                      <p:to>
                                        <p:strVal val="hidden"/>
                                      </p:to>
                                    </p:set>
                                  </p:childTnLst>
                                </p:cTn>
                              </p:par>
                              <p:par>
                                <p:cTn id="35" presetID="10" presetClass="entr" presetSubtype="0" repeatCount="indefinite" fill="hold" grpId="0" nodeType="withEffect">
                                  <p:stCondLst>
                                    <p:cond delay="4200"/>
                                  </p:stCondLst>
                                  <p:childTnLst>
                                    <p:set>
                                      <p:cBhvr>
                                        <p:cTn id="36" dur="1" fill="hold">
                                          <p:stCondLst>
                                            <p:cond delay="0"/>
                                          </p:stCondLst>
                                        </p:cTn>
                                        <p:tgtEl>
                                          <p:spTgt spid="128"/>
                                        </p:tgtEl>
                                        <p:attrNameLst>
                                          <p:attrName>style.visibility</p:attrName>
                                        </p:attrNameLst>
                                      </p:cBhvr>
                                      <p:to>
                                        <p:strVal val="visible"/>
                                      </p:to>
                                    </p:set>
                                    <p:animEffect transition="in" filter="fade">
                                      <p:cBhvr>
                                        <p:cTn id="37" dur="1600"/>
                                        <p:tgtEl>
                                          <p:spTgt spid="128"/>
                                        </p:tgtEl>
                                      </p:cBhvr>
                                    </p:animEffect>
                                  </p:childTnLst>
                                </p:cTn>
                              </p:par>
                              <p:par>
                                <p:cTn id="38" presetID="10" presetClass="exit" presetSubtype="0" repeatCount="indefinite" fill="hold" grpId="1" nodeType="withEffect">
                                  <p:stCondLst>
                                    <p:cond delay="7800"/>
                                  </p:stCondLst>
                                  <p:childTnLst>
                                    <p:animEffect transition="out" filter="fade">
                                      <p:cBhvr>
                                        <p:cTn id="39" dur="1800"/>
                                        <p:tgtEl>
                                          <p:spTgt spid="128"/>
                                        </p:tgtEl>
                                      </p:cBhvr>
                                    </p:animEffect>
                                    <p:set>
                                      <p:cBhvr>
                                        <p:cTn id="40" dur="1" fill="hold">
                                          <p:stCondLst>
                                            <p:cond delay="1799"/>
                                          </p:stCondLst>
                                        </p:cTn>
                                        <p:tgtEl>
                                          <p:spTgt spid="128"/>
                                        </p:tgtEl>
                                        <p:attrNameLst>
                                          <p:attrName>style.visibility</p:attrName>
                                        </p:attrNameLst>
                                      </p:cBhvr>
                                      <p:to>
                                        <p:strVal val="hidden"/>
                                      </p:to>
                                    </p:set>
                                  </p:childTnLst>
                                </p:cTn>
                              </p:par>
                              <p:par>
                                <p:cTn id="41" presetID="10" presetClass="entr" presetSubtype="0" repeatCount="indefinite" fill="hold" grpId="0" nodeType="withEffect">
                                  <p:stCondLst>
                                    <p:cond delay="4400"/>
                                  </p:stCondLst>
                                  <p:childTnLst>
                                    <p:set>
                                      <p:cBhvr>
                                        <p:cTn id="42" dur="1" fill="hold">
                                          <p:stCondLst>
                                            <p:cond delay="0"/>
                                          </p:stCondLst>
                                        </p:cTn>
                                        <p:tgtEl>
                                          <p:spTgt spid="129"/>
                                        </p:tgtEl>
                                        <p:attrNameLst>
                                          <p:attrName>style.visibility</p:attrName>
                                        </p:attrNameLst>
                                      </p:cBhvr>
                                      <p:to>
                                        <p:strVal val="visible"/>
                                      </p:to>
                                    </p:set>
                                    <p:animEffect transition="in" filter="fade">
                                      <p:cBhvr>
                                        <p:cTn id="43" dur="1500"/>
                                        <p:tgtEl>
                                          <p:spTgt spid="129"/>
                                        </p:tgtEl>
                                      </p:cBhvr>
                                    </p:animEffect>
                                  </p:childTnLst>
                                </p:cTn>
                              </p:par>
                              <p:par>
                                <p:cTn id="44" presetID="10" presetClass="exit" presetSubtype="0" repeatCount="indefinite" fill="hold" grpId="1" nodeType="withEffect">
                                  <p:stCondLst>
                                    <p:cond delay="7500"/>
                                  </p:stCondLst>
                                  <p:childTnLst>
                                    <p:animEffect transition="out" filter="fade">
                                      <p:cBhvr>
                                        <p:cTn id="45" dur="1400"/>
                                        <p:tgtEl>
                                          <p:spTgt spid="129"/>
                                        </p:tgtEl>
                                      </p:cBhvr>
                                    </p:animEffect>
                                    <p:set>
                                      <p:cBhvr>
                                        <p:cTn id="46" dur="1" fill="hold">
                                          <p:stCondLst>
                                            <p:cond delay="1399"/>
                                          </p:stCondLst>
                                        </p:cTn>
                                        <p:tgtEl>
                                          <p:spTgt spid="129"/>
                                        </p:tgtEl>
                                        <p:attrNameLst>
                                          <p:attrName>style.visibility</p:attrName>
                                        </p:attrNameLst>
                                      </p:cBhvr>
                                      <p:to>
                                        <p:strVal val="hidden"/>
                                      </p:to>
                                    </p:set>
                                  </p:childTnLst>
                                </p:cTn>
                              </p:par>
                              <p:par>
                                <p:cTn id="47" presetID="10" presetClass="entr" presetSubtype="0" repeatCount="indefinite" fill="hold" grpId="0" nodeType="withEffect">
                                  <p:stCondLst>
                                    <p:cond delay="4800"/>
                                  </p:stCondLst>
                                  <p:childTnLst>
                                    <p:set>
                                      <p:cBhvr>
                                        <p:cTn id="48" dur="1" fill="hold">
                                          <p:stCondLst>
                                            <p:cond delay="0"/>
                                          </p:stCondLst>
                                        </p:cTn>
                                        <p:tgtEl>
                                          <p:spTgt spid="133"/>
                                        </p:tgtEl>
                                        <p:attrNameLst>
                                          <p:attrName>style.visibility</p:attrName>
                                        </p:attrNameLst>
                                      </p:cBhvr>
                                      <p:to>
                                        <p:strVal val="visible"/>
                                      </p:to>
                                    </p:set>
                                    <p:animEffect transition="in" filter="fade">
                                      <p:cBhvr>
                                        <p:cTn id="49" dur="1200"/>
                                        <p:tgtEl>
                                          <p:spTgt spid="133"/>
                                        </p:tgtEl>
                                      </p:cBhvr>
                                    </p:animEffect>
                                  </p:childTnLst>
                                </p:cTn>
                              </p:par>
                              <p:par>
                                <p:cTn id="50" presetID="10" presetClass="exit" presetSubtype="0" repeatCount="indefinite" fill="hold" grpId="1" nodeType="withEffect">
                                  <p:stCondLst>
                                    <p:cond delay="8900"/>
                                  </p:stCondLst>
                                  <p:childTnLst>
                                    <p:animEffect transition="out" filter="fade">
                                      <p:cBhvr>
                                        <p:cTn id="51" dur="1800"/>
                                        <p:tgtEl>
                                          <p:spTgt spid="133"/>
                                        </p:tgtEl>
                                      </p:cBhvr>
                                    </p:animEffect>
                                    <p:set>
                                      <p:cBhvr>
                                        <p:cTn id="52" dur="1" fill="hold">
                                          <p:stCondLst>
                                            <p:cond delay="1799"/>
                                          </p:stCondLst>
                                        </p:cTn>
                                        <p:tgtEl>
                                          <p:spTgt spid="133"/>
                                        </p:tgtEl>
                                        <p:attrNameLst>
                                          <p:attrName>style.visibility</p:attrName>
                                        </p:attrNameLst>
                                      </p:cBhvr>
                                      <p:to>
                                        <p:strVal val="hidden"/>
                                      </p:to>
                                    </p:set>
                                  </p:childTnLst>
                                </p:cTn>
                              </p:par>
                              <p:par>
                                <p:cTn id="53" presetID="10" presetClass="entr" presetSubtype="0" repeatCount="indefinite" fill="hold" grpId="0" nodeType="withEffect">
                                  <p:stCondLst>
                                    <p:cond delay="6100"/>
                                  </p:stCondLst>
                                  <p:childTnLst>
                                    <p:set>
                                      <p:cBhvr>
                                        <p:cTn id="54" dur="1" fill="hold">
                                          <p:stCondLst>
                                            <p:cond delay="0"/>
                                          </p:stCondLst>
                                        </p:cTn>
                                        <p:tgtEl>
                                          <p:spTgt spid="130"/>
                                        </p:tgtEl>
                                        <p:attrNameLst>
                                          <p:attrName>style.visibility</p:attrName>
                                        </p:attrNameLst>
                                      </p:cBhvr>
                                      <p:to>
                                        <p:strVal val="visible"/>
                                      </p:to>
                                    </p:set>
                                    <p:animEffect transition="in" filter="fade">
                                      <p:cBhvr>
                                        <p:cTn id="55" dur="2300"/>
                                        <p:tgtEl>
                                          <p:spTgt spid="130"/>
                                        </p:tgtEl>
                                      </p:cBhvr>
                                    </p:animEffect>
                                  </p:childTnLst>
                                </p:cTn>
                              </p:par>
                              <p:par>
                                <p:cTn id="56" presetID="10" presetClass="exit" presetSubtype="0" repeatCount="indefinite" fill="hold" grpId="1" nodeType="withEffect">
                                  <p:stCondLst>
                                    <p:cond delay="10300"/>
                                  </p:stCondLst>
                                  <p:childTnLst>
                                    <p:animEffect transition="out" filter="fade">
                                      <p:cBhvr>
                                        <p:cTn id="57" dur="1500"/>
                                        <p:tgtEl>
                                          <p:spTgt spid="130"/>
                                        </p:tgtEl>
                                      </p:cBhvr>
                                    </p:animEffect>
                                    <p:set>
                                      <p:cBhvr>
                                        <p:cTn id="58" dur="1" fill="hold">
                                          <p:stCondLst>
                                            <p:cond delay="1499"/>
                                          </p:stCondLst>
                                        </p:cTn>
                                        <p:tgtEl>
                                          <p:spTgt spid="130"/>
                                        </p:tgtEl>
                                        <p:attrNameLst>
                                          <p:attrName>style.visibility</p:attrName>
                                        </p:attrNameLst>
                                      </p:cBhvr>
                                      <p:to>
                                        <p:strVal val="hidden"/>
                                      </p:to>
                                    </p:set>
                                  </p:childTnLst>
                                </p:cTn>
                              </p:par>
                              <p:par>
                                <p:cTn id="59" presetID="10" presetClass="entr" presetSubtype="0" repeatCount="indefinite" fill="hold" grpId="0" nodeType="withEffect">
                                  <p:stCondLst>
                                    <p:cond delay="7100"/>
                                  </p:stCondLst>
                                  <p:childTnLst>
                                    <p:set>
                                      <p:cBhvr>
                                        <p:cTn id="60" dur="1" fill="hold">
                                          <p:stCondLst>
                                            <p:cond delay="0"/>
                                          </p:stCondLst>
                                        </p:cTn>
                                        <p:tgtEl>
                                          <p:spTgt spid="132"/>
                                        </p:tgtEl>
                                        <p:attrNameLst>
                                          <p:attrName>style.visibility</p:attrName>
                                        </p:attrNameLst>
                                      </p:cBhvr>
                                      <p:to>
                                        <p:strVal val="visible"/>
                                      </p:to>
                                    </p:set>
                                    <p:animEffect transition="in" filter="fade">
                                      <p:cBhvr>
                                        <p:cTn id="61" dur="2400"/>
                                        <p:tgtEl>
                                          <p:spTgt spid="132"/>
                                        </p:tgtEl>
                                      </p:cBhvr>
                                    </p:animEffect>
                                  </p:childTnLst>
                                </p:cTn>
                              </p:par>
                              <p:par>
                                <p:cTn id="62" presetID="10" presetClass="exit" presetSubtype="0" repeatCount="indefinite" fill="hold" grpId="1" nodeType="withEffect">
                                  <p:stCondLst>
                                    <p:cond delay="11100"/>
                                  </p:stCondLst>
                                  <p:childTnLst>
                                    <p:animEffect transition="out" filter="fade">
                                      <p:cBhvr>
                                        <p:cTn id="63" dur="1500"/>
                                        <p:tgtEl>
                                          <p:spTgt spid="132"/>
                                        </p:tgtEl>
                                      </p:cBhvr>
                                    </p:animEffect>
                                    <p:set>
                                      <p:cBhvr>
                                        <p:cTn id="64" dur="1" fill="hold">
                                          <p:stCondLst>
                                            <p:cond delay="1499"/>
                                          </p:stCondLst>
                                        </p:cTn>
                                        <p:tgtEl>
                                          <p:spTgt spid="132"/>
                                        </p:tgtEl>
                                        <p:attrNameLst>
                                          <p:attrName>style.visibility</p:attrName>
                                        </p:attrNameLst>
                                      </p:cBhvr>
                                      <p:to>
                                        <p:strVal val="hidden"/>
                                      </p:to>
                                    </p:set>
                                  </p:childTnLst>
                                </p:cTn>
                              </p:par>
                              <p:par>
                                <p:cTn id="65" presetID="10" presetClass="entr" presetSubtype="0" repeatCount="indefinite" fill="hold" grpId="0" nodeType="withEffect">
                                  <p:stCondLst>
                                    <p:cond delay="8000"/>
                                  </p:stCondLst>
                                  <p:childTnLst>
                                    <p:set>
                                      <p:cBhvr>
                                        <p:cTn id="66" dur="1" fill="hold">
                                          <p:stCondLst>
                                            <p:cond delay="0"/>
                                          </p:stCondLst>
                                        </p:cTn>
                                        <p:tgtEl>
                                          <p:spTgt spid="131"/>
                                        </p:tgtEl>
                                        <p:attrNameLst>
                                          <p:attrName>style.visibility</p:attrName>
                                        </p:attrNameLst>
                                      </p:cBhvr>
                                      <p:to>
                                        <p:strVal val="visible"/>
                                      </p:to>
                                    </p:set>
                                    <p:animEffect transition="in" filter="fade">
                                      <p:cBhvr>
                                        <p:cTn id="67" dur="1700"/>
                                        <p:tgtEl>
                                          <p:spTgt spid="131"/>
                                        </p:tgtEl>
                                      </p:cBhvr>
                                    </p:animEffect>
                                  </p:childTnLst>
                                </p:cTn>
                              </p:par>
                              <p:par>
                                <p:cTn id="68" presetID="10" presetClass="exit" presetSubtype="0" repeatCount="indefinite" fill="hold" grpId="1" nodeType="withEffect">
                                  <p:stCondLst>
                                    <p:cond delay="11400"/>
                                  </p:stCondLst>
                                  <p:childTnLst>
                                    <p:animEffect transition="out" filter="fade">
                                      <p:cBhvr>
                                        <p:cTn id="69" dur="1900"/>
                                        <p:tgtEl>
                                          <p:spTgt spid="131"/>
                                        </p:tgtEl>
                                      </p:cBhvr>
                                    </p:animEffect>
                                    <p:set>
                                      <p:cBhvr>
                                        <p:cTn id="70" dur="1" fill="hold">
                                          <p:stCondLst>
                                            <p:cond delay="1899"/>
                                          </p:stCondLst>
                                        </p:cTn>
                                        <p:tgtEl>
                                          <p:spTgt spid="131"/>
                                        </p:tgtEl>
                                        <p:attrNameLst>
                                          <p:attrName>style.visibility</p:attrName>
                                        </p:attrNameLst>
                                      </p:cBhvr>
                                      <p:to>
                                        <p:strVal val="hidden"/>
                                      </p:to>
                                    </p:set>
                                  </p:childTnLst>
                                </p:cTn>
                              </p:par>
                              <p:par>
                                <p:cTn id="71" presetID="10" presetClass="entr" presetSubtype="0" repeatCount="indefinite" fill="hold" grpId="0" nodeType="withEffect">
                                  <p:stCondLst>
                                    <p:cond delay="8900"/>
                                  </p:stCondLst>
                                  <p:childTnLst>
                                    <p:set>
                                      <p:cBhvr>
                                        <p:cTn id="72" dur="1" fill="hold">
                                          <p:stCondLst>
                                            <p:cond delay="0"/>
                                          </p:stCondLst>
                                        </p:cTn>
                                        <p:tgtEl>
                                          <p:spTgt spid="134"/>
                                        </p:tgtEl>
                                        <p:attrNameLst>
                                          <p:attrName>style.visibility</p:attrName>
                                        </p:attrNameLst>
                                      </p:cBhvr>
                                      <p:to>
                                        <p:strVal val="visible"/>
                                      </p:to>
                                    </p:set>
                                    <p:animEffect transition="in" filter="fade">
                                      <p:cBhvr>
                                        <p:cTn id="73" dur="1600"/>
                                        <p:tgtEl>
                                          <p:spTgt spid="134"/>
                                        </p:tgtEl>
                                      </p:cBhvr>
                                    </p:animEffect>
                                  </p:childTnLst>
                                </p:cTn>
                              </p:par>
                              <p:par>
                                <p:cTn id="74" presetID="10" presetClass="exit" presetSubtype="0" repeatCount="indefinite" fill="hold" grpId="1" nodeType="withEffect">
                                  <p:stCondLst>
                                    <p:cond delay="11900"/>
                                  </p:stCondLst>
                                  <p:childTnLst>
                                    <p:animEffect transition="out" filter="fade">
                                      <p:cBhvr>
                                        <p:cTn id="75" dur="1700"/>
                                        <p:tgtEl>
                                          <p:spTgt spid="134"/>
                                        </p:tgtEl>
                                      </p:cBhvr>
                                    </p:animEffect>
                                    <p:set>
                                      <p:cBhvr>
                                        <p:cTn id="76" dur="1" fill="hold">
                                          <p:stCondLst>
                                            <p:cond delay="1699"/>
                                          </p:stCondLst>
                                        </p:cTn>
                                        <p:tgtEl>
                                          <p:spTgt spid="134"/>
                                        </p:tgtEl>
                                        <p:attrNameLst>
                                          <p:attrName>style.visibility</p:attrName>
                                        </p:attrNameLst>
                                      </p:cBhvr>
                                      <p:to>
                                        <p:strVal val="hidden"/>
                                      </p:to>
                                    </p:set>
                                  </p:childTnLst>
                                </p:cTn>
                              </p:par>
                              <p:par>
                                <p:cTn id="77" presetID="10" presetClass="entr" presetSubtype="0" repeatCount="indefinite" fill="hold" grpId="0" nodeType="withEffect">
                                  <p:stCondLst>
                                    <p:cond delay="9700"/>
                                  </p:stCondLst>
                                  <p:childTnLst>
                                    <p:set>
                                      <p:cBhvr>
                                        <p:cTn id="78" dur="1" fill="hold">
                                          <p:stCondLst>
                                            <p:cond delay="0"/>
                                          </p:stCondLst>
                                        </p:cTn>
                                        <p:tgtEl>
                                          <p:spTgt spid="135"/>
                                        </p:tgtEl>
                                        <p:attrNameLst>
                                          <p:attrName>style.visibility</p:attrName>
                                        </p:attrNameLst>
                                      </p:cBhvr>
                                      <p:to>
                                        <p:strVal val="visible"/>
                                      </p:to>
                                    </p:set>
                                    <p:animEffect transition="in" filter="fade">
                                      <p:cBhvr>
                                        <p:cTn id="79" dur="1600"/>
                                        <p:tgtEl>
                                          <p:spTgt spid="135"/>
                                        </p:tgtEl>
                                      </p:cBhvr>
                                    </p:animEffect>
                                  </p:childTnLst>
                                </p:cTn>
                              </p:par>
                              <p:par>
                                <p:cTn id="80" presetID="10" presetClass="exit" presetSubtype="0" repeatCount="indefinite" fill="hold" grpId="1" nodeType="withEffect">
                                  <p:stCondLst>
                                    <p:cond delay="12400"/>
                                  </p:stCondLst>
                                  <p:childTnLst>
                                    <p:animEffect transition="out" filter="fade">
                                      <p:cBhvr>
                                        <p:cTn id="81" dur="1500"/>
                                        <p:tgtEl>
                                          <p:spTgt spid="135"/>
                                        </p:tgtEl>
                                      </p:cBhvr>
                                    </p:animEffect>
                                    <p:set>
                                      <p:cBhvr>
                                        <p:cTn id="82" dur="1" fill="hold">
                                          <p:stCondLst>
                                            <p:cond delay="1499"/>
                                          </p:stCondLst>
                                        </p:cTn>
                                        <p:tgtEl>
                                          <p:spTgt spid="135"/>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93"/>
                                        </p:tgtEl>
                                        <p:attrNameLst>
                                          <p:attrName>style.visibility</p:attrName>
                                        </p:attrNameLst>
                                      </p:cBhvr>
                                      <p:to>
                                        <p:strVal val="visible"/>
                                      </p:to>
                                    </p:set>
                                    <p:animEffect transition="in" filter="fade">
                                      <p:cBhvr>
                                        <p:cTn id="87" dur="500"/>
                                        <p:tgtEl>
                                          <p:spTgt spid="93"/>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22"/>
                                        </p:tgtEl>
                                        <p:attrNameLst>
                                          <p:attrName>style.visibility</p:attrName>
                                        </p:attrNameLst>
                                      </p:cBhvr>
                                      <p:to>
                                        <p:strVal val="visible"/>
                                      </p:to>
                                    </p:set>
                                    <p:animEffect transition="in" filter="fade">
                                      <p:cBhvr>
                                        <p:cTn id="92" dur="500"/>
                                        <p:tgtEl>
                                          <p:spTgt spid="122"/>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99"/>
                                        </p:tgtEl>
                                        <p:attrNameLst>
                                          <p:attrName>style.visibility</p:attrName>
                                        </p:attrNameLst>
                                      </p:cBhvr>
                                      <p:to>
                                        <p:strVal val="visible"/>
                                      </p:to>
                                    </p:set>
                                    <p:animEffect transition="in" filter="fade">
                                      <p:cBhvr>
                                        <p:cTn id="97"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9" grpId="0" animBg="1"/>
      <p:bldP spid="122" grpId="0" animBg="1"/>
      <p:bldP spid="123" grpId="0"/>
      <p:bldP spid="123" grpId="1"/>
      <p:bldP spid="124" grpId="0"/>
      <p:bldP spid="124" grpId="1"/>
      <p:bldP spid="125" grpId="0"/>
      <p:bldP spid="125" grpId="1"/>
      <p:bldP spid="126" grpId="0"/>
      <p:bldP spid="126" grpId="1"/>
      <p:bldP spid="127" grpId="0"/>
      <p:bldP spid="127" grpId="1"/>
      <p:bldP spid="128" grpId="0"/>
      <p:bldP spid="128" grpId="1"/>
      <p:bldP spid="129" grpId="0"/>
      <p:bldP spid="129" grpId="1"/>
      <p:bldP spid="130" grpId="0"/>
      <p:bldP spid="130" grpId="1"/>
      <p:bldP spid="131" grpId="0"/>
      <p:bldP spid="131" grpId="1"/>
      <p:bldP spid="132" grpId="0"/>
      <p:bldP spid="132" grpId="1"/>
      <p:bldP spid="133" grpId="0"/>
      <p:bldP spid="133" grpId="1"/>
      <p:bldP spid="134" grpId="0"/>
      <p:bldP spid="134" grpId="1"/>
      <p:bldP spid="135" grpId="0"/>
      <p:bldP spid="135" grpId="1"/>
    </p:bldLst>
  </p:timing>
</p:sld>
</file>

<file path=ppt/theme/theme1.xml><?xml version="1.0" encoding="utf-8"?>
<a:theme xmlns:a="http://schemas.openxmlformats.org/drawingml/2006/main" name="Office Theme">
  <a:themeElements>
    <a:clrScheme name="PAN 2">
      <a:dk1>
        <a:srgbClr val="565656"/>
      </a:dk1>
      <a:lt1>
        <a:srgbClr val="FFFFFF"/>
      </a:lt1>
      <a:dk2>
        <a:srgbClr val="3D6D89"/>
      </a:dk2>
      <a:lt2>
        <a:srgbClr val="95A73A"/>
      </a:lt2>
      <a:accent1>
        <a:srgbClr val="4F91AB"/>
      </a:accent1>
      <a:accent2>
        <a:srgbClr val="6BA1B7"/>
      </a:accent2>
      <a:accent3>
        <a:srgbClr val="8FB372"/>
      </a:accent3>
      <a:accent4>
        <a:srgbClr val="E59D08"/>
      </a:accent4>
      <a:accent5>
        <a:srgbClr val="CE410A"/>
      </a:accent5>
      <a:accent6>
        <a:srgbClr val="DBECF4"/>
      </a:accent6>
      <a:hlink>
        <a:srgbClr val="006595"/>
      </a:hlink>
      <a:folHlink>
        <a:srgbClr val="00659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96BD22"/>
    </a:dk1>
    <a:lt1>
      <a:srgbClr val="FFFFFF"/>
    </a:lt1>
    <a:dk2>
      <a:srgbClr val="000000"/>
    </a:dk2>
    <a:lt2>
      <a:srgbClr val="808080"/>
    </a:lt2>
    <a:accent1>
      <a:srgbClr val="316989"/>
    </a:accent1>
    <a:accent2>
      <a:srgbClr val="99FFCC"/>
    </a:accent2>
    <a:accent3>
      <a:srgbClr val="FFFFFF"/>
    </a:accent3>
    <a:accent4>
      <a:srgbClr val="7FA11B"/>
    </a:accent4>
    <a:accent5>
      <a:srgbClr val="ADB9C4"/>
    </a:accent5>
    <a:accent6>
      <a:srgbClr val="8AE7B9"/>
    </a:accent6>
    <a:hlink>
      <a:srgbClr val="569BBD"/>
    </a:hlink>
    <a:folHlink>
      <a:srgbClr val="B2B2B2"/>
    </a:folHlink>
  </a:clrScheme>
  <a:fontScheme name="1_PPT Template 2011">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
    <a:dk1>
      <a:srgbClr val="96BD22"/>
    </a:dk1>
    <a:lt1>
      <a:srgbClr val="FFFFFF"/>
    </a:lt1>
    <a:dk2>
      <a:srgbClr val="000000"/>
    </a:dk2>
    <a:lt2>
      <a:srgbClr val="808080"/>
    </a:lt2>
    <a:accent1>
      <a:srgbClr val="316989"/>
    </a:accent1>
    <a:accent2>
      <a:srgbClr val="99FFCC"/>
    </a:accent2>
    <a:accent3>
      <a:srgbClr val="FFFFFF"/>
    </a:accent3>
    <a:accent4>
      <a:srgbClr val="7FA11B"/>
    </a:accent4>
    <a:accent5>
      <a:srgbClr val="ADB9C4"/>
    </a:accent5>
    <a:accent6>
      <a:srgbClr val="8AE7B9"/>
    </a:accent6>
    <a:hlink>
      <a:srgbClr val="569BBD"/>
    </a:hlink>
    <a:folHlink>
      <a:srgbClr val="B2B2B2"/>
    </a:folHlink>
  </a:clrScheme>
  <a:fontScheme name="1_PPT Template 2011">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2756</TotalTime>
  <Words>2406</Words>
  <Application>Microsoft Office PowerPoint</Application>
  <PresentationFormat>Affichage à l'écran (16:10)</PresentationFormat>
  <Paragraphs>299</Paragraphs>
  <Slides>15</Slides>
  <Notes>10</Notes>
  <HiddenSlides>0</HiddenSlides>
  <MMClips>0</MMClips>
  <ScaleCrop>false</ScaleCrop>
  <HeadingPairs>
    <vt:vector size="4" baseType="variant">
      <vt:variant>
        <vt:lpstr>Thème</vt:lpstr>
      </vt:variant>
      <vt:variant>
        <vt:i4>1</vt:i4>
      </vt:variant>
      <vt:variant>
        <vt:lpstr>Titres des diapositives</vt:lpstr>
      </vt:variant>
      <vt:variant>
        <vt:i4>15</vt:i4>
      </vt:variant>
    </vt:vector>
  </HeadingPairs>
  <TitlesOfParts>
    <vt:vector size="16" baseType="lpstr">
      <vt:lpstr>Office Theme</vt:lpstr>
      <vt:lpstr>Palo Alto Networks</vt:lpstr>
      <vt:lpstr>PALO ALTO NETWORKS d’un coup d’oeil</vt:lpstr>
      <vt:lpstr>La proposition de valeur fondamentale de Palo Alto Networks</vt:lpstr>
      <vt:lpstr>Les pionniers de la sécurité nouvelle génération</vt:lpstr>
      <vt:lpstr>Trois technologies fondamentales</vt:lpstr>
      <vt:lpstr>L’année des failles?</vt:lpstr>
      <vt:lpstr>Les menaces d’aujourd’hui</vt:lpstr>
      <vt:lpstr>Les phases de la « Kill Chain »</vt:lpstr>
      <vt:lpstr>Echec des architectures historiques de sécurité</vt:lpstr>
      <vt:lpstr>La necessité d’une nouvelle approche</vt:lpstr>
      <vt:lpstr>La plateforme nouvelle génération</vt:lpstr>
      <vt:lpstr>Blocage des attaques à chaque étape de la « Kill Chain »</vt:lpstr>
      <vt:lpstr>Couverture complète de l’entreprise</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maricel</dc:creator>
  <cp:lastModifiedBy>Miel</cp:lastModifiedBy>
  <cp:revision>214</cp:revision>
  <dcterms:created xsi:type="dcterms:W3CDTF">2014-08-07T00:58:59Z</dcterms:created>
  <dcterms:modified xsi:type="dcterms:W3CDTF">2015-09-15T06:36:17Z</dcterms:modified>
</cp:coreProperties>
</file>