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4294" r:id="rId2"/>
    <p:sldMasterId id="2147484299" r:id="rId3"/>
    <p:sldMasterId id="2147484304" r:id="rId4"/>
    <p:sldMasterId id="2147484309" r:id="rId5"/>
  </p:sldMasterIdLst>
  <p:notesMasterIdLst>
    <p:notesMasterId r:id="rId37"/>
  </p:notesMasterIdLst>
  <p:handoutMasterIdLst>
    <p:handoutMasterId r:id="rId38"/>
  </p:handoutMasterIdLst>
  <p:sldIdLst>
    <p:sldId id="429" r:id="rId6"/>
    <p:sldId id="405" r:id="rId7"/>
    <p:sldId id="425" r:id="rId8"/>
    <p:sldId id="426" r:id="rId9"/>
    <p:sldId id="345" r:id="rId10"/>
    <p:sldId id="346" r:id="rId11"/>
    <p:sldId id="347" r:id="rId12"/>
    <p:sldId id="399" r:id="rId13"/>
    <p:sldId id="400" r:id="rId14"/>
    <p:sldId id="401" r:id="rId15"/>
    <p:sldId id="402" r:id="rId16"/>
    <p:sldId id="403" r:id="rId17"/>
    <p:sldId id="404" r:id="rId18"/>
    <p:sldId id="427" r:id="rId19"/>
    <p:sldId id="424" r:id="rId20"/>
    <p:sldId id="407" r:id="rId21"/>
    <p:sldId id="408" r:id="rId22"/>
    <p:sldId id="409" r:id="rId23"/>
    <p:sldId id="410" r:id="rId24"/>
    <p:sldId id="411" r:id="rId25"/>
    <p:sldId id="412" r:id="rId26"/>
    <p:sldId id="413" r:id="rId27"/>
    <p:sldId id="414" r:id="rId28"/>
    <p:sldId id="417" r:id="rId29"/>
    <p:sldId id="418" r:id="rId30"/>
    <p:sldId id="421" r:id="rId31"/>
    <p:sldId id="422" r:id="rId32"/>
    <p:sldId id="423" r:id="rId33"/>
    <p:sldId id="419" r:id="rId34"/>
    <p:sldId id="420" r:id="rId35"/>
    <p:sldId id="428" r:id="rId36"/>
  </p:sldIdLst>
  <p:sldSz cx="12192000" cy="6858000"/>
  <p:notesSz cx="6858000" cy="91440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Arial Narrow" panose="020B0606020202030204" pitchFamily="34" charset="0"/>
      <p:regular r:id="rId43"/>
      <p:bold r:id="rId44"/>
      <p:italic r:id="rId45"/>
      <p:boldItalic r:id="rId46"/>
    </p:embeddedFont>
    <p:embeddedFont>
      <p:font typeface="ＭＳ Ｐゴシック" panose="020B0600070205080204" pitchFamily="34" charset="-128"/>
      <p:regular r:id="rId47"/>
    </p:embeddedFont>
    <p:embeddedFont>
      <p:font typeface="Iskoola Pota" panose="020B0502040204020203" pitchFamily="34" charset="0"/>
      <p:regular r:id="rId48"/>
      <p:bold r:id="rId49"/>
    </p:embeddedFont>
    <p:embeddedFont>
      <p:font typeface="Helvetica Neue UltraLight" panose="020B0604020202020204" charset="0"/>
      <p:regular r:id="rId50"/>
    </p:embeddedFont>
  </p:embeddedFontLst>
  <p:defaultTextStyle>
    <a:defPPr>
      <a:defRPr lang="fr-FR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A517"/>
    <a:srgbClr val="66E339"/>
    <a:srgbClr val="90D0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58" autoAdjust="0"/>
    <p:restoredTop sz="73761" autoAdjust="0"/>
  </p:normalViewPr>
  <p:slideViewPr>
    <p:cSldViewPr snapToObjects="1">
      <p:cViewPr varScale="1">
        <p:scale>
          <a:sx n="55" d="100"/>
          <a:sy n="55" d="100"/>
        </p:scale>
        <p:origin x="1224" y="66"/>
      </p:cViewPr>
      <p:guideLst>
        <p:guide orient="horz" pos="2160"/>
        <p:guide pos="3904"/>
      </p:guideLst>
    </p:cSldViewPr>
  </p:slideViewPr>
  <p:outlineViewPr>
    <p:cViewPr>
      <p:scale>
        <a:sx n="33" d="100"/>
        <a:sy n="33" d="100"/>
      </p:scale>
      <p:origin x="0" y="24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8" d="100"/>
          <a:sy n="68" d="100"/>
        </p:scale>
        <p:origin x="3101" y="53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font" Target="fonts/font3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11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6.fntdata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8" Type="http://schemas.openxmlformats.org/officeDocument/2006/relationships/slide" Target="slides/slide3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A14D76-4521-4FE6-B2ED-D6D61B99BD47}" type="doc">
      <dgm:prSet loTypeId="urn:microsoft.com/office/officeart/2005/8/layout/cycle8" loCatId="cycle" qsTypeId="urn:microsoft.com/office/officeart/2005/8/quickstyle/3d1" qsCatId="3D" csTypeId="urn:microsoft.com/office/officeart/2005/8/colors/colorful2" csCatId="colorful" phldr="1"/>
      <dgm:spPr/>
    </dgm:pt>
    <dgm:pt modelId="{34BEBCAC-23FB-41FA-A2D5-80B97E53240E}">
      <dgm:prSet phldrT="[Texte]"/>
      <dgm:spPr/>
      <dgm:t>
        <a:bodyPr/>
        <a:lstStyle/>
        <a:p>
          <a:r>
            <a:rPr lang="fr-FR" smtClean="0"/>
            <a:t>PARTENAIRES CERTIFIES</a:t>
          </a:r>
          <a:endParaRPr lang="fr-FR"/>
        </a:p>
      </dgm:t>
    </dgm:pt>
    <dgm:pt modelId="{C5811302-6DD7-4C28-A7E1-B65169497F5D}" type="parTrans" cxnId="{AE79A1F4-011C-40AF-B11A-48D28AF65D66}">
      <dgm:prSet/>
      <dgm:spPr/>
      <dgm:t>
        <a:bodyPr/>
        <a:lstStyle/>
        <a:p>
          <a:endParaRPr lang="fr-FR"/>
        </a:p>
      </dgm:t>
    </dgm:pt>
    <dgm:pt modelId="{DA5849C5-E286-41B7-BBC0-6889F87C2493}" type="sibTrans" cxnId="{AE79A1F4-011C-40AF-B11A-48D28AF65D66}">
      <dgm:prSet/>
      <dgm:spPr/>
      <dgm:t>
        <a:bodyPr/>
        <a:lstStyle/>
        <a:p>
          <a:endParaRPr lang="fr-FR"/>
        </a:p>
      </dgm:t>
    </dgm:pt>
    <dgm:pt modelId="{C230D124-712B-4D4E-AD56-129666A63934}">
      <dgm:prSet phldrT="[Texte]"/>
      <dgm:spPr/>
      <dgm:t>
        <a:bodyPr/>
        <a:lstStyle/>
        <a:p>
          <a:r>
            <a:rPr lang="fr-FR" smtClean="0"/>
            <a:t>CLIENTS</a:t>
          </a:r>
          <a:endParaRPr lang="fr-FR"/>
        </a:p>
      </dgm:t>
    </dgm:pt>
    <dgm:pt modelId="{32D7592F-7F50-4532-A2EA-42992FE8CBEC}" type="parTrans" cxnId="{D29DE3BB-B286-44D0-95A9-69CA51FE14D9}">
      <dgm:prSet/>
      <dgm:spPr/>
      <dgm:t>
        <a:bodyPr/>
        <a:lstStyle/>
        <a:p>
          <a:endParaRPr lang="fr-FR"/>
        </a:p>
      </dgm:t>
    </dgm:pt>
    <dgm:pt modelId="{E3DF3B0C-954B-4E06-BD53-FD6DFD173E3E}" type="sibTrans" cxnId="{D29DE3BB-B286-44D0-95A9-69CA51FE14D9}">
      <dgm:prSet/>
      <dgm:spPr/>
      <dgm:t>
        <a:bodyPr/>
        <a:lstStyle/>
        <a:p>
          <a:endParaRPr lang="fr-FR"/>
        </a:p>
      </dgm:t>
    </dgm:pt>
    <dgm:pt modelId="{BE646084-4C82-4738-BF29-768C6604BC95}">
      <dgm:prSet phldrT="[Texte]"/>
      <dgm:spPr/>
      <dgm:t>
        <a:bodyPr/>
        <a:lstStyle/>
        <a:p>
          <a:r>
            <a:rPr lang="fr-FR" smtClean="0"/>
            <a:t>WALLIX</a:t>
          </a:r>
          <a:endParaRPr lang="fr-FR"/>
        </a:p>
      </dgm:t>
    </dgm:pt>
    <dgm:pt modelId="{EF33DE88-D5AD-437F-A939-B254210B5EEA}" type="parTrans" cxnId="{433A9B51-579F-4E1B-9830-4C0EDAC1B433}">
      <dgm:prSet/>
      <dgm:spPr/>
      <dgm:t>
        <a:bodyPr/>
        <a:lstStyle/>
        <a:p>
          <a:endParaRPr lang="fr-FR"/>
        </a:p>
      </dgm:t>
    </dgm:pt>
    <dgm:pt modelId="{38B9AEC2-E79D-4022-96C2-D673C9D68E23}" type="sibTrans" cxnId="{433A9B51-579F-4E1B-9830-4C0EDAC1B433}">
      <dgm:prSet/>
      <dgm:spPr/>
      <dgm:t>
        <a:bodyPr/>
        <a:lstStyle/>
        <a:p>
          <a:endParaRPr lang="fr-FR"/>
        </a:p>
      </dgm:t>
    </dgm:pt>
    <dgm:pt modelId="{5E1A6D30-CDED-4BFB-B39B-D2449036FB57}" type="pres">
      <dgm:prSet presAssocID="{ADA14D76-4521-4FE6-B2ED-D6D61B99BD47}" presName="compositeShape" presStyleCnt="0">
        <dgm:presLayoutVars>
          <dgm:chMax val="7"/>
          <dgm:dir/>
          <dgm:resizeHandles val="exact"/>
        </dgm:presLayoutVars>
      </dgm:prSet>
      <dgm:spPr/>
    </dgm:pt>
    <dgm:pt modelId="{141C9F09-C202-4391-8BCE-865357AF5956}" type="pres">
      <dgm:prSet presAssocID="{ADA14D76-4521-4FE6-B2ED-D6D61B99BD47}" presName="wedge1" presStyleLbl="node1" presStyleIdx="0" presStyleCnt="3"/>
      <dgm:spPr/>
      <dgm:t>
        <a:bodyPr/>
        <a:lstStyle/>
        <a:p>
          <a:endParaRPr lang="fr-FR"/>
        </a:p>
      </dgm:t>
    </dgm:pt>
    <dgm:pt modelId="{51186216-40D0-4E8B-B2CC-FE69D5394182}" type="pres">
      <dgm:prSet presAssocID="{ADA14D76-4521-4FE6-B2ED-D6D61B99BD47}" presName="dummy1a" presStyleCnt="0"/>
      <dgm:spPr/>
    </dgm:pt>
    <dgm:pt modelId="{074C63FF-7FDD-4336-B00F-E365C86E9339}" type="pres">
      <dgm:prSet presAssocID="{ADA14D76-4521-4FE6-B2ED-D6D61B99BD47}" presName="dummy1b" presStyleCnt="0"/>
      <dgm:spPr/>
    </dgm:pt>
    <dgm:pt modelId="{9521D625-2C63-4CBA-808E-5BE661704A5A}" type="pres">
      <dgm:prSet presAssocID="{ADA14D76-4521-4FE6-B2ED-D6D61B99BD47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2C6C85F-3FB8-4DD7-8ED0-64758BCE9806}" type="pres">
      <dgm:prSet presAssocID="{ADA14D76-4521-4FE6-B2ED-D6D61B99BD47}" presName="wedge2" presStyleLbl="node1" presStyleIdx="1" presStyleCnt="3"/>
      <dgm:spPr/>
      <dgm:t>
        <a:bodyPr/>
        <a:lstStyle/>
        <a:p>
          <a:endParaRPr lang="fr-FR"/>
        </a:p>
      </dgm:t>
    </dgm:pt>
    <dgm:pt modelId="{CBAC6F85-4E05-4C4E-A807-E94D22804807}" type="pres">
      <dgm:prSet presAssocID="{ADA14D76-4521-4FE6-B2ED-D6D61B99BD47}" presName="dummy2a" presStyleCnt="0"/>
      <dgm:spPr/>
    </dgm:pt>
    <dgm:pt modelId="{CEBEEC27-ADA8-4718-BDB4-0E71AD23E22B}" type="pres">
      <dgm:prSet presAssocID="{ADA14D76-4521-4FE6-B2ED-D6D61B99BD47}" presName="dummy2b" presStyleCnt="0"/>
      <dgm:spPr/>
    </dgm:pt>
    <dgm:pt modelId="{5DA044DC-0391-4512-925E-10A3FC3DE1A7}" type="pres">
      <dgm:prSet presAssocID="{ADA14D76-4521-4FE6-B2ED-D6D61B99BD47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BAE168-9A3F-4396-8591-D53A0B27F99B}" type="pres">
      <dgm:prSet presAssocID="{ADA14D76-4521-4FE6-B2ED-D6D61B99BD47}" presName="wedge3" presStyleLbl="node1" presStyleIdx="2" presStyleCnt="3"/>
      <dgm:spPr/>
      <dgm:t>
        <a:bodyPr/>
        <a:lstStyle/>
        <a:p>
          <a:endParaRPr lang="fr-FR"/>
        </a:p>
      </dgm:t>
    </dgm:pt>
    <dgm:pt modelId="{DAE8080D-0FBE-4704-860C-88CAEF18DFA4}" type="pres">
      <dgm:prSet presAssocID="{ADA14D76-4521-4FE6-B2ED-D6D61B99BD47}" presName="dummy3a" presStyleCnt="0"/>
      <dgm:spPr/>
    </dgm:pt>
    <dgm:pt modelId="{D5B88A70-CD40-46E1-8445-7E9CEA57CC81}" type="pres">
      <dgm:prSet presAssocID="{ADA14D76-4521-4FE6-B2ED-D6D61B99BD47}" presName="dummy3b" presStyleCnt="0"/>
      <dgm:spPr/>
    </dgm:pt>
    <dgm:pt modelId="{4A0C1BE5-0923-4B01-A317-E3A040491D3B}" type="pres">
      <dgm:prSet presAssocID="{ADA14D76-4521-4FE6-B2ED-D6D61B99BD47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9F0A40-6F5F-4F6A-A69D-0BFAB8AFF225}" type="pres">
      <dgm:prSet presAssocID="{DA5849C5-E286-41B7-BBC0-6889F87C2493}" presName="arrowWedge1" presStyleLbl="fgSibTrans2D1" presStyleIdx="0" presStyleCnt="3"/>
      <dgm:spPr/>
    </dgm:pt>
    <dgm:pt modelId="{CE60FD6A-75E1-4C89-9055-666C4557489B}" type="pres">
      <dgm:prSet presAssocID="{E3DF3B0C-954B-4E06-BD53-FD6DFD173E3E}" presName="arrowWedge2" presStyleLbl="fgSibTrans2D1" presStyleIdx="1" presStyleCnt="3"/>
      <dgm:spPr/>
    </dgm:pt>
    <dgm:pt modelId="{7030CC1D-F550-48BB-B3F7-5A257178B634}" type="pres">
      <dgm:prSet presAssocID="{38B9AEC2-E79D-4022-96C2-D673C9D68E23}" presName="arrowWedge3" presStyleLbl="fgSibTrans2D1" presStyleIdx="2" presStyleCnt="3"/>
      <dgm:spPr/>
    </dgm:pt>
  </dgm:ptLst>
  <dgm:cxnLst>
    <dgm:cxn modelId="{66C08711-69CF-4530-B40F-2930F5DEE6A8}" type="presOf" srcId="{C230D124-712B-4D4E-AD56-129666A63934}" destId="{5DA044DC-0391-4512-925E-10A3FC3DE1A7}" srcOrd="1" destOrd="0" presId="urn:microsoft.com/office/officeart/2005/8/layout/cycle8"/>
    <dgm:cxn modelId="{0798A5D0-85C4-45FE-A236-787B94D12153}" type="presOf" srcId="{C230D124-712B-4D4E-AD56-129666A63934}" destId="{92C6C85F-3FB8-4DD7-8ED0-64758BCE9806}" srcOrd="0" destOrd="0" presId="urn:microsoft.com/office/officeart/2005/8/layout/cycle8"/>
    <dgm:cxn modelId="{8AA9F512-3915-4CCD-9248-F304B6D0BB22}" type="presOf" srcId="{34BEBCAC-23FB-41FA-A2D5-80B97E53240E}" destId="{9521D625-2C63-4CBA-808E-5BE661704A5A}" srcOrd="1" destOrd="0" presId="urn:microsoft.com/office/officeart/2005/8/layout/cycle8"/>
    <dgm:cxn modelId="{AE79A1F4-011C-40AF-B11A-48D28AF65D66}" srcId="{ADA14D76-4521-4FE6-B2ED-D6D61B99BD47}" destId="{34BEBCAC-23FB-41FA-A2D5-80B97E53240E}" srcOrd="0" destOrd="0" parTransId="{C5811302-6DD7-4C28-A7E1-B65169497F5D}" sibTransId="{DA5849C5-E286-41B7-BBC0-6889F87C2493}"/>
    <dgm:cxn modelId="{D1730069-E0DD-416C-8F7C-F1E1798F037B}" type="presOf" srcId="{ADA14D76-4521-4FE6-B2ED-D6D61B99BD47}" destId="{5E1A6D30-CDED-4BFB-B39B-D2449036FB57}" srcOrd="0" destOrd="0" presId="urn:microsoft.com/office/officeart/2005/8/layout/cycle8"/>
    <dgm:cxn modelId="{5F2E6237-F8EE-44F5-822E-879D4D72144C}" type="presOf" srcId="{34BEBCAC-23FB-41FA-A2D5-80B97E53240E}" destId="{141C9F09-C202-4391-8BCE-865357AF5956}" srcOrd="0" destOrd="0" presId="urn:microsoft.com/office/officeart/2005/8/layout/cycle8"/>
    <dgm:cxn modelId="{D29DE3BB-B286-44D0-95A9-69CA51FE14D9}" srcId="{ADA14D76-4521-4FE6-B2ED-D6D61B99BD47}" destId="{C230D124-712B-4D4E-AD56-129666A63934}" srcOrd="1" destOrd="0" parTransId="{32D7592F-7F50-4532-A2EA-42992FE8CBEC}" sibTransId="{E3DF3B0C-954B-4E06-BD53-FD6DFD173E3E}"/>
    <dgm:cxn modelId="{433A9B51-579F-4E1B-9830-4C0EDAC1B433}" srcId="{ADA14D76-4521-4FE6-B2ED-D6D61B99BD47}" destId="{BE646084-4C82-4738-BF29-768C6604BC95}" srcOrd="2" destOrd="0" parTransId="{EF33DE88-D5AD-437F-A939-B254210B5EEA}" sibTransId="{38B9AEC2-E79D-4022-96C2-D673C9D68E23}"/>
    <dgm:cxn modelId="{3274B0EA-4AD0-45B6-9B4F-B509C6783D8B}" type="presOf" srcId="{BE646084-4C82-4738-BF29-768C6604BC95}" destId="{4A0C1BE5-0923-4B01-A317-E3A040491D3B}" srcOrd="1" destOrd="0" presId="urn:microsoft.com/office/officeart/2005/8/layout/cycle8"/>
    <dgm:cxn modelId="{4F06B714-BB4D-4EC3-9502-C0A1FFDF5C3C}" type="presOf" srcId="{BE646084-4C82-4738-BF29-768C6604BC95}" destId="{51BAE168-9A3F-4396-8591-D53A0B27F99B}" srcOrd="0" destOrd="0" presId="urn:microsoft.com/office/officeart/2005/8/layout/cycle8"/>
    <dgm:cxn modelId="{BC5FC3E4-DA5D-44BF-B08A-BE1E123D685F}" type="presParOf" srcId="{5E1A6D30-CDED-4BFB-B39B-D2449036FB57}" destId="{141C9F09-C202-4391-8BCE-865357AF5956}" srcOrd="0" destOrd="0" presId="urn:microsoft.com/office/officeart/2005/8/layout/cycle8"/>
    <dgm:cxn modelId="{DD2B4FBA-8AF7-4A90-B9B5-52C02C233F83}" type="presParOf" srcId="{5E1A6D30-CDED-4BFB-B39B-D2449036FB57}" destId="{51186216-40D0-4E8B-B2CC-FE69D5394182}" srcOrd="1" destOrd="0" presId="urn:microsoft.com/office/officeart/2005/8/layout/cycle8"/>
    <dgm:cxn modelId="{976EF429-E779-42DB-8F7D-9686F55532C6}" type="presParOf" srcId="{5E1A6D30-CDED-4BFB-B39B-D2449036FB57}" destId="{074C63FF-7FDD-4336-B00F-E365C86E9339}" srcOrd="2" destOrd="0" presId="urn:microsoft.com/office/officeart/2005/8/layout/cycle8"/>
    <dgm:cxn modelId="{8D3D5B3D-B8DD-4492-93B8-2DB2680FF612}" type="presParOf" srcId="{5E1A6D30-CDED-4BFB-B39B-D2449036FB57}" destId="{9521D625-2C63-4CBA-808E-5BE661704A5A}" srcOrd="3" destOrd="0" presId="urn:microsoft.com/office/officeart/2005/8/layout/cycle8"/>
    <dgm:cxn modelId="{9111F7DB-7C01-4DCF-8A74-09286E81A82D}" type="presParOf" srcId="{5E1A6D30-CDED-4BFB-B39B-D2449036FB57}" destId="{92C6C85F-3FB8-4DD7-8ED0-64758BCE9806}" srcOrd="4" destOrd="0" presId="urn:microsoft.com/office/officeart/2005/8/layout/cycle8"/>
    <dgm:cxn modelId="{0922A701-214D-460C-8FAB-6614765AD6BE}" type="presParOf" srcId="{5E1A6D30-CDED-4BFB-B39B-D2449036FB57}" destId="{CBAC6F85-4E05-4C4E-A807-E94D22804807}" srcOrd="5" destOrd="0" presId="urn:microsoft.com/office/officeart/2005/8/layout/cycle8"/>
    <dgm:cxn modelId="{B8731330-0AC1-4696-9722-AECAB3952C9E}" type="presParOf" srcId="{5E1A6D30-CDED-4BFB-B39B-D2449036FB57}" destId="{CEBEEC27-ADA8-4718-BDB4-0E71AD23E22B}" srcOrd="6" destOrd="0" presId="urn:microsoft.com/office/officeart/2005/8/layout/cycle8"/>
    <dgm:cxn modelId="{0990FEED-E6FA-4691-BB05-B0486C00BA13}" type="presParOf" srcId="{5E1A6D30-CDED-4BFB-B39B-D2449036FB57}" destId="{5DA044DC-0391-4512-925E-10A3FC3DE1A7}" srcOrd="7" destOrd="0" presId="urn:microsoft.com/office/officeart/2005/8/layout/cycle8"/>
    <dgm:cxn modelId="{A4E82D8A-1279-4EAB-B10B-7A5FDF9FD044}" type="presParOf" srcId="{5E1A6D30-CDED-4BFB-B39B-D2449036FB57}" destId="{51BAE168-9A3F-4396-8591-D53A0B27F99B}" srcOrd="8" destOrd="0" presId="urn:microsoft.com/office/officeart/2005/8/layout/cycle8"/>
    <dgm:cxn modelId="{A019298E-1443-4D4A-A881-06370D529444}" type="presParOf" srcId="{5E1A6D30-CDED-4BFB-B39B-D2449036FB57}" destId="{DAE8080D-0FBE-4704-860C-88CAEF18DFA4}" srcOrd="9" destOrd="0" presId="urn:microsoft.com/office/officeart/2005/8/layout/cycle8"/>
    <dgm:cxn modelId="{B30A4A49-B5EF-41FF-A655-7AC8ABECDEE6}" type="presParOf" srcId="{5E1A6D30-CDED-4BFB-B39B-D2449036FB57}" destId="{D5B88A70-CD40-46E1-8445-7E9CEA57CC81}" srcOrd="10" destOrd="0" presId="urn:microsoft.com/office/officeart/2005/8/layout/cycle8"/>
    <dgm:cxn modelId="{3D6DBE7D-FAD9-4345-8D82-B63D7B1E80E7}" type="presParOf" srcId="{5E1A6D30-CDED-4BFB-B39B-D2449036FB57}" destId="{4A0C1BE5-0923-4B01-A317-E3A040491D3B}" srcOrd="11" destOrd="0" presId="urn:microsoft.com/office/officeart/2005/8/layout/cycle8"/>
    <dgm:cxn modelId="{E34C8A75-B190-4A81-94AE-9841A586006A}" type="presParOf" srcId="{5E1A6D30-CDED-4BFB-B39B-D2449036FB57}" destId="{DD9F0A40-6F5F-4F6A-A69D-0BFAB8AFF225}" srcOrd="12" destOrd="0" presId="urn:microsoft.com/office/officeart/2005/8/layout/cycle8"/>
    <dgm:cxn modelId="{ADF3F689-6807-4707-AAC7-46F989A70343}" type="presParOf" srcId="{5E1A6D30-CDED-4BFB-B39B-D2449036FB57}" destId="{CE60FD6A-75E1-4C89-9055-666C4557489B}" srcOrd="13" destOrd="0" presId="urn:microsoft.com/office/officeart/2005/8/layout/cycle8"/>
    <dgm:cxn modelId="{6835B6BF-F57E-4FA2-823E-F7337D30FE12}" type="presParOf" srcId="{5E1A6D30-CDED-4BFB-B39B-D2449036FB57}" destId="{7030CC1D-F550-48BB-B3F7-5A257178B634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C236D02C-5C6F-364F-A9AC-14C070302A6C}" type="datetimeFigureOut">
              <a:rPr lang="fr-FR"/>
              <a:pPr>
                <a:defRPr/>
              </a:pPr>
              <a:t>14/09/2015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34" charset="-128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cs typeface="Arial" charset="0"/>
              </a:defRPr>
            </a:lvl1pPr>
          </a:lstStyle>
          <a:p>
            <a:pPr>
              <a:defRPr/>
            </a:pPr>
            <a:fld id="{7C8A14CA-C046-C940-A7FF-B23918300D4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51962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1B2464-4BAD-4613-8B8A-1EC33C5926DB}" type="datetimeFigureOut">
              <a:rPr lang="en-GB" smtClean="0"/>
              <a:t>14/09/2015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D86E4-3993-43FD-B115-EA7647435B1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16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914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304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423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6523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mtClean="0"/>
              <a:t>Quick</a:t>
            </a:r>
          </a:p>
          <a:p>
            <a:r>
              <a:rPr lang="fr-FR" smtClean="0"/>
              <a:t>Afflelou</a:t>
            </a:r>
          </a:p>
          <a:p>
            <a:r>
              <a:rPr lang="fr-FR" smtClean="0"/>
              <a:t>Armand</a:t>
            </a:r>
            <a:r>
              <a:rPr lang="fr-FR" baseline="0" smtClean="0"/>
              <a:t> Thierry</a:t>
            </a:r>
          </a:p>
          <a:p>
            <a:r>
              <a:rPr lang="fr-FR" baseline="0" smtClean="0"/>
              <a:t>CNAM TS</a:t>
            </a:r>
          </a:p>
          <a:p>
            <a:r>
              <a:rPr lang="fr-FR" baseline="0" smtClean="0"/>
              <a:t>LMH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010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Maroc Telecom </a:t>
            </a:r>
          </a:p>
          <a:p>
            <a:r>
              <a:rPr lang="fr-FR" dirty="0" smtClean="0"/>
              <a:t>Gazprom</a:t>
            </a:r>
          </a:p>
          <a:p>
            <a:r>
              <a:rPr lang="fr-FR" dirty="0" smtClean="0"/>
              <a:t>NHS</a:t>
            </a:r>
          </a:p>
          <a:p>
            <a:r>
              <a:rPr lang="fr-FR" dirty="0" smtClean="0"/>
              <a:t>RTBF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102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386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86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600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fr-FR" dirty="0" smtClean="0">
                <a:effectLst/>
              </a:rPr>
              <a:t>Wallix AdminBastion a été conçu pour fonctionner dans tous les types d’environnement. Il est simple à installer,</a:t>
            </a:r>
            <a:r>
              <a:rPr lang="fr-FR" baseline="0" dirty="0" smtClean="0">
                <a:effectLst/>
              </a:rPr>
              <a:t> sans </a:t>
            </a:r>
            <a:r>
              <a:rPr lang="fr-FR" dirty="0" smtClean="0">
                <a:effectLst/>
              </a:rPr>
              <a:t>agent sur vos serveurs ou équipements. AdminBastion agit comme une passerelle vers votre infrastructure.</a:t>
            </a:r>
            <a:endParaRPr lang="fr-FR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>
                <a:solidFill>
                  <a:prstClr val="black"/>
                </a:solidFill>
              </a:rPr>
              <a:pPr/>
              <a:t>14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217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1D86E4-3993-43FD-B115-EA7647435B1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959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jp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3.png"/><Relationship Id="rId11" Type="http://schemas.microsoft.com/office/2007/relationships/hdphoto" Target="../media/hdphoto1.wdp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5799139"/>
            <a:ext cx="10934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2372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0095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5799139"/>
            <a:ext cx="10934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315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5517233"/>
            <a:ext cx="2745316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944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245394"/>
            <a:ext cx="201515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661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44" y="0"/>
            <a:ext cx="12196544" cy="686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325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"/>
            <a:ext cx="12192000" cy="5871919"/>
          </a:xfrm>
          <a:prstGeom prst="rect">
            <a:avLst/>
          </a:prstGeom>
          <a:solidFill>
            <a:srgbClr val="ED6B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373673"/>
            <a:ext cx="12192000" cy="2072817"/>
          </a:xfrm>
        </p:spPr>
        <p:txBody>
          <a:bodyPr/>
          <a:lstStyle>
            <a:lvl1pPr marL="0" indent="0" algn="ctr">
              <a:buNone/>
              <a:defRPr lang="en-US" b="0" dirty="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pic>
        <p:nvPicPr>
          <p:cNvPr id="8" name="Image 21" descr="Wallix oeil Grd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9025" y="3633366"/>
            <a:ext cx="1914635" cy="1902191"/>
          </a:xfrm>
          <a:prstGeom prst="rect">
            <a:avLst/>
          </a:prstGeom>
        </p:spPr>
      </p:pic>
      <p:sp>
        <p:nvSpPr>
          <p:cNvPr id="9" name="ZoneTexte 12"/>
          <p:cNvSpPr txBox="1"/>
          <p:nvPr userDrawn="1"/>
        </p:nvSpPr>
        <p:spPr>
          <a:xfrm>
            <a:off x="9559595" y="3529310"/>
            <a:ext cx="4136379" cy="200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67" kern="600" spc="80" baseline="30000" dirty="0" smtClean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CYBER-SECURITY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67" kern="600" spc="80" baseline="30000" dirty="0" smtClean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AND GOVERNANCE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67" kern="600" spc="80" baseline="30000" dirty="0" smtClean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SOLUTIONS FOR 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67" kern="600" spc="80" baseline="30000" dirty="0" smtClean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INFORMATION SYSTEMS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67" kern="600" spc="80" baseline="30000" dirty="0" smtClean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ACCESS</a:t>
            </a:r>
            <a:endParaRPr lang="en-US" sz="1867" kern="600" spc="80" baseline="30000" dirty="0">
              <a:solidFill>
                <a:prstClr val="white"/>
              </a:solidFill>
              <a:latin typeface="Arial"/>
              <a:ea typeface="+mn-ea"/>
              <a:cs typeface="+mn-cs"/>
            </a:endParaRPr>
          </a:p>
        </p:txBody>
      </p:sp>
      <p:pic>
        <p:nvPicPr>
          <p:cNvPr id="10" name="Image 15" descr="Wallix 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660" y="5963468"/>
            <a:ext cx="2366544" cy="790115"/>
          </a:xfrm>
          <a:prstGeom prst="rect">
            <a:avLst/>
          </a:prstGeom>
        </p:spPr>
      </p:pic>
      <p:pic>
        <p:nvPicPr>
          <p:cNvPr id="11" name="Imag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01" y="5968193"/>
            <a:ext cx="5712820" cy="7498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23865"/>
            <a:ext cx="121920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501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7F7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6" name="Rogner un rectangle à un seul coin 46"/>
          <p:cNvSpPr/>
          <p:nvPr userDrawn="1"/>
        </p:nvSpPr>
        <p:spPr>
          <a:xfrm rot="10800000">
            <a:off x="6936242" y="1755526"/>
            <a:ext cx="5255759" cy="3341300"/>
          </a:xfrm>
          <a:prstGeom prst="snip1Rect">
            <a:avLst>
              <a:gd name="adj" fmla="val 6789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9" name="Image 25" descr="Wallix Log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679" y="4314887"/>
            <a:ext cx="1796181" cy="626355"/>
          </a:xfrm>
          <a:prstGeom prst="rect">
            <a:avLst/>
          </a:prstGeom>
        </p:spPr>
      </p:pic>
      <p:grpSp>
        <p:nvGrpSpPr>
          <p:cNvPr id="10" name="Grouper 32"/>
          <p:cNvGrpSpPr/>
          <p:nvPr userDrawn="1"/>
        </p:nvGrpSpPr>
        <p:grpSpPr>
          <a:xfrm>
            <a:off x="3598204" y="5639832"/>
            <a:ext cx="5226667" cy="457963"/>
            <a:chOff x="1253578" y="4892212"/>
            <a:chExt cx="3394611" cy="381000"/>
          </a:xfrm>
        </p:grpSpPr>
        <p:pic>
          <p:nvPicPr>
            <p:cNvPr id="11" name="Image 34" descr="Picto Wallix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3578" y="4892212"/>
              <a:ext cx="381000" cy="381000"/>
            </a:xfrm>
            <a:prstGeom prst="rect">
              <a:avLst/>
            </a:prstGeom>
          </p:spPr>
        </p:pic>
        <p:pic>
          <p:nvPicPr>
            <p:cNvPr id="12" name="Image 36" descr="Picto Wallix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5846" y="4892212"/>
              <a:ext cx="381000" cy="381000"/>
            </a:xfrm>
            <a:prstGeom prst="rect">
              <a:avLst/>
            </a:prstGeom>
          </p:spPr>
        </p:pic>
        <p:pic>
          <p:nvPicPr>
            <p:cNvPr id="13" name="Image 47" descr="Picto Wallix3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8114" y="4892212"/>
              <a:ext cx="381000" cy="381000"/>
            </a:xfrm>
            <a:prstGeom prst="rect">
              <a:avLst/>
            </a:prstGeom>
          </p:spPr>
        </p:pic>
        <p:pic>
          <p:nvPicPr>
            <p:cNvPr id="14" name="Image 48" descr="Picto Wallix4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0383" y="4892212"/>
              <a:ext cx="381000" cy="381000"/>
            </a:xfrm>
            <a:prstGeom prst="rect">
              <a:avLst/>
            </a:prstGeom>
          </p:spPr>
        </p:pic>
        <p:pic>
          <p:nvPicPr>
            <p:cNvPr id="15" name="Image 49" descr="Picto Wallix5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62651" y="4892212"/>
              <a:ext cx="381000" cy="381000"/>
            </a:xfrm>
            <a:prstGeom prst="rect">
              <a:avLst/>
            </a:prstGeom>
          </p:spPr>
        </p:pic>
        <p:pic>
          <p:nvPicPr>
            <p:cNvPr id="16" name="Image 50" descr="Picto Wallix6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4920" y="4892212"/>
              <a:ext cx="381000" cy="381000"/>
            </a:xfrm>
            <a:prstGeom prst="rect">
              <a:avLst/>
            </a:prstGeom>
          </p:spPr>
        </p:pic>
        <p:pic>
          <p:nvPicPr>
            <p:cNvPr id="17" name="Image 51" descr="Picto Wallix7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7189" y="4892212"/>
              <a:ext cx="381000" cy="381000"/>
            </a:xfrm>
            <a:prstGeom prst="rect">
              <a:avLst/>
            </a:prstGeom>
          </p:spPr>
        </p:pic>
      </p:grpSp>
      <p:pic>
        <p:nvPicPr>
          <p:cNvPr id="18" name="Image 52" descr="camera orange.png"/>
          <p:cNvPicPr>
            <a:picLocks noChangeAspect="1"/>
          </p:cNvPicPr>
          <p:nvPr userDrawn="1"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606" y="5663987"/>
            <a:ext cx="532695" cy="415861"/>
          </a:xfrm>
          <a:prstGeom prst="rect">
            <a:avLst/>
          </a:prstGeom>
        </p:spPr>
      </p:pic>
      <p:sp>
        <p:nvSpPr>
          <p:cNvPr id="19" name="ZoneTexte 22"/>
          <p:cNvSpPr txBox="1"/>
          <p:nvPr userDrawn="1"/>
        </p:nvSpPr>
        <p:spPr>
          <a:xfrm>
            <a:off x="0" y="6320394"/>
            <a:ext cx="12192000" cy="3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r-FR" sz="2133" kern="600" spc="80" baseline="30000" dirty="0" smtClean="0">
                <a:solidFill>
                  <a:prstClr val="white"/>
                </a:solidFill>
                <a:latin typeface="Arial"/>
                <a:ea typeface="+mn-ea"/>
                <a:cs typeface="+mn-cs"/>
              </a:rPr>
              <a:t>CYBER-SECURITY AND GOVERNANCE SOLUTIONS FOR INFORMATION SYSTEMS ACCESS </a:t>
            </a:r>
            <a:endParaRPr lang="en-US" sz="2133" kern="600" spc="80" baseline="30000" dirty="0">
              <a:solidFill>
                <a:prstClr val="white"/>
              </a:solidFill>
              <a:latin typeface="Arial"/>
              <a:ea typeface="+mn-ea"/>
              <a:cs typeface="Arial"/>
            </a:endParaRPr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60680" y="2984186"/>
            <a:ext cx="5031321" cy="1682028"/>
          </a:xfrm>
        </p:spPr>
        <p:txBody>
          <a:bodyPr>
            <a:normAutofit/>
          </a:bodyPr>
          <a:lstStyle>
            <a:lvl1pPr marL="0" indent="0" algn="l">
              <a:buNone/>
              <a:defRPr lang="en-US" sz="2133" b="0" dirty="0">
                <a:solidFill>
                  <a:schemeClr val="tx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CLICK TO EDIT </a:t>
            </a:r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7160680" y="1635486"/>
            <a:ext cx="1772379" cy="1470025"/>
          </a:xfrm>
        </p:spPr>
        <p:txBody>
          <a:bodyPr>
            <a:normAutofit/>
          </a:bodyPr>
          <a:lstStyle>
            <a:lvl1pPr algn="l">
              <a:defRPr sz="80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fr-FR" dirty="0" smtClean="0"/>
              <a:t>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278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77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>
            <a:normAutofit/>
          </a:bodyPr>
          <a:lstStyle>
            <a:lvl1pPr algn="l">
              <a:defRPr sz="3733" b="1" cap="all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854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11984"/>
            <a:ext cx="5384800" cy="33940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111984"/>
            <a:ext cx="5384800" cy="33940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94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71" y="5517233"/>
            <a:ext cx="2745316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381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34086" y="274639"/>
            <a:ext cx="9948313" cy="1143000"/>
          </a:xfrm>
        </p:spPr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14079"/>
            <a:ext cx="5386917" cy="639763"/>
          </a:xfrm>
        </p:spPr>
        <p:txBody>
          <a:bodyPr anchor="b">
            <a:normAutofit/>
          </a:bodyPr>
          <a:lstStyle>
            <a:lvl1pPr marL="0" indent="0">
              <a:buNone/>
              <a:defRPr sz="2667" b="1">
                <a:solidFill>
                  <a:srgbClr val="E46C0A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553840"/>
            <a:ext cx="5386917" cy="3951288"/>
          </a:xfrm>
        </p:spPr>
        <p:txBody>
          <a:bodyPr/>
          <a:lstStyle>
            <a:lvl1pPr>
              <a:defRPr sz="2400" b="1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914079"/>
            <a:ext cx="5389033" cy="639763"/>
          </a:xfrm>
        </p:spPr>
        <p:txBody>
          <a:bodyPr anchor="b">
            <a:normAutofit/>
          </a:bodyPr>
          <a:lstStyle>
            <a:lvl1pPr marL="0" indent="0">
              <a:buNone/>
              <a:defRPr sz="2667" b="1">
                <a:solidFill>
                  <a:schemeClr val="accent6">
                    <a:lumMod val="75000"/>
                  </a:schemeClr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553840"/>
            <a:ext cx="5389033" cy="3951288"/>
          </a:xfrm>
        </p:spPr>
        <p:txBody>
          <a:bodyPr/>
          <a:lstStyle>
            <a:lvl1pPr>
              <a:defRPr sz="2400" b="1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004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4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634087" y="274639"/>
            <a:ext cx="9948312" cy="1143000"/>
          </a:xfrm>
        </p:spPr>
        <p:txBody>
          <a:bodyPr>
            <a:normAutofit/>
          </a:bodyPr>
          <a:lstStyle>
            <a:lvl1pPr>
              <a:defRPr sz="2667"/>
            </a:lvl1pPr>
          </a:lstStyle>
          <a:p>
            <a:r>
              <a:rPr lang="fr-FR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8377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1871719"/>
            <a:ext cx="4011084" cy="1162051"/>
          </a:xfrm>
        </p:spPr>
        <p:txBody>
          <a:bodyPr anchor="b"/>
          <a:lstStyle>
            <a:lvl1pPr algn="l">
              <a:defRPr sz="2667" b="1">
                <a:solidFill>
                  <a:srgbClr val="E46C0A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871036"/>
            <a:ext cx="6815667" cy="4255128"/>
          </a:xfrm>
        </p:spPr>
        <p:txBody>
          <a:bodyPr>
            <a:normAutofit/>
          </a:bodyPr>
          <a:lstStyle>
            <a:lvl1pPr>
              <a:defRPr sz="2667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3033771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634087" y="274639"/>
            <a:ext cx="9948312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2000" b="0" strike="noStrike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667" smtClean="0">
                <a:solidFill>
                  <a:prstClr val="white"/>
                </a:solidFill>
              </a:rPr>
              <a:t>CLICK TO EDIT MASTER TITLE STYLE</a:t>
            </a:r>
            <a:endParaRPr lang="pt-BR" sz="26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610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5108509"/>
            <a:ext cx="7315200" cy="566739"/>
          </a:xfrm>
        </p:spPr>
        <p:txBody>
          <a:bodyPr anchor="b">
            <a:normAutofit/>
          </a:bodyPr>
          <a:lstStyle>
            <a:lvl1pPr algn="l">
              <a:defRPr sz="1867" b="0">
                <a:solidFill>
                  <a:srgbClr val="E46C0A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796975"/>
            <a:ext cx="7315200" cy="3311535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675247"/>
            <a:ext cx="7315200" cy="80486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634087" y="274639"/>
            <a:ext cx="9948312" cy="114300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en-US" sz="2000" b="0" strike="noStrike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pt-BR" sz="2667" smtClean="0">
                <a:solidFill>
                  <a:prstClr val="white"/>
                </a:solidFill>
              </a:rPr>
              <a:t>CLICK TO EDIT MASTER TITLE STYLE</a:t>
            </a:r>
            <a:endParaRPr lang="pt-BR" sz="26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467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321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885601"/>
            <a:ext cx="2743200" cy="4387851"/>
          </a:xfrm>
        </p:spPr>
        <p:txBody>
          <a:bodyPr vert="eaVert"/>
          <a:lstStyle>
            <a:lvl1pPr>
              <a:defRPr>
                <a:solidFill>
                  <a:srgbClr val="E46C0A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885601"/>
            <a:ext cx="8026400" cy="438785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0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5799139"/>
            <a:ext cx="10934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354014"/>
            <a:ext cx="2745316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632200" y="790576"/>
            <a:ext cx="8570384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901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293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245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1950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5799139"/>
            <a:ext cx="10934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354014"/>
            <a:ext cx="2745316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632200" y="790576"/>
            <a:ext cx="8570384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0008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65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731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8.jp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5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91" r:id="rId1"/>
    <p:sldLayoutId id="2147484288" r:id="rId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5805265"/>
            <a:ext cx="10934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245394"/>
            <a:ext cx="2745316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632200" y="713458"/>
            <a:ext cx="8570384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03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5" r:id="rId1"/>
    <p:sldLayoutId id="2147484296" r:id="rId2"/>
    <p:sldLayoutId id="2147484297" r:id="rId3"/>
    <p:sldLayoutId id="2147484298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5805265"/>
            <a:ext cx="10934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245394"/>
            <a:ext cx="2745316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632200" y="713458"/>
            <a:ext cx="8570384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312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301" r:id="rId2"/>
    <p:sldLayoutId id="2147484302" r:id="rId3"/>
    <p:sldLayoutId id="2147484303" r:id="rId4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860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5" r:id="rId1"/>
    <p:sldLayoutId id="2147484306" r:id="rId2"/>
    <p:sldLayoutId id="2147484307" r:id="rId3"/>
    <p:sldLayoutId id="2147484308" r:id="rId4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34087" y="274639"/>
            <a:ext cx="9948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65773"/>
            <a:ext cx="10972800" cy="41603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09747" y="62734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2734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15B6575-101A-CF49-B8C1-552D06627374}" type="slidenum">
              <a:rPr lang="en-US" smtClean="0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‹N°›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Arial"/>
              <a:ea typeface="+mn-ea"/>
              <a:cs typeface="+mn-cs"/>
            </a:endParaRPr>
          </a:p>
        </p:txBody>
      </p:sp>
      <p:pic>
        <p:nvPicPr>
          <p:cNvPr id="7" name="Image 21" descr="Wallix oeil Grd.png"/>
          <p:cNvPicPr>
            <a:picLocks noChangeAspect="1"/>
          </p:cNvPicPr>
          <p:nvPr userDrawn="1"/>
        </p:nvPicPr>
        <p:blipFill>
          <a:blip r:embed="rId15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62" y="455528"/>
            <a:ext cx="905893" cy="850611"/>
          </a:xfrm>
          <a:prstGeom prst="rect">
            <a:avLst/>
          </a:prstGeom>
        </p:spPr>
      </p:pic>
      <p:pic>
        <p:nvPicPr>
          <p:cNvPr id="8" name="Image 15" descr="Wallix Logo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191685"/>
            <a:ext cx="1684829" cy="56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1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  <p:sldLayoutId id="2147484321" r:id="rId12"/>
  </p:sldLayoutIdLst>
  <p:txStyles>
    <p:titleStyle>
      <a:lvl1pPr algn="l" defTabSz="609585" rtl="0" eaLnBrk="1" latinLnBrk="0" hangingPunct="1">
        <a:spcBef>
          <a:spcPct val="0"/>
        </a:spcBef>
        <a:buNone/>
        <a:defRPr lang="en-US" sz="3200" b="0" strike="noStrike" kern="1200" dirty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Tx/>
        <a:buBlip>
          <a:blip r:embed="rId17"/>
        </a:buBlip>
        <a:defRPr sz="2667" b="1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1066773" indent="-457189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Wingdings" charset="2"/>
        <a:buChar char="§"/>
        <a:defRPr sz="2133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•"/>
        <a:defRPr sz="2133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mgueroult@Wallix.com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openxmlformats.org/officeDocument/2006/relationships/image" Target="../media/image131.png"/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12" Type="http://schemas.openxmlformats.org/officeDocument/2006/relationships/image" Target="../media/image1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5" Type="http://schemas.openxmlformats.org/officeDocument/2006/relationships/image" Target="../media/image123.png"/><Relationship Id="rId10" Type="http://schemas.openxmlformats.org/officeDocument/2006/relationships/image" Target="../media/image128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7" Type="http://schemas.openxmlformats.org/officeDocument/2006/relationships/image" Target="../media/image1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7.png"/><Relationship Id="rId7" Type="http://schemas.openxmlformats.org/officeDocument/2006/relationships/image" Target="../media/image141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13" Type="http://schemas.openxmlformats.org/officeDocument/2006/relationships/image" Target="../media/image158.png"/><Relationship Id="rId3" Type="http://schemas.openxmlformats.org/officeDocument/2006/relationships/image" Target="../media/image150.png"/><Relationship Id="rId7" Type="http://schemas.openxmlformats.org/officeDocument/2006/relationships/image" Target="../media/image125.png"/><Relationship Id="rId12" Type="http://schemas.openxmlformats.org/officeDocument/2006/relationships/image" Target="../media/image157.pn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3.png"/><Relationship Id="rId11" Type="http://schemas.openxmlformats.org/officeDocument/2006/relationships/image" Target="../media/image156.png"/><Relationship Id="rId5" Type="http://schemas.openxmlformats.org/officeDocument/2006/relationships/image" Target="../media/image152.png"/><Relationship Id="rId10" Type="http://schemas.openxmlformats.org/officeDocument/2006/relationships/image" Target="../media/image127.png"/><Relationship Id="rId4" Type="http://schemas.openxmlformats.org/officeDocument/2006/relationships/image" Target="../media/image151.png"/><Relationship Id="rId9" Type="http://schemas.openxmlformats.org/officeDocument/2006/relationships/image" Target="../media/image155.png"/><Relationship Id="rId14" Type="http://schemas.openxmlformats.org/officeDocument/2006/relationships/image" Target="../media/image1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3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2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emf"/><Relationship Id="rId26" Type="http://schemas.openxmlformats.org/officeDocument/2006/relationships/image" Target="../media/image48.png"/><Relationship Id="rId39" Type="http://schemas.openxmlformats.org/officeDocument/2006/relationships/image" Target="../media/image61.emf"/><Relationship Id="rId3" Type="http://schemas.openxmlformats.org/officeDocument/2006/relationships/image" Target="../media/image25.emf"/><Relationship Id="rId21" Type="http://schemas.openxmlformats.org/officeDocument/2006/relationships/image" Target="../media/image43.png"/><Relationship Id="rId34" Type="http://schemas.openxmlformats.org/officeDocument/2006/relationships/image" Target="../media/image56.emf"/><Relationship Id="rId42" Type="http://schemas.openxmlformats.org/officeDocument/2006/relationships/image" Target="../media/image64.emf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emf"/><Relationship Id="rId25" Type="http://schemas.openxmlformats.org/officeDocument/2006/relationships/image" Target="../media/image47.png"/><Relationship Id="rId33" Type="http://schemas.openxmlformats.org/officeDocument/2006/relationships/image" Target="../media/image55.emf"/><Relationship Id="rId38" Type="http://schemas.openxmlformats.org/officeDocument/2006/relationships/image" Target="../media/image60.emf"/><Relationship Id="rId46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29" Type="http://schemas.openxmlformats.org/officeDocument/2006/relationships/image" Target="../media/image51.png"/><Relationship Id="rId41" Type="http://schemas.openxmlformats.org/officeDocument/2006/relationships/image" Target="../media/image6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32" Type="http://schemas.openxmlformats.org/officeDocument/2006/relationships/image" Target="../media/image54.png"/><Relationship Id="rId37" Type="http://schemas.openxmlformats.org/officeDocument/2006/relationships/image" Target="../media/image59.emf"/><Relationship Id="rId40" Type="http://schemas.openxmlformats.org/officeDocument/2006/relationships/image" Target="../media/image62.png"/><Relationship Id="rId45" Type="http://schemas.openxmlformats.org/officeDocument/2006/relationships/image" Target="../media/image67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36" Type="http://schemas.openxmlformats.org/officeDocument/2006/relationships/image" Target="../media/image58.png"/><Relationship Id="rId10" Type="http://schemas.openxmlformats.org/officeDocument/2006/relationships/image" Target="../media/image32.png"/><Relationship Id="rId19" Type="http://schemas.openxmlformats.org/officeDocument/2006/relationships/image" Target="../media/image41.emf"/><Relationship Id="rId31" Type="http://schemas.openxmlformats.org/officeDocument/2006/relationships/image" Target="../media/image53.emf"/><Relationship Id="rId44" Type="http://schemas.openxmlformats.org/officeDocument/2006/relationships/image" Target="../media/image66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Relationship Id="rId30" Type="http://schemas.openxmlformats.org/officeDocument/2006/relationships/image" Target="../media/image52.emf"/><Relationship Id="rId35" Type="http://schemas.openxmlformats.org/officeDocument/2006/relationships/image" Target="../media/image57.png"/><Relationship Id="rId43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18" Type="http://schemas.openxmlformats.org/officeDocument/2006/relationships/image" Target="../media/image84.emf"/><Relationship Id="rId26" Type="http://schemas.openxmlformats.org/officeDocument/2006/relationships/image" Target="../media/image92.png"/><Relationship Id="rId3" Type="http://schemas.openxmlformats.org/officeDocument/2006/relationships/image" Target="../media/image69.png"/><Relationship Id="rId21" Type="http://schemas.openxmlformats.org/officeDocument/2006/relationships/image" Target="../media/image87.emf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17" Type="http://schemas.openxmlformats.org/officeDocument/2006/relationships/image" Target="../media/image83.emf"/><Relationship Id="rId25" Type="http://schemas.openxmlformats.org/officeDocument/2006/relationships/image" Target="../media/image9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82.png"/><Relationship Id="rId20" Type="http://schemas.openxmlformats.org/officeDocument/2006/relationships/image" Target="../media/image8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24" Type="http://schemas.openxmlformats.org/officeDocument/2006/relationships/image" Target="../media/image90.emf"/><Relationship Id="rId5" Type="http://schemas.openxmlformats.org/officeDocument/2006/relationships/image" Target="../media/image71.png"/><Relationship Id="rId15" Type="http://schemas.openxmlformats.org/officeDocument/2006/relationships/image" Target="../media/image81.png"/><Relationship Id="rId23" Type="http://schemas.openxmlformats.org/officeDocument/2006/relationships/image" Target="../media/image89.emf"/><Relationship Id="rId28" Type="http://schemas.openxmlformats.org/officeDocument/2006/relationships/image" Target="../media/image94.png"/><Relationship Id="rId10" Type="http://schemas.openxmlformats.org/officeDocument/2006/relationships/image" Target="../media/image76.png"/><Relationship Id="rId19" Type="http://schemas.openxmlformats.org/officeDocument/2006/relationships/image" Target="../media/image85.emf"/><Relationship Id="rId4" Type="http://schemas.openxmlformats.org/officeDocument/2006/relationships/image" Target="../media/image70.png"/><Relationship Id="rId9" Type="http://schemas.openxmlformats.org/officeDocument/2006/relationships/image" Target="../media/image75.png"/><Relationship Id="rId14" Type="http://schemas.openxmlformats.org/officeDocument/2006/relationships/image" Target="../media/image80.png"/><Relationship Id="rId22" Type="http://schemas.openxmlformats.org/officeDocument/2006/relationships/image" Target="../media/image88.emf"/><Relationship Id="rId27" Type="http://schemas.openxmlformats.org/officeDocument/2006/relationships/image" Target="../media/image9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png"/><Relationship Id="rId18" Type="http://schemas.openxmlformats.org/officeDocument/2006/relationships/image" Target="../media/image110.png"/><Relationship Id="rId3" Type="http://schemas.openxmlformats.org/officeDocument/2006/relationships/image" Target="../media/image95.png"/><Relationship Id="rId21" Type="http://schemas.openxmlformats.org/officeDocument/2006/relationships/image" Target="../media/image113.pn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17" Type="http://schemas.openxmlformats.org/officeDocument/2006/relationships/image" Target="../media/image10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8.png"/><Relationship Id="rId20" Type="http://schemas.openxmlformats.org/officeDocument/2006/relationships/image" Target="../media/image1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5" Type="http://schemas.openxmlformats.org/officeDocument/2006/relationships/image" Target="../media/image107.png"/><Relationship Id="rId10" Type="http://schemas.openxmlformats.org/officeDocument/2006/relationships/image" Target="../media/image102.png"/><Relationship Id="rId19" Type="http://schemas.openxmlformats.org/officeDocument/2006/relationships/image" Target="../media/image111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Relationship Id="rId14" Type="http://schemas.openxmlformats.org/officeDocument/2006/relationships/image" Target="../media/image106.emf"/><Relationship Id="rId22" Type="http://schemas.openxmlformats.org/officeDocument/2006/relationships/image" Target="../media/image1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Marc GUEROULT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Responsible </a:t>
            </a:r>
            <a:r>
              <a:rPr lang="en-US" dirty="0"/>
              <a:t>P</a:t>
            </a:r>
            <a:r>
              <a:rPr lang="en-US" dirty="0" smtClean="0"/>
              <a:t>artenaires France</a:t>
            </a:r>
          </a:p>
          <a:p>
            <a:r>
              <a:rPr lang="en-US" dirty="0" smtClean="0"/>
              <a:t>06.69.65.63.95</a:t>
            </a:r>
          </a:p>
          <a:p>
            <a:r>
              <a:rPr lang="en-US" dirty="0" smtClean="0">
                <a:hlinkClick r:id="rId3"/>
              </a:rPr>
              <a:t>mgueroult@Wallix.com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38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re 4"/>
          <p:cNvSpPr>
            <a:spLocks noGrp="1"/>
          </p:cNvSpPr>
          <p:nvPr>
            <p:ph type="title" idx="4294967295"/>
          </p:nvPr>
        </p:nvSpPr>
        <p:spPr bwMode="auto">
          <a:xfrm>
            <a:off x="6888088" y="-1452"/>
            <a:ext cx="5303912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Le turnover des équipes IT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71" y="2115326"/>
            <a:ext cx="1602670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Espace réservé du contenu 1"/>
          <p:cNvSpPr txBox="1">
            <a:spLocks/>
          </p:cNvSpPr>
          <p:nvPr/>
        </p:nvSpPr>
        <p:spPr bwMode="auto">
          <a:xfrm>
            <a:off x="2639616" y="1895500"/>
            <a:ext cx="9552384" cy="349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376092"/>
              </a:buClr>
              <a:buSzPct val="100000"/>
              <a:buFont typeface="Arial" charset="0"/>
              <a:buBlip>
                <a:blip r:embed="rId3"/>
              </a:buBlip>
            </a:pPr>
            <a:r>
              <a:rPr lang="fr-FR" sz="2400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L’</a:t>
            </a:r>
            <a:r>
              <a:rPr lang="fr-FR" altLang="ja-JP" sz="2400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un de mes administrateurs  s’en va. Où sont ses mots de passe ?</a:t>
            </a:r>
            <a:endParaRPr lang="fr-FR" sz="2400" dirty="0">
              <a:solidFill>
                <a:prstClr val="white">
                  <a:lumMod val="50000"/>
                </a:prstClr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  <a:p>
            <a:pPr>
              <a:lnSpc>
                <a:spcPct val="120000"/>
              </a:lnSpc>
              <a:buClr>
                <a:srgbClr val="376092"/>
              </a:buClr>
              <a:buSzPct val="100000"/>
              <a:buFont typeface="Arial" charset="0"/>
              <a:buBlip>
                <a:blip r:embed="rId3"/>
              </a:buBlip>
            </a:pPr>
            <a:r>
              <a:rPr lang="fr-FR" sz="2400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Il faut recenser ses accès, les désactiver et les changer sur tous les équipements</a:t>
            </a:r>
          </a:p>
          <a:p>
            <a:pPr>
              <a:lnSpc>
                <a:spcPct val="120000"/>
              </a:lnSpc>
              <a:buClr>
                <a:srgbClr val="376092"/>
              </a:buClr>
              <a:buSzPct val="100000"/>
              <a:buFont typeface="Arial" charset="0"/>
              <a:buBlip>
                <a:blip r:embed="rId3"/>
              </a:buBlip>
            </a:pPr>
            <a:r>
              <a:rPr lang="fr-FR" sz="2400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Il faut communiquer les changements en interne</a:t>
            </a:r>
          </a:p>
          <a:p>
            <a:pPr>
              <a:lnSpc>
                <a:spcPct val="120000"/>
              </a:lnSpc>
              <a:buClr>
                <a:srgbClr val="376092"/>
              </a:buClr>
              <a:buSzPct val="100000"/>
              <a:buFont typeface="Arial" charset="0"/>
              <a:buBlip>
                <a:blip r:embed="rId3"/>
              </a:buBlip>
            </a:pPr>
            <a:r>
              <a:rPr lang="fr-FR" sz="2400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Comment s’</a:t>
            </a:r>
            <a:r>
              <a:rPr lang="fr-FR" altLang="ja-JP" sz="2400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assurer qu’il ne pourra plus accéder au SI de l’entreprise ?</a:t>
            </a:r>
            <a:endParaRPr lang="fr-FR" sz="2400" dirty="0">
              <a:solidFill>
                <a:prstClr val="white">
                  <a:lumMod val="50000"/>
                </a:prstClr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ZoneTexte 8"/>
          <p:cNvSpPr txBox="1">
            <a:spLocks noChangeArrowheads="1"/>
          </p:cNvSpPr>
          <p:nvPr/>
        </p:nvSpPr>
        <p:spPr bwMode="auto">
          <a:xfrm>
            <a:off x="2769205" y="4293096"/>
            <a:ext cx="907300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Les employés qui volent ou divulguent les données d’</a:t>
            </a:r>
            <a:r>
              <a:rPr lang="fr-FR" altLang="ja-JP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entreprise le font à l’occasion de leur départ vers un concurrent (70 % des cas) ou de la création de leur propre affaire (23 % des cas) </a:t>
            </a:r>
            <a:endParaRPr lang="fr-FR" sz="2800" b="1" dirty="0">
              <a:solidFill>
                <a:srgbClr val="90D05A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56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7968208" y="-1"/>
            <a:ext cx="4223792" cy="66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L</a:t>
            </a:r>
            <a:r>
              <a:rPr lang="fr-FR" altLang="ja-JP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’incident </a:t>
            </a:r>
            <a:r>
              <a:rPr lang="fr-FR" altLang="ja-JP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survient…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alphaModFix amt="6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-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1631504" y="1530370"/>
            <a:ext cx="9849544" cy="4922236"/>
          </a:xfrm>
          <a:prstGeom prst="rect">
            <a:avLst/>
          </a:prstGeom>
        </p:spPr>
      </p:pic>
      <p:sp>
        <p:nvSpPr>
          <p:cNvPr id="9" name="Espace réservé du contenu 1"/>
          <p:cNvSpPr txBox="1">
            <a:spLocks/>
          </p:cNvSpPr>
          <p:nvPr/>
        </p:nvSpPr>
        <p:spPr bwMode="auto">
          <a:xfrm>
            <a:off x="730896" y="2002750"/>
            <a:ext cx="799288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 pitchFamily="-112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12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76092"/>
              </a:buClr>
              <a:buSzPct val="100000"/>
              <a:buFont typeface="Arial" charset="0"/>
              <a:buBlip>
                <a:blip r:embed="rId4"/>
              </a:buBlip>
            </a:pPr>
            <a:r>
              <a:rPr lang="fr-FR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La base de données clients est tombée suite à une intervention de maintenance durant une migration de version</a:t>
            </a:r>
          </a:p>
          <a:p>
            <a:pPr>
              <a:buClr>
                <a:srgbClr val="376092"/>
              </a:buClr>
              <a:buSzPct val="100000"/>
              <a:buFont typeface="Arial" charset="0"/>
              <a:buBlip>
                <a:blip r:embed="rId4"/>
              </a:buBlip>
            </a:pPr>
            <a:r>
              <a:rPr lang="fr-FR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Pas de responsable et pas de moyen de le désigner !</a:t>
            </a:r>
          </a:p>
          <a:p>
            <a:pPr>
              <a:buClr>
                <a:srgbClr val="376092"/>
              </a:buClr>
              <a:buSzPct val="100000"/>
              <a:buFont typeface="Arial" charset="0"/>
              <a:buBlip>
                <a:blip r:embed="rId4"/>
              </a:buBlip>
            </a:pPr>
            <a:r>
              <a:rPr lang="fr-FR" sz="2400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Difficile de retrouver la cause</a:t>
            </a:r>
          </a:p>
        </p:txBody>
      </p:sp>
      <p:sp>
        <p:nvSpPr>
          <p:cNvPr id="10" name="ZoneTexte 7"/>
          <p:cNvSpPr txBox="1">
            <a:spLocks noChangeArrowheads="1"/>
          </p:cNvSpPr>
          <p:nvPr/>
        </p:nvSpPr>
        <p:spPr bwMode="auto">
          <a:xfrm>
            <a:off x="6073180" y="4468252"/>
            <a:ext cx="645249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D’</a:t>
            </a:r>
            <a:r>
              <a:rPr lang="fr-FR" altLang="ja-JP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où vient l’erreur ?</a:t>
            </a:r>
          </a:p>
          <a:p>
            <a:pPr eaLnBrk="1" hangingPunct="1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Peut-on rejouer le scénario ?</a:t>
            </a:r>
          </a:p>
          <a:p>
            <a:pPr eaLnBrk="1" hangingPunct="1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Comment retrouver l’</a:t>
            </a:r>
            <a:r>
              <a:rPr lang="fr-FR" altLang="ja-JP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origine de l’incident ? </a:t>
            </a:r>
            <a:endParaRPr lang="fr-FR" sz="2800" b="1" dirty="0">
              <a:solidFill>
                <a:srgbClr val="90D05A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ZoneTexte 11"/>
          <p:cNvSpPr txBox="1"/>
          <p:nvPr/>
        </p:nvSpPr>
        <p:spPr>
          <a:xfrm>
            <a:off x="730896" y="1268760"/>
            <a:ext cx="10909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fr-FR" sz="2800" b="1" dirty="0">
                <a:solidFill>
                  <a:srgbClr val="90D05A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panose="020B0606020202030204" pitchFamily="34" charset="0"/>
                <a:cs typeface="Arial"/>
              </a:rPr>
              <a:t>ORIGINE D’UN INCIDENT ET TRAÇABILITÉ DES ACTIONS</a:t>
            </a:r>
          </a:p>
        </p:txBody>
      </p:sp>
    </p:spTree>
    <p:extLst>
      <p:ext uri="{BB962C8B-B14F-4D97-AF65-F5344CB8AC3E}">
        <p14:creationId xmlns:p14="http://schemas.microsoft.com/office/powerpoint/2010/main" val="379446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6073552" y="0"/>
            <a:ext cx="6118448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Les intervenants externes…</a:t>
            </a:r>
          </a:p>
        </p:txBody>
      </p:sp>
      <p:sp>
        <p:nvSpPr>
          <p:cNvPr id="14339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623392" y="2145348"/>
            <a:ext cx="6329548" cy="336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Je n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’ai aucune visibilité sur leurs actions de mes prestataires 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Les connexions aux serveurs, équipements et applicatifs sont multiples : je ne sais pas qui se connecte, quand et comment </a:t>
            </a:r>
          </a:p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Je dois contrôler leurs accès et les cadrer en cas d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’interventions ponctuelles et pouvoir changer de prestataire si nécessaire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40" name="ZoneTexte 10"/>
          <p:cNvSpPr txBox="1">
            <a:spLocks noChangeArrowheads="1"/>
          </p:cNvSpPr>
          <p:nvPr/>
        </p:nvSpPr>
        <p:spPr bwMode="auto">
          <a:xfrm>
            <a:off x="7104112" y="3583682"/>
            <a:ext cx="526032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800" b="1" dirty="0">
                <a:solidFill>
                  <a:srgbClr val="90D05A"/>
                </a:solidFill>
                <a:latin typeface="Calibri" charset="0"/>
              </a:rPr>
              <a:t>Comment m</a:t>
            </a:r>
            <a:r>
              <a:rPr lang="fr-FR" altLang="ja-JP" sz="2800" b="1" dirty="0">
                <a:solidFill>
                  <a:srgbClr val="90D05A"/>
                </a:solidFill>
                <a:latin typeface="Calibri" charset="0"/>
              </a:rPr>
              <a:t>’assurer que les accès sont bien contrôlés ? </a:t>
            </a:r>
          </a:p>
          <a:p>
            <a:pPr eaLnBrk="1" hangingPunct="1"/>
            <a:r>
              <a:rPr lang="fr-FR" altLang="ja-JP" sz="2800" b="1" dirty="0">
                <a:solidFill>
                  <a:srgbClr val="90D05A"/>
                </a:solidFill>
                <a:latin typeface="Calibri" charset="0"/>
              </a:rPr>
              <a:t>Comment remonter à l’origine d’un incident ? </a:t>
            </a:r>
          </a:p>
          <a:p>
            <a:pPr eaLnBrk="1" hangingPunct="1"/>
            <a:r>
              <a:rPr lang="fr-FR" sz="2800" b="1" dirty="0">
                <a:solidFill>
                  <a:srgbClr val="90D05A"/>
                </a:solidFill>
                <a:latin typeface="Calibri" charset="0"/>
              </a:rPr>
              <a:t>Qui est responsable ?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623392" y="1312503"/>
            <a:ext cx="94206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fr-FR" sz="2800" b="1" dirty="0">
                <a:solidFill>
                  <a:srgbClr val="90D05A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panose="020B0606020202030204" pitchFamily="34" charset="0"/>
                <a:cs typeface="Arial"/>
              </a:rPr>
              <a:t>GESTION DES CHANGEMENTS DE PRESTATAIRES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000270"/>
            <a:ext cx="2716580" cy="25491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1861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/>
          <p:cNvSpPr txBox="1">
            <a:spLocks/>
          </p:cNvSpPr>
          <p:nvPr/>
        </p:nvSpPr>
        <p:spPr>
          <a:xfrm>
            <a:off x="4730897" y="0"/>
            <a:ext cx="7467600" cy="6858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Réglementations / Certifications</a:t>
            </a:r>
          </a:p>
        </p:txBody>
      </p:sp>
      <p:sp>
        <p:nvSpPr>
          <p:cNvPr id="6" name="ZoneTexte 8"/>
          <p:cNvSpPr txBox="1">
            <a:spLocks noChangeArrowheads="1"/>
          </p:cNvSpPr>
          <p:nvPr/>
        </p:nvSpPr>
        <p:spPr bwMode="auto">
          <a:xfrm>
            <a:off x="2999657" y="3640932"/>
            <a:ext cx="4606925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fr-FR" sz="2000" b="1" dirty="0">
                <a:solidFill>
                  <a:srgbClr val="002060"/>
                </a:solidFill>
                <a:latin typeface="Arial Rounded MT Bold" charset="0"/>
                <a:cs typeface="Arial Rounded MT Bold" charset="0"/>
              </a:rPr>
              <a:t>Audit, Réglementations, Certifications, Bonnes pratiques, comment s’y retrouver ?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346" y="1124458"/>
            <a:ext cx="4813879" cy="468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92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1" descr="C:\Users\mderbane\Desktop\picto\TRUC-blan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604" y="5559101"/>
            <a:ext cx="1293813" cy="447675"/>
          </a:xfrm>
          <a:prstGeom prst="rect">
            <a:avLst/>
          </a:prstGeom>
          <a:noFill/>
          <a:ln>
            <a:noFill/>
          </a:ln>
          <a:effectLst>
            <a:outerShdw blurRad="635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86753" y="4582950"/>
            <a:ext cx="1873250" cy="15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71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dirty="0" err="1">
                <a:solidFill>
                  <a:srgbClr val="CC3300"/>
                </a:solidFill>
                <a:latin typeface="Arial Narrow" panose="020B0606020202030204" pitchFamily="34" charset="0"/>
              </a:rPr>
              <a:t>Traçabilité</a:t>
            </a:r>
            <a:endParaRPr lang="en-GB" sz="1400" u="sng" dirty="0">
              <a:solidFill>
                <a:srgbClr val="CC33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514746" y="4853798"/>
            <a:ext cx="2033587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80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dirty="0" err="1">
                <a:solidFill>
                  <a:srgbClr val="CC3300"/>
                </a:solidFill>
                <a:latin typeface="Arial Narrow" panose="020B0606020202030204" pitchFamily="34" charset="0"/>
              </a:rPr>
              <a:t>Contrôle</a:t>
            </a:r>
            <a:r>
              <a:rPr lang="en-GB" sz="1400" u="sng" dirty="0">
                <a:solidFill>
                  <a:srgbClr val="CC3300"/>
                </a:solidFill>
                <a:latin typeface="Arial Narrow" panose="020B0606020202030204" pitchFamily="34" charset="0"/>
              </a:rPr>
              <a:t> </a:t>
            </a:r>
            <a:r>
              <a:rPr lang="en-GB" sz="1400" u="sng" dirty="0" err="1">
                <a:solidFill>
                  <a:srgbClr val="CC3300"/>
                </a:solidFill>
                <a:latin typeface="Arial Narrow" panose="020B0606020202030204" pitchFamily="34" charset="0"/>
              </a:rPr>
              <a:t>d’accès</a:t>
            </a:r>
            <a:endParaRPr lang="en-GB" sz="1400" u="sng" dirty="0">
              <a:solidFill>
                <a:srgbClr val="CC3300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362618" y="5448361"/>
            <a:ext cx="4384675" cy="15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71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dirty="0" err="1">
                <a:solidFill>
                  <a:srgbClr val="CC3300"/>
                </a:solidFill>
                <a:latin typeface="Arial Narrow" panose="020B0606020202030204" pitchFamily="34" charset="0"/>
              </a:rPr>
              <a:t>Authentification</a:t>
            </a:r>
            <a:r>
              <a:rPr lang="en-GB" sz="1400" u="sng" dirty="0">
                <a:solidFill>
                  <a:srgbClr val="CC3300"/>
                </a:solidFill>
                <a:latin typeface="Arial Narrow" panose="020B0606020202030204" pitchFamily="34" charset="0"/>
              </a:rPr>
              <a:t> unique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594579" y="2800253"/>
            <a:ext cx="153679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err="1">
                <a:solidFill>
                  <a:prstClr val="black"/>
                </a:solidFill>
                <a:latin typeface="Arial Narrow" panose="020B0606020202030204" pitchFamily="34" charset="0"/>
              </a:rPr>
              <a:t>Serveurs</a:t>
            </a:r>
            <a:r>
              <a:rPr lang="en-GB" sz="1400" u="sng">
                <a:solidFill>
                  <a:prstClr val="black"/>
                </a:solidFill>
                <a:latin typeface="Arial Narrow" panose="020B0606020202030204" pitchFamily="34" charset="0"/>
              </a:rPr>
              <a:t> Windows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8667604" y="5236272"/>
            <a:ext cx="143986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err="1">
                <a:solidFill>
                  <a:prstClr val="black"/>
                </a:solidFill>
                <a:latin typeface="Arial Narrow" panose="020B0606020202030204" pitchFamily="34" charset="0"/>
              </a:rPr>
              <a:t>Equipements</a:t>
            </a:r>
            <a:r>
              <a:rPr lang="en-GB" sz="1400" u="sng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GB" sz="1400" u="sng" err="1">
                <a:solidFill>
                  <a:prstClr val="black"/>
                </a:solidFill>
                <a:latin typeface="Arial Narrow" panose="020B0606020202030204" pitchFamily="34" charset="0"/>
              </a:rPr>
              <a:t>réseau</a:t>
            </a:r>
            <a:endParaRPr lang="en-GB" sz="1400" u="sng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8594579" y="3993825"/>
            <a:ext cx="1439863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80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err="1">
                <a:solidFill>
                  <a:prstClr val="black"/>
                </a:solidFill>
                <a:latin typeface="Arial Narrow" panose="020B0606020202030204" pitchFamily="34" charset="0"/>
              </a:rPr>
              <a:t>Applicatifs</a:t>
            </a:r>
            <a:endParaRPr lang="en-GB" sz="1400" u="sng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827066" y="3327076"/>
            <a:ext cx="1657350" cy="701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200" u="sng" dirty="0" err="1">
                <a:solidFill>
                  <a:srgbClr val="7F7F7F"/>
                </a:solidFill>
                <a:latin typeface="Arial Narrow" panose="020B0606020202030204" pitchFamily="34" charset="0"/>
              </a:rPr>
              <a:t>Administrateurs</a:t>
            </a:r>
            <a:endParaRPr lang="en-GB" sz="1200" u="sng" dirty="0">
              <a:solidFill>
                <a:srgbClr val="7F7F7F"/>
              </a:solidFill>
              <a:latin typeface="Arial Narrow" panose="020B0606020202030204" pitchFamily="34" charset="0"/>
            </a:endParaRPr>
          </a:p>
          <a:p>
            <a:pPr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200" u="sng" dirty="0" err="1">
                <a:solidFill>
                  <a:srgbClr val="7F7F7F"/>
                </a:solidFill>
                <a:latin typeface="Arial Narrow" panose="020B0606020202030204" pitchFamily="34" charset="0"/>
              </a:rPr>
              <a:t>Développeurs</a:t>
            </a:r>
            <a:endParaRPr lang="en-GB" sz="1200" u="sng" dirty="0">
              <a:solidFill>
                <a:srgbClr val="7F7F7F"/>
              </a:solidFill>
              <a:latin typeface="Arial Narrow" panose="020B0606020202030204" pitchFamily="34" charset="0"/>
            </a:endParaRPr>
          </a:p>
          <a:p>
            <a:pPr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200" u="sng" dirty="0" err="1">
                <a:solidFill>
                  <a:srgbClr val="7F7F7F"/>
                </a:solidFill>
                <a:latin typeface="Arial Narrow" panose="020B0606020202030204" pitchFamily="34" charset="0"/>
              </a:rPr>
              <a:t>Responsable</a:t>
            </a:r>
            <a:r>
              <a:rPr lang="en-GB" sz="1200" u="sng" dirty="0">
                <a:solidFill>
                  <a:srgbClr val="7F7F7F"/>
                </a:solidFill>
                <a:latin typeface="Arial Narrow" panose="020B0606020202030204" pitchFamily="34" charset="0"/>
              </a:rPr>
              <a:t> </a:t>
            </a:r>
            <a:r>
              <a:rPr lang="en-GB" sz="1200" u="sng" dirty="0" err="1">
                <a:solidFill>
                  <a:srgbClr val="7F7F7F"/>
                </a:solidFill>
                <a:latin typeface="Arial Narrow" panose="020B0606020202030204" pitchFamily="34" charset="0"/>
              </a:rPr>
              <a:t>sécurité</a:t>
            </a:r>
            <a:endParaRPr lang="en-GB" sz="1200" u="sng" dirty="0">
              <a:solidFill>
                <a:srgbClr val="7F7F7F"/>
              </a:solidFill>
              <a:latin typeface="Arial Narrow" panose="020B0606020202030204" pitchFamily="34" charset="0"/>
            </a:endParaRPr>
          </a:p>
          <a:p>
            <a:pPr algn="ctr" eaLnBrk="0" hangingPunct="0">
              <a:lnSpc>
                <a:spcPct val="80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1200" u="sng" dirty="0">
              <a:solidFill>
                <a:srgbClr val="7F7F7F"/>
              </a:solidFill>
              <a:latin typeface="Arial Narrow" panose="020B0606020202030204" pitchFamily="34" charset="0"/>
            </a:endParaRPr>
          </a:p>
        </p:txBody>
      </p:sp>
      <p:pic>
        <p:nvPicPr>
          <p:cNvPr id="14" name="Picture 8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019" y="1182060"/>
            <a:ext cx="2008105" cy="758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045" y="1449955"/>
            <a:ext cx="1895093" cy="142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410003" y="5736393"/>
            <a:ext cx="4384675" cy="15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71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err="1">
                <a:solidFill>
                  <a:srgbClr val="CC3300"/>
                </a:solidFill>
                <a:latin typeface="Arial Narrow" panose="020B0606020202030204" pitchFamily="34" charset="0"/>
              </a:rPr>
              <a:t>Gestion</a:t>
            </a:r>
            <a:r>
              <a:rPr lang="en-GB" sz="1400" u="sng">
                <a:solidFill>
                  <a:srgbClr val="CC3300"/>
                </a:solidFill>
                <a:latin typeface="Arial Narrow" panose="020B0606020202030204" pitchFamily="34" charset="0"/>
              </a:rPr>
              <a:t> des </a:t>
            </a:r>
            <a:r>
              <a:rPr lang="en-GB" sz="1400" u="sng" err="1">
                <a:solidFill>
                  <a:srgbClr val="CC3300"/>
                </a:solidFill>
                <a:latin typeface="Arial Narrow" panose="020B0606020202030204" pitchFamily="34" charset="0"/>
              </a:rPr>
              <a:t>mots</a:t>
            </a:r>
            <a:r>
              <a:rPr lang="en-GB" sz="1400" u="sng">
                <a:solidFill>
                  <a:srgbClr val="CC3300"/>
                </a:solidFill>
                <a:latin typeface="Arial Narrow" panose="020B0606020202030204" pitchFamily="34" charset="0"/>
              </a:rPr>
              <a:t> de </a:t>
            </a:r>
            <a:r>
              <a:rPr lang="en-GB" sz="1400" u="sng" err="1">
                <a:solidFill>
                  <a:srgbClr val="CC3300"/>
                </a:solidFill>
                <a:latin typeface="Arial Narrow" panose="020B0606020202030204" pitchFamily="34" charset="0"/>
              </a:rPr>
              <a:t>passe</a:t>
            </a:r>
            <a:r>
              <a:rPr lang="en-GB" sz="1400" u="sng">
                <a:solidFill>
                  <a:srgbClr val="CC3300"/>
                </a:solidFill>
                <a:latin typeface="Arial Narrow" panose="020B0606020202030204" pitchFamily="34" charset="0"/>
              </a:rPr>
              <a:t> </a:t>
            </a:r>
            <a:r>
              <a:rPr lang="en-GB" sz="1400" u="sng" err="1">
                <a:solidFill>
                  <a:srgbClr val="CC3300"/>
                </a:solidFill>
                <a:latin typeface="Arial Narrow" panose="020B0606020202030204" pitchFamily="34" charset="0"/>
              </a:rPr>
              <a:t>cibles</a:t>
            </a:r>
            <a:endParaRPr lang="en-GB" sz="1400" u="sng">
              <a:solidFill>
                <a:srgbClr val="CC330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850450" y="5494403"/>
            <a:ext cx="1620837" cy="184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200" u="sng" dirty="0" err="1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pitchFamily="34" charset="-128"/>
                <a:cs typeface="Arial" pitchFamily="34" charset="0"/>
              </a:rPr>
              <a:t>Prestataires</a:t>
            </a:r>
            <a:r>
              <a:rPr lang="en-GB" sz="1200" u="sng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pitchFamily="34" charset="-128"/>
                <a:cs typeface="Arial" pitchFamily="34" charset="0"/>
              </a:rPr>
              <a:t>  </a:t>
            </a:r>
            <a:r>
              <a:rPr lang="en-GB" sz="1200" u="sng" dirty="0" err="1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pitchFamily="34" charset="-128"/>
                <a:cs typeface="Arial" pitchFamily="34" charset="0"/>
              </a:rPr>
              <a:t>externes</a:t>
            </a:r>
            <a:endParaRPr lang="en-GB" sz="1200" u="sng" dirty="0">
              <a:solidFill>
                <a:prstClr val="white">
                  <a:lumMod val="50000"/>
                </a:prstClr>
              </a:solidFill>
              <a:latin typeface="Arial Narrow" panose="020B0606020202030204" pitchFamily="34" charset="0"/>
              <a:ea typeface="ＭＳ Ｐゴシック" pitchFamily="34" charset="-128"/>
              <a:cs typeface="Arial" pitchFamily="34" charset="0"/>
            </a:endParaRPr>
          </a:p>
        </p:txBody>
      </p:sp>
      <p:pic>
        <p:nvPicPr>
          <p:cNvPr id="18" name="Picture 88" descr="C:\Users\mderbane\Desktop\user-ordi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887" y="4630234"/>
            <a:ext cx="8175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89" descr="C:\Users\mderbane\Desktop\picto\serveu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841" y="2036439"/>
            <a:ext cx="36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0" descr="C:\Users\mderbane\Desktop\picto\serveu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091" y="3119114"/>
            <a:ext cx="368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92" descr="C:\Users\mderbane\Desktop\picto\record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778" y="2510201"/>
            <a:ext cx="126047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6" descr="C:\Users\mderbane\Desktop\user-ordi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329" y="2504751"/>
            <a:ext cx="8175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Connecteur droit avec flèche 60"/>
          <p:cNvCxnSpPr>
            <a:cxnSpLocks noChangeShapeType="1"/>
          </p:cNvCxnSpPr>
          <p:nvPr/>
        </p:nvCxnSpPr>
        <p:spPr bwMode="auto">
          <a:xfrm>
            <a:off x="2966891" y="3015697"/>
            <a:ext cx="2123918" cy="979878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none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Connecteur droit 65"/>
          <p:cNvCxnSpPr>
            <a:cxnSpLocks noChangeShapeType="1"/>
          </p:cNvCxnSpPr>
          <p:nvPr/>
        </p:nvCxnSpPr>
        <p:spPr bwMode="auto">
          <a:xfrm>
            <a:off x="5090810" y="3995575"/>
            <a:ext cx="3378641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" name="Groupe 24"/>
          <p:cNvGrpSpPr/>
          <p:nvPr/>
        </p:nvGrpSpPr>
        <p:grpSpPr>
          <a:xfrm>
            <a:off x="8370741" y="2255513"/>
            <a:ext cx="252412" cy="3600450"/>
            <a:chOff x="7203860" y="1734152"/>
            <a:chExt cx="252412" cy="3600450"/>
          </a:xfrm>
        </p:grpSpPr>
        <p:cxnSp>
          <p:nvCxnSpPr>
            <p:cNvPr id="26" name="Connecteur droit 35"/>
            <p:cNvCxnSpPr>
              <a:cxnSpLocks noChangeShapeType="1"/>
            </p:cNvCxnSpPr>
            <p:nvPr/>
          </p:nvCxnSpPr>
          <p:spPr bwMode="auto">
            <a:xfrm flipV="1">
              <a:off x="7211797" y="1734152"/>
              <a:ext cx="0" cy="360045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Connecteur droit 46"/>
            <p:cNvCxnSpPr>
              <a:cxnSpLocks noChangeShapeType="1"/>
            </p:cNvCxnSpPr>
            <p:nvPr/>
          </p:nvCxnSpPr>
          <p:spPr bwMode="auto">
            <a:xfrm>
              <a:off x="7211797" y="1734152"/>
              <a:ext cx="244475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Connecteur droit 51"/>
            <p:cNvCxnSpPr>
              <a:cxnSpLocks noChangeShapeType="1"/>
            </p:cNvCxnSpPr>
            <p:nvPr/>
          </p:nvCxnSpPr>
          <p:spPr bwMode="auto">
            <a:xfrm>
              <a:off x="7211797" y="2940652"/>
              <a:ext cx="244475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Connecteur droit 52"/>
            <p:cNvCxnSpPr>
              <a:cxnSpLocks noChangeShapeType="1"/>
            </p:cNvCxnSpPr>
            <p:nvPr/>
          </p:nvCxnSpPr>
          <p:spPr bwMode="auto">
            <a:xfrm>
              <a:off x="7203860" y="4121752"/>
              <a:ext cx="246062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Connecteur droit 53"/>
            <p:cNvCxnSpPr>
              <a:cxnSpLocks noChangeShapeType="1"/>
            </p:cNvCxnSpPr>
            <p:nvPr/>
          </p:nvCxnSpPr>
          <p:spPr bwMode="auto">
            <a:xfrm>
              <a:off x="7211797" y="5334602"/>
              <a:ext cx="244475" cy="0"/>
            </a:xfrm>
            <a:prstGeom prst="line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1" name="Connecteur droit avec flèche 60"/>
          <p:cNvCxnSpPr>
            <a:cxnSpLocks noChangeShapeType="1"/>
          </p:cNvCxnSpPr>
          <p:nvPr/>
        </p:nvCxnSpPr>
        <p:spPr bwMode="auto">
          <a:xfrm flipV="1">
            <a:off x="3074585" y="4082727"/>
            <a:ext cx="1944216" cy="659723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8475185" y="1718113"/>
            <a:ext cx="165618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dirty="0" err="1">
                <a:solidFill>
                  <a:prstClr val="black"/>
                </a:solidFill>
                <a:latin typeface="Arial Narrow" panose="020B0606020202030204" pitchFamily="34" charset="0"/>
              </a:rPr>
              <a:t>Serveurs</a:t>
            </a:r>
            <a:r>
              <a:rPr lang="en-GB" sz="1400" u="sng" dirty="0">
                <a:solidFill>
                  <a:prstClr val="black"/>
                </a:solidFill>
                <a:latin typeface="Arial Narrow" panose="020B0606020202030204" pitchFamily="34" charset="0"/>
              </a:rPr>
              <a:t> Unix/Linux</a:t>
            </a:r>
          </a:p>
        </p:txBody>
      </p:sp>
      <p:pic>
        <p:nvPicPr>
          <p:cNvPr id="33" name="Picture 86" descr="C:\Users\mderbane\Desktop\picto\wab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725" y="3461523"/>
            <a:ext cx="994189" cy="9928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452" y="2365999"/>
            <a:ext cx="4608512" cy="753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Connecteur droit avec flèche 60"/>
          <p:cNvCxnSpPr>
            <a:cxnSpLocks noChangeShapeType="1"/>
          </p:cNvCxnSpPr>
          <p:nvPr/>
        </p:nvCxnSpPr>
        <p:spPr bwMode="auto">
          <a:xfrm>
            <a:off x="2966891" y="2929975"/>
            <a:ext cx="2123918" cy="979878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Connecteur droit 65"/>
          <p:cNvCxnSpPr>
            <a:cxnSpLocks noChangeShapeType="1"/>
          </p:cNvCxnSpPr>
          <p:nvPr/>
        </p:nvCxnSpPr>
        <p:spPr bwMode="auto">
          <a:xfrm>
            <a:off x="6026913" y="3897917"/>
            <a:ext cx="2473806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Groupe 36"/>
          <p:cNvGrpSpPr/>
          <p:nvPr/>
        </p:nvGrpSpPr>
        <p:grpSpPr>
          <a:xfrm>
            <a:off x="8523141" y="2294177"/>
            <a:ext cx="252412" cy="3600450"/>
            <a:chOff x="7356260" y="1772816"/>
            <a:chExt cx="252412" cy="3600450"/>
          </a:xfrm>
        </p:grpSpPr>
        <p:cxnSp>
          <p:nvCxnSpPr>
            <p:cNvPr id="38" name="Connecteur droit 37"/>
            <p:cNvCxnSpPr>
              <a:cxnSpLocks noChangeShapeType="1"/>
            </p:cNvCxnSpPr>
            <p:nvPr/>
          </p:nvCxnSpPr>
          <p:spPr bwMode="auto">
            <a:xfrm flipV="1">
              <a:off x="7364197" y="1772816"/>
              <a:ext cx="0" cy="360045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Connecteur droit 46"/>
            <p:cNvCxnSpPr>
              <a:cxnSpLocks noChangeShapeType="1"/>
            </p:cNvCxnSpPr>
            <p:nvPr/>
          </p:nvCxnSpPr>
          <p:spPr bwMode="auto">
            <a:xfrm>
              <a:off x="7364197" y="1772816"/>
              <a:ext cx="244475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Connecteur droit 51"/>
            <p:cNvCxnSpPr>
              <a:cxnSpLocks noChangeShapeType="1"/>
            </p:cNvCxnSpPr>
            <p:nvPr/>
          </p:nvCxnSpPr>
          <p:spPr bwMode="auto">
            <a:xfrm>
              <a:off x="7364197" y="2979316"/>
              <a:ext cx="244475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Connecteur droit 52"/>
            <p:cNvCxnSpPr>
              <a:cxnSpLocks noChangeShapeType="1"/>
            </p:cNvCxnSpPr>
            <p:nvPr/>
          </p:nvCxnSpPr>
          <p:spPr bwMode="auto">
            <a:xfrm>
              <a:off x="7356260" y="4160416"/>
              <a:ext cx="246062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Connecteur droit 53"/>
            <p:cNvCxnSpPr>
              <a:cxnSpLocks noChangeShapeType="1"/>
            </p:cNvCxnSpPr>
            <p:nvPr/>
          </p:nvCxnSpPr>
          <p:spPr bwMode="auto">
            <a:xfrm>
              <a:off x="7364197" y="5373266"/>
              <a:ext cx="244475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712017" y="1768941"/>
            <a:ext cx="1746945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Imputabilité</a:t>
            </a:r>
            <a:r>
              <a:rPr lang="en-GB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des connexions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4514746" y="1657719"/>
            <a:ext cx="1746945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Imputabilité</a:t>
            </a:r>
            <a:r>
              <a:rPr lang="en-GB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des actions</a:t>
            </a:r>
          </a:p>
        </p:txBody>
      </p:sp>
      <p:pic>
        <p:nvPicPr>
          <p:cNvPr id="45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413" y="2006145"/>
            <a:ext cx="4380764" cy="133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4514746" y="5142568"/>
            <a:ext cx="2033587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ct val="80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400" u="sng" dirty="0" err="1">
                <a:solidFill>
                  <a:srgbClr val="CC3300"/>
                </a:solidFill>
                <a:latin typeface="Arial Narrow" panose="020B0606020202030204" pitchFamily="34" charset="0"/>
              </a:rPr>
              <a:t>Contrôle</a:t>
            </a:r>
            <a:r>
              <a:rPr lang="en-GB" sz="1400" u="sng" dirty="0">
                <a:solidFill>
                  <a:srgbClr val="CC3300"/>
                </a:solidFill>
                <a:latin typeface="Arial Narrow" panose="020B0606020202030204" pitchFamily="34" charset="0"/>
              </a:rPr>
              <a:t> des actions</a:t>
            </a: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2936779" y="3217273"/>
            <a:ext cx="851676" cy="5170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200" b="1" i="1" dirty="0">
                <a:solidFill>
                  <a:srgbClr val="00B0F0"/>
                </a:solidFill>
              </a:rPr>
              <a:t>Bureau à </a:t>
            </a:r>
            <a:r>
              <a:rPr lang="en-GB" sz="1200" b="1" i="1" dirty="0">
                <a:solidFill>
                  <a:srgbClr val="00B0F0"/>
                </a:solidFill>
                <a:latin typeface="Arial Narrow" panose="020B0606020202030204" pitchFamily="34" charset="0"/>
              </a:rPr>
              <a:t>distance</a:t>
            </a:r>
          </a:p>
          <a:p>
            <a:pPr algn="ctr" eaLnBrk="0" hangingPunct="0">
              <a:lnSpc>
                <a:spcPct val="80000"/>
              </a:lnSpc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GB" sz="1200" u="sng" dirty="0">
              <a:solidFill>
                <a:srgbClr val="7F7F7F"/>
              </a:solidFill>
            </a:endParaRPr>
          </a:p>
        </p:txBody>
      </p:sp>
      <p:sp>
        <p:nvSpPr>
          <p:cNvPr id="48" name="Rectangle 47"/>
          <p:cNvSpPr>
            <a:spLocks noChangeArrowheads="1"/>
          </p:cNvSpPr>
          <p:nvPr/>
        </p:nvSpPr>
        <p:spPr bwMode="auto">
          <a:xfrm>
            <a:off x="3541805" y="1875651"/>
            <a:ext cx="2340422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0" tIns="0" rIns="0" bIns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i="1" dirty="0" err="1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anose="020B0606020202030204" pitchFamily="34" charset="0"/>
                <a:ea typeface="ＭＳ Ｐゴシック" pitchFamily="34" charset="-128"/>
                <a:cs typeface="Arial" pitchFamily="34" charset="0"/>
              </a:rPr>
              <a:t>Alerte</a:t>
            </a:r>
            <a:r>
              <a:rPr lang="en-GB" sz="3200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rPr>
              <a:t> !!!!</a:t>
            </a:r>
          </a:p>
        </p:txBody>
      </p:sp>
      <p:sp>
        <p:nvSpPr>
          <p:cNvPr id="49" name="Freeform 50"/>
          <p:cNvSpPr>
            <a:spLocks/>
          </p:cNvSpPr>
          <p:nvPr/>
        </p:nvSpPr>
        <p:spPr bwMode="auto">
          <a:xfrm rot="7911450">
            <a:off x="4675126" y="4455204"/>
            <a:ext cx="786926" cy="752099"/>
          </a:xfrm>
          <a:custGeom>
            <a:avLst/>
            <a:gdLst>
              <a:gd name="T0" fmla="*/ 2147483647 w 272"/>
              <a:gd name="T1" fmla="*/ 0 h 325"/>
              <a:gd name="T2" fmla="*/ 2147483647 w 272"/>
              <a:gd name="T3" fmla="*/ 2147483647 h 325"/>
              <a:gd name="T4" fmla="*/ 0 w 272"/>
              <a:gd name="T5" fmla="*/ 2147483647 h 325"/>
              <a:gd name="T6" fmla="*/ 0 60000 65536"/>
              <a:gd name="T7" fmla="*/ 0 60000 65536"/>
              <a:gd name="T8" fmla="*/ 0 60000 65536"/>
              <a:gd name="T9" fmla="*/ 0 w 272"/>
              <a:gd name="T10" fmla="*/ 0 h 325"/>
              <a:gd name="T11" fmla="*/ 272 w 272"/>
              <a:gd name="T12" fmla="*/ 325 h 3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325">
                <a:moveTo>
                  <a:pt x="272" y="0"/>
                </a:moveTo>
                <a:cubicBezTo>
                  <a:pt x="226" y="109"/>
                  <a:pt x="181" y="219"/>
                  <a:pt x="136" y="272"/>
                </a:cubicBezTo>
                <a:cubicBezTo>
                  <a:pt x="91" y="325"/>
                  <a:pt x="23" y="310"/>
                  <a:pt x="0" y="318"/>
                </a:cubicBezTo>
              </a:path>
            </a:pathLst>
          </a:custGeom>
          <a:noFill/>
          <a:ln w="57150">
            <a:solidFill>
              <a:schemeClr val="tx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 rot="18449308">
            <a:off x="5501501" y="4496125"/>
            <a:ext cx="875749" cy="708165"/>
          </a:xfrm>
          <a:custGeom>
            <a:avLst/>
            <a:gdLst>
              <a:gd name="T0" fmla="*/ 2147483647 w 272"/>
              <a:gd name="T1" fmla="*/ 0 h 325"/>
              <a:gd name="T2" fmla="*/ 2147483647 w 272"/>
              <a:gd name="T3" fmla="*/ 2147483647 h 325"/>
              <a:gd name="T4" fmla="*/ 0 w 272"/>
              <a:gd name="T5" fmla="*/ 2147483647 h 325"/>
              <a:gd name="T6" fmla="*/ 0 60000 65536"/>
              <a:gd name="T7" fmla="*/ 0 60000 65536"/>
              <a:gd name="T8" fmla="*/ 0 60000 65536"/>
              <a:gd name="T9" fmla="*/ 0 w 272"/>
              <a:gd name="T10" fmla="*/ 0 h 325"/>
              <a:gd name="T11" fmla="*/ 272 w 272"/>
              <a:gd name="T12" fmla="*/ 325 h 32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325">
                <a:moveTo>
                  <a:pt x="272" y="0"/>
                </a:moveTo>
                <a:cubicBezTo>
                  <a:pt x="226" y="109"/>
                  <a:pt x="181" y="219"/>
                  <a:pt x="136" y="272"/>
                </a:cubicBezTo>
                <a:cubicBezTo>
                  <a:pt x="91" y="325"/>
                  <a:pt x="23" y="310"/>
                  <a:pt x="0" y="318"/>
                </a:cubicBezTo>
              </a:path>
            </a:pathLst>
          </a:custGeom>
          <a:noFill/>
          <a:ln w="57150">
            <a:solidFill>
              <a:schemeClr val="tx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pic>
        <p:nvPicPr>
          <p:cNvPr id="51" name="Imag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056" y="5234394"/>
            <a:ext cx="888319" cy="888319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447" y="4275799"/>
            <a:ext cx="763588" cy="579054"/>
          </a:xfrm>
          <a:prstGeom prst="rect">
            <a:avLst/>
          </a:prstGeom>
        </p:spPr>
      </p:pic>
      <p:sp>
        <p:nvSpPr>
          <p:cNvPr id="53" name="ZoneTexte 52"/>
          <p:cNvSpPr txBox="1"/>
          <p:nvPr/>
        </p:nvSpPr>
        <p:spPr>
          <a:xfrm>
            <a:off x="6324600" y="0"/>
            <a:ext cx="5867400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Helvetica Neue UltraLight" panose="020B0604020202020204" charset="0"/>
              </a:rPr>
              <a:t>Quel est le concept ?</a:t>
            </a:r>
            <a:endParaRPr lang="fr-FR" sz="36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Helvetica Neue UltraLight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61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15742 0.13218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65" y="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/>
      <p:bldP spid="17" grpId="0"/>
      <p:bldP spid="43" grpId="0"/>
      <p:bldP spid="43" grpId="1"/>
      <p:bldP spid="44" grpId="0"/>
      <p:bldP spid="44" grpId="1"/>
      <p:bldP spid="46" grpId="0"/>
      <p:bldP spid="47" grpId="0"/>
      <p:bldP spid="47" grpId="1"/>
      <p:bldP spid="47" grpId="2"/>
      <p:bldP spid="48" grpId="0"/>
      <p:bldP spid="48" grpId="1"/>
      <p:bldP spid="49" grpId="0" animBg="1"/>
      <p:bldP spid="49" grpId="1" animBg="1"/>
      <p:bldP spid="50" grpId="0" animBg="1"/>
      <p:bldP spid="5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6015186" y="11634"/>
            <a:ext cx="6172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Réponses aux besoins</a:t>
            </a:r>
          </a:p>
        </p:txBody>
      </p:sp>
      <p:sp>
        <p:nvSpPr>
          <p:cNvPr id="22" name="Rectangle 31"/>
          <p:cNvSpPr>
            <a:spLocks noChangeArrowheads="1"/>
          </p:cNvSpPr>
          <p:nvPr/>
        </p:nvSpPr>
        <p:spPr bwMode="auto">
          <a:xfrm>
            <a:off x="322050" y="1379775"/>
            <a:ext cx="598997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smtClean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Gestion </a:t>
            </a:r>
            <a:r>
              <a:rPr lang="en-GB" sz="2800" dirty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des mots de passe administrateurs</a:t>
            </a: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7412806" y="1335833"/>
            <a:ext cx="45158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Turnover des équipes IT</a:t>
            </a: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322050" y="5275438"/>
            <a:ext cx="57146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“POST-MORTEM” </a:t>
            </a:r>
            <a:r>
              <a:rPr lang="en-GB" sz="2800" dirty="0" smtClean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en cas d’incident</a:t>
            </a:r>
            <a:endParaRPr lang="en-GB" sz="2800" dirty="0">
              <a:solidFill>
                <a:srgbClr val="3CA517"/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4" name="Rectangle 43"/>
          <p:cNvSpPr>
            <a:spLocks noChangeArrowheads="1"/>
          </p:cNvSpPr>
          <p:nvPr/>
        </p:nvSpPr>
        <p:spPr bwMode="auto">
          <a:xfrm>
            <a:off x="731948" y="2204691"/>
            <a:ext cx="305430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PLUS 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QU’</a:t>
            </a:r>
            <a:r>
              <a:rPr lang="en-GB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UN SEUL MOT DE PASSE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À 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CONNAITRE </a:t>
            </a:r>
          </a:p>
        </p:txBody>
      </p:sp>
      <p:sp>
        <p:nvSpPr>
          <p:cNvPr id="35" name="Rectangle 44"/>
          <p:cNvSpPr>
            <a:spLocks noChangeArrowheads="1"/>
          </p:cNvSpPr>
          <p:nvPr/>
        </p:nvSpPr>
        <p:spPr bwMode="auto">
          <a:xfrm>
            <a:off x="8100844" y="2158803"/>
            <a:ext cx="365223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IL SUFFIT DE </a:t>
            </a:r>
            <a:r>
              <a:rPr lang="en-GB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DÉSACTIVER LE COMPTE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AU NIVEAU 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DU </a:t>
            </a:r>
            <a:r>
              <a:rPr lang="en-GB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WAB</a:t>
            </a:r>
          </a:p>
        </p:txBody>
      </p:sp>
      <p:sp>
        <p:nvSpPr>
          <p:cNvPr id="36" name="Rectangle 45"/>
          <p:cNvSpPr>
            <a:spLocks noChangeArrowheads="1"/>
          </p:cNvSpPr>
          <p:nvPr/>
        </p:nvSpPr>
        <p:spPr bwMode="auto">
          <a:xfrm>
            <a:off x="701376" y="3977572"/>
            <a:ext cx="316553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TOUTES LES </a:t>
            </a:r>
            <a:r>
              <a:rPr lang="en-GB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ACTIONS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PEUVENT ETRE ENREGISTREES ET </a:t>
            </a:r>
            <a:r>
              <a:rPr lang="en-GB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AUDITEES</a:t>
            </a:r>
            <a:endParaRPr lang="en-GB" sz="2000" b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Rectangle 46"/>
          <p:cNvSpPr>
            <a:spLocks noChangeArrowheads="1"/>
          </p:cNvSpPr>
          <p:nvPr/>
        </p:nvSpPr>
        <p:spPr bwMode="auto">
          <a:xfrm>
            <a:off x="8072665" y="4136515"/>
            <a:ext cx="3855983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WAB </a:t>
            </a:r>
            <a:r>
              <a:rPr lang="en-GB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CONTROLE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LES ACCES ET </a:t>
            </a:r>
            <a:r>
              <a:rPr lang="en-GB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ENREGISTRE</a:t>
            </a:r>
            <a:r>
              <a:rPr lang="en-GB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LES ACTIONS</a:t>
            </a:r>
            <a:endParaRPr lang="en-GB" sz="20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Right Arrow 5"/>
          <p:cNvSpPr/>
          <p:nvPr/>
        </p:nvSpPr>
        <p:spPr>
          <a:xfrm rot="20301257">
            <a:off x="3139464" y="3880584"/>
            <a:ext cx="1900800" cy="3060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 rot="1500000" flipV="1">
            <a:off x="3150417" y="2808195"/>
            <a:ext cx="1900221" cy="30588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 rot="12496235">
            <a:off x="6811873" y="3878524"/>
            <a:ext cx="1900800" cy="30600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 rot="9300000" flipV="1">
            <a:off x="6811870" y="2770920"/>
            <a:ext cx="1900800" cy="306000"/>
          </a:xfrm>
          <a:prstGeom prst="rightArrow">
            <a:avLst>
              <a:gd name="adj1" fmla="val 50000"/>
              <a:gd name="adj2" fmla="val 590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16" name="Picture 4" descr="pictowa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123" y="2375804"/>
            <a:ext cx="2376264" cy="237626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33"/>
          <p:cNvSpPr>
            <a:spLocks noChangeArrowheads="1"/>
          </p:cNvSpPr>
          <p:nvPr/>
        </p:nvSpPr>
        <p:spPr bwMode="auto">
          <a:xfrm>
            <a:off x="7434832" y="5208897"/>
            <a:ext cx="45158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r">
              <a:buClr>
                <a:srgbClr val="FF99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800" dirty="0" smtClean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Contrôle des prestataires </a:t>
            </a:r>
            <a:r>
              <a:rPr lang="en-GB" sz="2800" dirty="0">
                <a:solidFill>
                  <a:srgbClr val="3CA517"/>
                </a:solidFill>
                <a:latin typeface="Arial Narrow" panose="020B0606020202030204" pitchFamily="34" charset="0"/>
                <a:cs typeface="Arial" pitchFamily="34" charset="0"/>
              </a:rPr>
              <a:t>IT</a:t>
            </a:r>
          </a:p>
        </p:txBody>
      </p:sp>
    </p:spTree>
    <p:extLst>
      <p:ext uri="{BB962C8B-B14F-4D97-AF65-F5344CB8AC3E}">
        <p14:creationId xmlns:p14="http://schemas.microsoft.com/office/powerpoint/2010/main" val="134262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7" grpId="0"/>
      <p:bldP spid="34" grpId="0"/>
      <p:bldP spid="35" grpId="0"/>
      <p:bldP spid="36" grpId="0"/>
      <p:bldP spid="37" grpId="0"/>
      <p:bldP spid="6" grpId="0" animBg="1"/>
      <p:bldP spid="17" grpId="0" animBg="1"/>
      <p:bldP spid="18" grpId="0" animBg="1"/>
      <p:bldP spid="19" grpId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5956031" y="1556792"/>
            <a:ext cx="6235969" cy="223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Contrôle des accès et actions des prestataires internes et externes</a:t>
            </a:r>
          </a:p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Traçabilité des connexions internes vers des équipements et applicatifs sensibles</a:t>
            </a:r>
          </a:p>
          <a:p>
            <a:pPr eaLnBrk="1" hangingPunct="1">
              <a:lnSpc>
                <a:spcPct val="90000"/>
              </a:lnSpc>
              <a:buClr>
                <a:srgbClr val="376092"/>
              </a:buClr>
              <a:buSzPct val="11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Conformité à des normes réglementaires telles que PCI-DSS, Hébergement de données de santé, RGS …</a:t>
            </a:r>
          </a:p>
          <a:p>
            <a:pPr eaLnBrk="1" hangingPunct="1">
              <a:lnSpc>
                <a:spcPct val="90000"/>
              </a:lnSpc>
              <a:buClr>
                <a:srgbClr val="376092"/>
              </a:buClr>
              <a:buSzPct val="11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Sécurisation des accès aux équipements SCADA</a:t>
            </a:r>
          </a:p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endParaRPr lang="fr-FR" sz="1500" dirty="0">
              <a:solidFill>
                <a:srgbClr val="595959"/>
              </a:solidFill>
              <a:latin typeface="Arial"/>
              <a:ea typeface="ＭＳ Ｐゴシック" charset="0"/>
              <a:cs typeface="Arial"/>
            </a:endParaRPr>
          </a:p>
          <a:p>
            <a:pPr>
              <a:buClr>
                <a:srgbClr val="376092"/>
              </a:buClr>
            </a:pPr>
            <a:endParaRPr lang="fr-FR" sz="1500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075" name="Picture 3" descr="schema_wallix2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13" y="1658263"/>
            <a:ext cx="5688632" cy="300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re 3"/>
          <p:cNvSpPr txBox="1">
            <a:spLocks/>
          </p:cNvSpPr>
          <p:nvPr/>
        </p:nvSpPr>
        <p:spPr>
          <a:xfrm>
            <a:off x="4730897" y="0"/>
            <a:ext cx="7467600" cy="6858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r" eaLnBrk="1" hangingPunct="1"/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Types d’utilisation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</p:txBody>
      </p:sp>
      <p:pic>
        <p:nvPicPr>
          <p:cNvPr id="3074" name="Picture 2" descr="Logo ANSSI médail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4149080"/>
            <a:ext cx="1772112" cy="177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15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66" y="2540455"/>
            <a:ext cx="7953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231" y="3497122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7765763" y="1056937"/>
            <a:ext cx="288813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b="1" dirty="0">
                <a:latin typeface="Arial Narrow" panose="020B0606020202030204" pitchFamily="34" charset="0"/>
              </a:rPr>
              <a:t>EQUIPEMENTS </a:t>
            </a:r>
            <a:endParaRPr lang="en-GB" b="1" dirty="0" smtClean="0">
              <a:latin typeface="Arial Narrow" panose="020B0606020202030204" pitchFamily="34" charset="0"/>
            </a:endParaRP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b="1" dirty="0" smtClean="0">
                <a:latin typeface="Arial Narrow" panose="020B0606020202030204" pitchFamily="34" charset="0"/>
              </a:rPr>
              <a:t>APPLICATIFS CIBLES</a:t>
            </a:r>
            <a:endParaRPr lang="en-GB" b="1" dirty="0">
              <a:latin typeface="Arial Narrow" panose="020B0606020202030204" pitchFamily="34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4271942" y="2431632"/>
            <a:ext cx="11525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RDP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7583467" y="2222796"/>
            <a:ext cx="9366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RDP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VNC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200504" y="4156017"/>
            <a:ext cx="4248150" cy="16031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000" tIns="108000" rIns="108000" bIns="108000" anchor="ctr"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eaLnBrk="0" hangingPunct="0">
              <a:buClr>
                <a:srgbClr val="EB8529"/>
              </a:buClr>
              <a:buSzPct val="100000"/>
              <a:tabLst>
                <a:tab pos="1778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rgbClr val="002060"/>
                </a:solidFill>
                <a:latin typeface="Arial Narrow" panose="020B0606020202030204" pitchFamily="34" charset="0"/>
                <a:ea typeface="ＭＳ Ｐゴシック" charset="0"/>
                <a:cs typeface="Arial" charset="0"/>
              </a:rPr>
              <a:t>Autorisation (ou non) des fonctions SSH</a:t>
            </a:r>
          </a:p>
          <a:p>
            <a:pPr lvl="1" eaLnBrk="0" hangingPunct="0">
              <a:buClr>
                <a:srgbClr val="EB8529"/>
              </a:buClr>
              <a:buSzPct val="100000"/>
              <a:buFont typeface="Arial" charset="0"/>
              <a:buChar char="•"/>
              <a:tabLst>
                <a:tab pos="1778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 charset="0"/>
              </a:rPr>
              <a:t> Shell Session</a:t>
            </a:r>
          </a:p>
          <a:p>
            <a:pPr lvl="1" eaLnBrk="0" hangingPunct="0">
              <a:buClr>
                <a:srgbClr val="EB8529"/>
              </a:buClr>
              <a:buSzPct val="100000"/>
              <a:buFont typeface="Arial" charset="0"/>
              <a:buChar char="•"/>
              <a:tabLst>
                <a:tab pos="1778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 charset="0"/>
              </a:rPr>
              <a:t> Exécution de commandes distantes</a:t>
            </a:r>
          </a:p>
          <a:p>
            <a:pPr lvl="1" eaLnBrk="0" hangingPunct="0">
              <a:buClr>
                <a:srgbClr val="EB8529"/>
              </a:buClr>
              <a:buSzPct val="100000"/>
              <a:buFont typeface="Arial" charset="0"/>
              <a:buChar char="•"/>
              <a:tabLst>
                <a:tab pos="1778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 charset="0"/>
              </a:rPr>
              <a:t> SCP (upload &amp; download)</a:t>
            </a:r>
          </a:p>
          <a:p>
            <a:pPr lvl="1" eaLnBrk="0" hangingPunct="0">
              <a:buClr>
                <a:srgbClr val="EB8529"/>
              </a:buClr>
              <a:buSzPct val="100000"/>
              <a:buFont typeface="Arial" charset="0"/>
              <a:buChar char="•"/>
              <a:tabLst>
                <a:tab pos="1778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 charset="0"/>
              </a:rPr>
              <a:t> X11 Forwarding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271942" y="2933123"/>
            <a:ext cx="11525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SSHv2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https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SFTP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6935766" y="2827397"/>
            <a:ext cx="216058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SSHv2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http/https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SFTP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Telnet</a:t>
            </a:r>
          </a:p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prstClr val="black"/>
                </a:solidFill>
                <a:latin typeface="Arial Narrow" panose="020B0606020202030204" pitchFamily="34" charset="0"/>
              </a:rPr>
              <a:t>rlogin</a:t>
            </a:r>
          </a:p>
        </p:txBody>
      </p:sp>
      <p:pic>
        <p:nvPicPr>
          <p:cNvPr id="28" name="Picture 2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028" y="1790832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 descr="C:\Users\mderbane\Desktop\picto\wa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55" y="1946730"/>
            <a:ext cx="1597025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290741" y="2271295"/>
            <a:ext cx="1404938" cy="24622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 eaLnBrk="0" hangingPunct="0">
              <a:buClr>
                <a:srgbClr val="EB8529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1600" b="1" dirty="0">
                <a:solidFill>
                  <a:prstClr val="white">
                    <a:lumMod val="50000"/>
                  </a:prstClr>
                </a:solidFill>
                <a:latin typeface="Arial Narrow" panose="020B0606020202030204" pitchFamily="34" charset="0"/>
                <a:ea typeface="ＭＳ Ｐゴシック" pitchFamily="34" charset="-128"/>
                <a:cs typeface="Arial" pitchFamily="34" charset="0"/>
              </a:rPr>
              <a:t>UTILISATEUR</a:t>
            </a:r>
          </a:p>
        </p:txBody>
      </p:sp>
      <p:pic>
        <p:nvPicPr>
          <p:cNvPr id="31" name="Picture 30" descr="C:\Users\mderbane\Desktop\user-ord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717" y="2553156"/>
            <a:ext cx="115252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Connecteur droit avec flèche 21"/>
          <p:cNvCxnSpPr>
            <a:cxnSpLocks noChangeShapeType="1"/>
          </p:cNvCxnSpPr>
          <p:nvPr/>
        </p:nvCxnSpPr>
        <p:spPr bwMode="auto">
          <a:xfrm>
            <a:off x="3938566" y="2797630"/>
            <a:ext cx="1485900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Connecteur droit avec flèche 22"/>
          <p:cNvCxnSpPr>
            <a:cxnSpLocks noChangeShapeType="1"/>
          </p:cNvCxnSpPr>
          <p:nvPr/>
        </p:nvCxnSpPr>
        <p:spPr bwMode="auto">
          <a:xfrm>
            <a:off x="7583466" y="2797630"/>
            <a:ext cx="939800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itre 3"/>
          <p:cNvSpPr txBox="1">
            <a:spLocks/>
          </p:cNvSpPr>
          <p:nvPr/>
        </p:nvSpPr>
        <p:spPr>
          <a:xfrm>
            <a:off x="4730897" y="0"/>
            <a:ext cx="7467600" cy="6858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r" eaLnBrk="1" hangingPunct="1"/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Protocoles supportés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437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2567608" y="1988840"/>
            <a:ext cx="7128792" cy="1363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Restitution du contenu de la session via 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une vidéo chapitrée au format Flash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Récupération automatique d’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informations sur le contenu de la session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67607" y="1433404"/>
            <a:ext cx="77724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fr-FR" sz="2800" b="1" dirty="0">
                <a:solidFill>
                  <a:srgbClr val="90D05A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panose="020B0606020202030204" pitchFamily="34" charset="0"/>
                <a:cs typeface="Arial" charset="0"/>
              </a:rPr>
              <a:t>SESSIONS RDP (WINDOWS &amp; APPLICATIFS)</a:t>
            </a:r>
          </a:p>
        </p:txBody>
      </p:sp>
      <p:sp>
        <p:nvSpPr>
          <p:cNvPr id="20487" name="Espace réservé du contenu 1"/>
          <p:cNvSpPr txBox="1">
            <a:spLocks/>
          </p:cNvSpPr>
          <p:nvPr/>
        </p:nvSpPr>
        <p:spPr bwMode="auto">
          <a:xfrm>
            <a:off x="2581300" y="4189204"/>
            <a:ext cx="6984776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376092"/>
              </a:buClr>
              <a:buSzPct val="110000"/>
              <a:buFontTx/>
              <a:buBlip>
                <a:blip r:embed="rId2"/>
              </a:buBlip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Conservation des lignes de commande entrées par l’</a:t>
            </a:r>
            <a:r>
              <a:rPr lang="fr-FR" altLang="ja-JP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utilisateur et du </a:t>
            </a:r>
            <a:r>
              <a:rPr lang="ja-JP" alt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“</a:t>
            </a:r>
            <a:r>
              <a:rPr lang="fr-FR" altLang="ja-JP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retour</a:t>
            </a:r>
            <a:r>
              <a:rPr lang="ja-JP" alt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”</a:t>
            </a:r>
            <a:r>
              <a:rPr lang="fr-FR" altLang="ja-JP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 de l’équipement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  <a:p>
            <a:pPr eaLnBrk="1" hangingPunct="1">
              <a:spcBef>
                <a:spcPct val="20000"/>
              </a:spcBef>
              <a:buClr>
                <a:srgbClr val="376092"/>
              </a:buClr>
              <a:buSzPct val="110000"/>
              <a:buFontTx/>
              <a:buBlip>
                <a:blip r:embed="rId2"/>
              </a:buBlip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Informations disponibles dans un fichier texte ou bien dans un fichier semi-vidéo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567607" y="3652955"/>
            <a:ext cx="43735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fr-FR" sz="2800" b="1" dirty="0">
                <a:solidFill>
                  <a:srgbClr val="90D05A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panose="020B0606020202030204" pitchFamily="34" charset="0"/>
                <a:cs typeface="Arial" charset="0"/>
              </a:rPr>
              <a:t>SESSIONS SSH/TELNET</a:t>
            </a:r>
          </a:p>
        </p:txBody>
      </p:sp>
      <p:pic>
        <p:nvPicPr>
          <p:cNvPr id="20489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409" y="3533565"/>
            <a:ext cx="385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008" y="3533565"/>
            <a:ext cx="8001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808" y="3609766"/>
            <a:ext cx="374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209" y="3609766"/>
            <a:ext cx="9445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3" name="Picture 2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0008" y="3609765"/>
            <a:ext cx="49053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34554" y="1433404"/>
            <a:ext cx="610936" cy="592608"/>
          </a:xfrm>
          <a:prstGeom prst="rect">
            <a:avLst/>
          </a:prstGeom>
        </p:spPr>
      </p:pic>
      <p:sp>
        <p:nvSpPr>
          <p:cNvPr id="13" name="Titre 3"/>
          <p:cNvSpPr txBox="1">
            <a:spLocks/>
          </p:cNvSpPr>
          <p:nvPr/>
        </p:nvSpPr>
        <p:spPr>
          <a:xfrm>
            <a:off x="4749080" y="0"/>
            <a:ext cx="7467600" cy="6858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r" eaLnBrk="1" hangingPunct="1"/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Enregistrement des sessions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974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3"/>
          <p:cNvSpPr txBox="1">
            <a:spLocks/>
          </p:cNvSpPr>
          <p:nvPr/>
        </p:nvSpPr>
        <p:spPr>
          <a:xfrm>
            <a:off x="5087888" y="-10244"/>
            <a:ext cx="7108304" cy="6858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</a:rPr>
              <a:t>Sessions Windows : OCR &amp; flux clavier</a:t>
            </a:r>
          </a:p>
        </p:txBody>
      </p:sp>
      <p:sp>
        <p:nvSpPr>
          <p:cNvPr id="3" name="Espace réservé du contenu 1"/>
          <p:cNvSpPr txBox="1">
            <a:spLocks/>
          </p:cNvSpPr>
          <p:nvPr/>
        </p:nvSpPr>
        <p:spPr bwMode="auto">
          <a:xfrm>
            <a:off x="2063553" y="1700808"/>
            <a:ext cx="3815260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lnSpc>
                <a:spcPct val="90000"/>
              </a:lnSpc>
              <a:buClr>
                <a:srgbClr val="376092"/>
              </a:buClr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Obtenir automatiquement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d’</a:t>
            </a:r>
            <a:r>
              <a:rPr lang="fr-FR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une </a:t>
            </a:r>
            <a:r>
              <a:rPr lang="fr-FR" altLang="ja-JP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session Windows enregistrée …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" name="Espace réservé du contenu 1"/>
          <p:cNvSpPr txBox="1">
            <a:spLocks/>
          </p:cNvSpPr>
          <p:nvPr/>
        </p:nvSpPr>
        <p:spPr>
          <a:xfrm>
            <a:off x="2063553" y="2923124"/>
            <a:ext cx="2665356" cy="6858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8775" algn="r" eaLnBrk="0" hangingPunct="0">
              <a:buClr>
                <a:srgbClr val="376092"/>
              </a:buClr>
              <a:defRPr/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Les informations pertinentes !</a:t>
            </a:r>
          </a:p>
        </p:txBody>
      </p:sp>
      <p:sp>
        <p:nvSpPr>
          <p:cNvPr id="8" name="Espace réservé du contenu 1"/>
          <p:cNvSpPr txBox="1">
            <a:spLocks/>
          </p:cNvSpPr>
          <p:nvPr/>
        </p:nvSpPr>
        <p:spPr bwMode="auto">
          <a:xfrm>
            <a:off x="479376" y="4148889"/>
            <a:ext cx="3901030" cy="1278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5877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>
              <a:buClr>
                <a:srgbClr val="376092"/>
              </a:buClr>
            </a:pP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la"/>
              </a:rPr>
              <a:t>Qui peuvent également être exploitées par </a:t>
            </a:r>
            <a:r>
              <a:rPr lang="fr-FR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la"/>
              </a:rPr>
              <a:t>un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la"/>
              </a:rPr>
              <a:t>SIEM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422" y="995589"/>
            <a:ext cx="4944482" cy="2773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888" y="3861049"/>
            <a:ext cx="6304720" cy="1815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67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268760"/>
            <a:ext cx="11002427" cy="4497268"/>
          </a:xfrm>
          <a:prstGeom prst="rect">
            <a:avLst/>
          </a:prstGeom>
        </p:spPr>
      </p:pic>
      <p:sp>
        <p:nvSpPr>
          <p:cNvPr id="25" name="ZoneTexte 24"/>
          <p:cNvSpPr txBox="1"/>
          <p:nvPr/>
        </p:nvSpPr>
        <p:spPr>
          <a:xfrm>
            <a:off x="6324600" y="0"/>
            <a:ext cx="5867400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Helvetica Neue UltraLight" panose="020B0604020202020204" charset="0"/>
              </a:rPr>
              <a:t>Qui sommes nous ?</a:t>
            </a:r>
            <a:endParaRPr lang="fr-FR" sz="36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Helvetica Neue UltraLight" panose="020B0604020202020204" charset="0"/>
            </a:endParaRPr>
          </a:p>
        </p:txBody>
      </p:sp>
      <p:pic>
        <p:nvPicPr>
          <p:cNvPr id="26" name="Imag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2099557"/>
            <a:ext cx="792088" cy="52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27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24000" y="2708920"/>
            <a:ext cx="9144000" cy="122413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prstClr val="black"/>
                </a:solidFill>
              </a:rPr>
              <a:t> 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22529" name="Titre 3"/>
          <p:cNvSpPr txBox="1">
            <a:spLocks/>
          </p:cNvSpPr>
          <p:nvPr/>
        </p:nvSpPr>
        <p:spPr bwMode="auto">
          <a:xfrm>
            <a:off x="4219600" y="-10244"/>
            <a:ext cx="7972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</a:rPr>
              <a:t>Visualisation temps réel</a:t>
            </a:r>
          </a:p>
        </p:txBody>
      </p:sp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1557114" y="4508136"/>
            <a:ext cx="914400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Interruption possible de la session en cas </a:t>
            </a:r>
          </a:p>
          <a:p>
            <a:pPr algn="ctr"/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d</a:t>
            </a:r>
            <a:r>
              <a:rPr lang="fr-FR" altLang="ja-JP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’actions «inappropriées» de la part de l’utilisateur.</a:t>
            </a:r>
            <a:endParaRPr lang="fr-FR" sz="2400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 algn="ctr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Répond aux contraintes réglementaires du type « 4 yeux ».</a:t>
            </a:r>
          </a:p>
          <a:p>
            <a:endParaRPr lang="fr-FR" sz="1600" dirty="0">
              <a:solidFill>
                <a:srgbClr val="7F7F7F"/>
              </a:solidFill>
              <a:latin typeface="Calibri" charset="0"/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2351088" y="1373014"/>
            <a:ext cx="770731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sz="2800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Permet à un administrateur du WAB de visualiser les sessions RDP &amp; SSH actives sur le WAB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896" y="2348880"/>
            <a:ext cx="1718072" cy="18245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9425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itre 1"/>
          <p:cNvSpPr>
            <a:spLocks noGrp="1"/>
          </p:cNvSpPr>
          <p:nvPr>
            <p:ph type="title" idx="4294967295"/>
          </p:nvPr>
        </p:nvSpPr>
        <p:spPr bwMode="auto">
          <a:xfrm>
            <a:off x="4114800" y="11196"/>
            <a:ext cx="8077200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Support natif http/https</a:t>
            </a:r>
          </a:p>
        </p:txBody>
      </p:sp>
      <p:sp>
        <p:nvSpPr>
          <p:cNvPr id="3" name="Rectangle 2"/>
          <p:cNvSpPr/>
          <p:nvPr/>
        </p:nvSpPr>
        <p:spPr>
          <a:xfrm>
            <a:off x="695400" y="3322472"/>
            <a:ext cx="9966052" cy="2338776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ZoneTexte 5"/>
          <p:cNvSpPr txBox="1">
            <a:spLocks noChangeArrowheads="1"/>
          </p:cNvSpPr>
          <p:nvPr/>
        </p:nvSpPr>
        <p:spPr bwMode="auto">
          <a:xfrm>
            <a:off x="697682" y="1321723"/>
            <a:ext cx="936104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800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WAB vous </a:t>
            </a:r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permet de contrôler et de tracer les accès aux interfaces web </a:t>
            </a:r>
            <a:r>
              <a:rPr lang="fr-FR" sz="2800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d’</a:t>
            </a:r>
            <a:r>
              <a:rPr lang="fr-FR" altLang="ja-JP" sz="2800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administration d’équipements ou </a:t>
            </a:r>
            <a:r>
              <a:rPr lang="fr-FR" altLang="ja-JP" sz="2800" b="1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d’applications </a:t>
            </a:r>
            <a:endParaRPr lang="fr-FR" altLang="ja-JP" sz="2800" b="1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 eaLnBrk="1" hangingPunct="1"/>
            <a:r>
              <a:rPr lang="fr-FR" b="1" dirty="0">
                <a:solidFill>
                  <a:srgbClr val="7F7F7F"/>
                </a:solidFill>
                <a:latin typeface="Calibri" charset="0"/>
              </a:rPr>
              <a:t> </a:t>
            </a:r>
          </a:p>
        </p:txBody>
      </p:sp>
      <p:sp>
        <p:nvSpPr>
          <p:cNvPr id="10" name="ZoneTexte 11"/>
          <p:cNvSpPr txBox="1">
            <a:spLocks noChangeArrowheads="1"/>
          </p:cNvSpPr>
          <p:nvPr/>
        </p:nvSpPr>
        <p:spPr bwMode="auto">
          <a:xfrm>
            <a:off x="695400" y="3353654"/>
            <a:ext cx="735133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SzPct val="100000"/>
              <a:buBlip>
                <a:blip r:embed="rId2"/>
              </a:buBlip>
            </a:pP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</a:rPr>
              <a:t> </a:t>
            </a: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Permet de </a:t>
            </a:r>
            <a:r>
              <a:rPr lang="fr-FR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tracer les connexions vers les   applications métiers</a:t>
            </a: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 exploitant une interface </a:t>
            </a:r>
            <a:r>
              <a:rPr lang="fr-FR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web</a:t>
            </a:r>
            <a:endParaRPr lang="fr-FR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 marL="342900" indent="-342900" eaLnBrk="1" hangingPunct="1">
              <a:buSzPct val="100000"/>
              <a:buBlip>
                <a:blip r:embed="rId2"/>
              </a:buBlip>
            </a:pPr>
            <a:r>
              <a:rPr lang="fr-FR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Evite d’</a:t>
            </a:r>
            <a:r>
              <a:rPr lang="fr-FR" altLang="ja-JP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avoir à installer une solution spécifique </a:t>
            </a:r>
            <a:r>
              <a:rPr lang="fr-FR" altLang="ja-JP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/>
            </a:r>
            <a:br>
              <a:rPr lang="fr-FR" altLang="ja-JP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</a:br>
            <a:r>
              <a:rPr lang="fr-FR" altLang="ja-JP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pour tracer les connexions vers des interfaces </a:t>
            </a:r>
            <a:r>
              <a:rPr lang="fr-FR" altLang="ja-JP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Web</a:t>
            </a:r>
            <a:endParaRPr lang="fr-FR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 marL="342900" indent="-342900" eaLnBrk="1" hangingPunct="1">
              <a:buSzPct val="100000"/>
              <a:buBlip>
                <a:blip r:embed="rId2"/>
              </a:buBlip>
            </a:pPr>
            <a:r>
              <a:rPr lang="fr-FR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Support des authentifications de type http</a:t>
            </a: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 ainsi que par formulaire</a:t>
            </a:r>
          </a:p>
          <a:p>
            <a:pPr eaLnBrk="1" hangingPunct="1">
              <a:buSzPct val="100000"/>
            </a:pPr>
            <a:endParaRPr lang="fr-FR" sz="1800" b="1" dirty="0">
              <a:solidFill>
                <a:srgbClr val="7F7F7F"/>
              </a:solidFill>
              <a:latin typeface="Arial"/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2348880"/>
            <a:ext cx="4385910" cy="338437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35021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3960812" y="0"/>
            <a:ext cx="8229600" cy="685800"/>
          </a:xfrm>
          <a:prstGeom prst="rect">
            <a:avLst/>
          </a:prstGeom>
        </p:spPr>
        <p:txBody>
          <a:bodyPr/>
          <a:lstStyle/>
          <a:p>
            <a:pPr algn="r" eaLnBrk="1" hangingPunct="1">
              <a:defRPr/>
            </a:pPr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Contrôle des flux SSH &amp; RDP</a:t>
            </a:r>
          </a:p>
        </p:txBody>
      </p:sp>
      <p:sp>
        <p:nvSpPr>
          <p:cNvPr id="20486" name="ZoneTexte 6"/>
          <p:cNvSpPr txBox="1">
            <a:spLocks noChangeArrowheads="1"/>
          </p:cNvSpPr>
          <p:nvPr/>
        </p:nvSpPr>
        <p:spPr bwMode="auto">
          <a:xfrm>
            <a:off x="7536161" y="2064628"/>
            <a:ext cx="46542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Dans l’</a:t>
            </a:r>
            <a:r>
              <a:rPr lang="fr-FR" altLang="ja-JP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exemple ci-dessus, l’expression </a:t>
            </a:r>
            <a:r>
              <a:rPr lang="fr-FR" altLang="ja-JP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cs typeface="Arial"/>
              </a:rPr>
              <a:t>« </a:t>
            </a:r>
            <a:r>
              <a:rPr lang="fr-FR" altLang="ja-JP" b="1" dirty="0" err="1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cs typeface="Arial"/>
              </a:rPr>
              <a:t>passwd</a:t>
            </a:r>
            <a:r>
              <a:rPr lang="fr-FR" altLang="ja-JP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cs typeface="Arial"/>
              </a:rPr>
              <a:t> » </a:t>
            </a:r>
            <a:r>
              <a:rPr lang="fr-FR" altLang="ja-JP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figure dans la liste des commandes interdites</a:t>
            </a:r>
            <a:endParaRPr lang="fr-FR" b="1" dirty="0">
              <a:solidFill>
                <a:srgbClr val="90D05A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" name="ZoneTexte 8"/>
          <p:cNvSpPr txBox="1">
            <a:spLocks noChangeArrowheads="1"/>
          </p:cNvSpPr>
          <p:nvPr/>
        </p:nvSpPr>
        <p:spPr bwMode="auto">
          <a:xfrm>
            <a:off x="2746435" y="4473674"/>
            <a:ext cx="69847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b="1" dirty="0">
                <a:solidFill>
                  <a:srgbClr val="595959"/>
                </a:solidFill>
                <a:latin typeface="Arial Narrow" panose="020B0606020202030204" pitchFamily="34" charset="0"/>
                <a:cs typeface="Arial"/>
              </a:rPr>
              <a:t>La détection de l</a:t>
            </a:r>
            <a:r>
              <a:rPr lang="fr-FR" altLang="ja-JP" b="1" dirty="0">
                <a:solidFill>
                  <a:srgbClr val="595959"/>
                </a:solidFill>
                <a:latin typeface="Arial Narrow" panose="020B0606020202030204" pitchFamily="34" charset="0"/>
                <a:cs typeface="Arial"/>
              </a:rPr>
              <a:t>’expression « </a:t>
            </a:r>
            <a:r>
              <a:rPr lang="fr-FR" altLang="ja-JP" b="1" dirty="0" err="1">
                <a:solidFill>
                  <a:srgbClr val="595959"/>
                </a:solidFill>
                <a:latin typeface="Arial Narrow" panose="020B0606020202030204" pitchFamily="34" charset="0"/>
                <a:cs typeface="Arial"/>
              </a:rPr>
              <a:t>passwd</a:t>
            </a:r>
            <a:r>
              <a:rPr lang="fr-FR" altLang="ja-JP" b="1" dirty="0">
                <a:solidFill>
                  <a:srgbClr val="595959"/>
                </a:solidFill>
                <a:latin typeface="Arial Narrow" panose="020B0606020202030204" pitchFamily="34" charset="0"/>
                <a:cs typeface="Arial"/>
              </a:rPr>
              <a:t> » déclenche l’envoi d’une </a:t>
            </a:r>
            <a:r>
              <a:rPr lang="fr-FR" altLang="ja-JP" b="1" dirty="0">
                <a:solidFill>
                  <a:srgbClr val="FF0000"/>
                </a:solidFill>
                <a:latin typeface="Arial Narrow" panose="020B0606020202030204" pitchFamily="34" charset="0"/>
                <a:cs typeface="Arial"/>
              </a:rPr>
              <a:t>alerte</a:t>
            </a:r>
            <a:r>
              <a:rPr lang="fr-FR" altLang="ja-JP" b="1" dirty="0">
                <a:solidFill>
                  <a:srgbClr val="595959"/>
                </a:solidFill>
                <a:latin typeface="Arial Narrow" panose="020B0606020202030204" pitchFamily="34" charset="0"/>
                <a:cs typeface="Arial"/>
              </a:rPr>
              <a:t> et/ou la </a:t>
            </a:r>
            <a:r>
              <a:rPr lang="fr-FR" altLang="ja-JP" b="1" dirty="0">
                <a:solidFill>
                  <a:srgbClr val="FF0000"/>
                </a:solidFill>
                <a:latin typeface="Arial Narrow" panose="020B0606020202030204" pitchFamily="34" charset="0"/>
                <a:cs typeface="Arial"/>
              </a:rPr>
              <a:t>coupure de la connexion.</a:t>
            </a:r>
            <a:endParaRPr lang="fr-FR" b="1" dirty="0">
              <a:solidFill>
                <a:srgbClr val="FF0000"/>
              </a:solidFill>
              <a:latin typeface="Arial Narrow" panose="020B0606020202030204" pitchFamily="34" charset="0"/>
              <a:cs typeface="Arial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56241" y="1829777"/>
            <a:ext cx="6638113" cy="1905099"/>
            <a:chOff x="1960645" y="1322720"/>
            <a:chExt cx="5268748" cy="1148844"/>
          </a:xfrm>
        </p:grpSpPr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0645" y="1322720"/>
              <a:ext cx="5268748" cy="1115516"/>
            </a:xfrm>
            <a:prstGeom prst="rect">
              <a:avLst/>
            </a:prstGeom>
            <a:noFill/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Oval 18"/>
            <p:cNvSpPr>
              <a:spLocks noChangeArrowheads="1"/>
            </p:cNvSpPr>
            <p:nvPr/>
          </p:nvSpPr>
          <p:spPr bwMode="auto">
            <a:xfrm>
              <a:off x="2771800" y="2204864"/>
              <a:ext cx="914400" cy="2667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lnSpc>
                  <a:spcPct val="18000"/>
                </a:lnSpc>
                <a:buClr>
                  <a:srgbClr val="000000"/>
                </a:buClr>
                <a:buSzPct val="100000"/>
                <a:buFont typeface="Arial" charset="0"/>
                <a:buNone/>
              </a:pPr>
              <a:endParaRPr lang="en-US">
                <a:solidFill>
                  <a:prstClr val="black"/>
                </a:solidFill>
                <a:latin typeface="Calibr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747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ZoneTexte 5"/>
          <p:cNvSpPr txBox="1">
            <a:spLocks noChangeArrowheads="1"/>
          </p:cNvSpPr>
          <p:nvPr/>
        </p:nvSpPr>
        <p:spPr bwMode="auto">
          <a:xfrm>
            <a:off x="551384" y="1429013"/>
            <a:ext cx="1133154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800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WAB permet </a:t>
            </a:r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d’</a:t>
            </a:r>
            <a:r>
              <a:rPr lang="fr-FR" altLang="ja-JP" sz="2800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appliquer une politique de gestion de mots de passe des comptes cibles </a:t>
            </a:r>
            <a:r>
              <a:rPr lang="fr-FR" altLang="ja-JP" sz="2800" b="1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avec notamment le changement automatique des mots de passe </a:t>
            </a:r>
            <a:endParaRPr lang="fr-FR" sz="2800" b="1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602" name="ZoneTexte 11"/>
          <p:cNvSpPr txBox="1">
            <a:spLocks noChangeArrowheads="1"/>
          </p:cNvSpPr>
          <p:nvPr/>
        </p:nvSpPr>
        <p:spPr bwMode="auto">
          <a:xfrm>
            <a:off x="551384" y="3068960"/>
            <a:ext cx="7416824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5750" indent="-285750" eaLnBrk="1" hangingPunct="1">
              <a:buBlip>
                <a:blip r:embed="rId2"/>
              </a:buBlip>
            </a:pP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Il est possible de déterminer la périodicité du changement de mots de passe ainsi que la taille minimale des mots de passe</a:t>
            </a:r>
            <a:r>
              <a:rPr lang="fr-FR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.</a:t>
            </a:r>
            <a:endParaRPr lang="fr-FR" b="1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 marL="285750" indent="-285750" eaLnBrk="1" hangingPunct="1">
              <a:buBlip>
                <a:blip r:embed="rId2"/>
              </a:buBlip>
            </a:pP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Cela permet de répondre aux exigences réglementaires concernant les mots de passe des comptes critiques</a:t>
            </a:r>
            <a:r>
              <a:rPr lang="fr-FR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.</a:t>
            </a:r>
            <a:endParaRPr lang="fr-FR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 marL="285750" indent="-285750" eaLnBrk="1" hangingPunct="1">
              <a:buBlip>
                <a:blip r:embed="rId2"/>
              </a:buBlip>
            </a:pPr>
            <a:r>
              <a:rPr lang="fr-FR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Environnements : serveurs Windows, Unix/Linux, Cisco (IOS)</a:t>
            </a:r>
          </a:p>
          <a:p>
            <a:pPr eaLnBrk="1" hangingPunct="1"/>
            <a:endParaRPr lang="fr-FR" sz="1600" b="1" dirty="0">
              <a:solidFill>
                <a:srgbClr val="7F7F7F"/>
              </a:solidFill>
              <a:latin typeface="Calibri" charset="0"/>
            </a:endParaRPr>
          </a:p>
        </p:txBody>
      </p:sp>
      <p:sp>
        <p:nvSpPr>
          <p:cNvPr id="25603" name="Titre 1"/>
          <p:cNvSpPr>
            <a:spLocks noGrp="1"/>
          </p:cNvSpPr>
          <p:nvPr>
            <p:ph type="title" idx="4294967295"/>
          </p:nvPr>
        </p:nvSpPr>
        <p:spPr bwMode="auto">
          <a:xfrm>
            <a:off x="4084290" y="7939"/>
            <a:ext cx="8077200" cy="70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Gestion des mots de passe cibles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3878" y="2621651"/>
            <a:ext cx="3485059" cy="2836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6228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6003368" y="-19730"/>
            <a:ext cx="6172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>
              <a:defRPr/>
            </a:pPr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Exemple d’architecture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1" name="Picture 130" descr="C:\Users\mderbane\Desktop\picto\ord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941" y="1518557"/>
            <a:ext cx="78263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133" descr="C:\Users\mderbane\Desktop\picto\user-clu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203" y="1108982"/>
            <a:ext cx="1522413" cy="1379538"/>
          </a:xfrm>
          <a:prstGeom prst="rect">
            <a:avLst/>
          </a:prstGeom>
          <a:noFill/>
          <a:ln>
            <a:noFill/>
          </a:ln>
          <a:effectLst>
            <a:outerShdw blurRad="63500" algn="t" rotWithShape="0">
              <a:srgbClr val="000000">
                <a:alpha val="1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1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116" y="2639333"/>
            <a:ext cx="2174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1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115" y="1893208"/>
            <a:ext cx="100806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137" descr="C:\Users\mderbane\Desktop\picto\vpn-lon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28" y="4144282"/>
            <a:ext cx="297497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138" descr="C:\Users\mderbane\Desktop\picto\serveu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590" y="4607832"/>
            <a:ext cx="3683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139" descr="C:\Users\mderbane\Desktop\picto\serveu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177" y="4607832"/>
            <a:ext cx="3683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140" descr="C:\Users\mderbane\Desktop\picto\serveur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440" y="4607832"/>
            <a:ext cx="3683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141" descr="C:\Users\mderbane\Desktop\picto\mail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877" y="4812620"/>
            <a:ext cx="1112838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142" descr="C:\Users\mderbane\Desktop\picto\heart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41" y="5107896"/>
            <a:ext cx="287337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143" descr="C:\Users\mderbane\Desktop\picto\wab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565" y="3282271"/>
            <a:ext cx="766762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144" descr="C:\Users\mderbane\Desktop\picto\d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978" y="4501471"/>
            <a:ext cx="10715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145" descr="C:\Users\mderbane\Desktop\picto\d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140" y="4501471"/>
            <a:ext cx="107156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146" descr="C:\Users\mderbane\Desktop\picto\d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303" y="4501471"/>
            <a:ext cx="10715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" name="ZoneTexte 30"/>
          <p:cNvSpPr txBox="1"/>
          <p:nvPr/>
        </p:nvSpPr>
        <p:spPr>
          <a:xfrm>
            <a:off x="5171002" y="5114245"/>
            <a:ext cx="117475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Equipements</a:t>
            </a:r>
          </a:p>
        </p:txBody>
      </p:sp>
      <p:sp>
        <p:nvSpPr>
          <p:cNvPr id="149" name="ZoneTexte 31"/>
          <p:cNvSpPr txBox="1"/>
          <p:nvPr/>
        </p:nvSpPr>
        <p:spPr>
          <a:xfrm>
            <a:off x="6204465" y="5095195"/>
            <a:ext cx="982662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050" err="1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ACLs</a:t>
            </a:r>
            <a:endParaRPr lang="fr-FR" sz="105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50" name="ZoneTexte 32"/>
          <p:cNvSpPr txBox="1"/>
          <p:nvPr/>
        </p:nvSpPr>
        <p:spPr>
          <a:xfrm>
            <a:off x="6780728" y="5082495"/>
            <a:ext cx="98266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Utilisateurs</a:t>
            </a:r>
          </a:p>
        </p:txBody>
      </p:sp>
      <p:cxnSp>
        <p:nvCxnSpPr>
          <p:cNvPr id="151" name="Connecteur droit 33"/>
          <p:cNvCxnSpPr>
            <a:cxnSpLocks noChangeShapeType="1"/>
          </p:cNvCxnSpPr>
          <p:nvPr/>
        </p:nvCxnSpPr>
        <p:spPr bwMode="auto">
          <a:xfrm flipH="1">
            <a:off x="5529777" y="4285570"/>
            <a:ext cx="1703388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Connecteur droit 34"/>
          <p:cNvCxnSpPr>
            <a:cxnSpLocks noChangeShapeType="1"/>
          </p:cNvCxnSpPr>
          <p:nvPr/>
        </p:nvCxnSpPr>
        <p:spPr bwMode="auto">
          <a:xfrm>
            <a:off x="7187127" y="4290332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Connecteur droit 35"/>
          <p:cNvCxnSpPr>
            <a:cxnSpLocks noChangeShapeType="1"/>
          </p:cNvCxnSpPr>
          <p:nvPr/>
        </p:nvCxnSpPr>
        <p:spPr bwMode="auto">
          <a:xfrm>
            <a:off x="6394965" y="4285571"/>
            <a:ext cx="0" cy="1539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Connecteur droit 36"/>
          <p:cNvCxnSpPr>
            <a:cxnSpLocks noChangeShapeType="1"/>
          </p:cNvCxnSpPr>
          <p:nvPr/>
        </p:nvCxnSpPr>
        <p:spPr bwMode="auto">
          <a:xfrm>
            <a:off x="5602802" y="4290332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Connecteur droit 37"/>
          <p:cNvCxnSpPr>
            <a:cxnSpLocks noChangeShapeType="1"/>
          </p:cNvCxnSpPr>
          <p:nvPr/>
        </p:nvCxnSpPr>
        <p:spPr bwMode="auto">
          <a:xfrm>
            <a:off x="6394965" y="4074432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6" name="Picture 155" descr="C:\Users\mderbane\Desktop\picto\wab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278" y="3280683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156" descr="C:\Users\mderbane\Desktop\picto\d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690" y="4499883"/>
            <a:ext cx="107156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157" descr="C:\Users\mderbane\Desktop\picto\d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9853" y="4499883"/>
            <a:ext cx="1071563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158" descr="C:\Users\mderbane\Desktop\picto\db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2015" y="4499883"/>
            <a:ext cx="1071562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" name="ZoneTexte 47"/>
          <p:cNvSpPr txBox="1"/>
          <p:nvPr/>
        </p:nvSpPr>
        <p:spPr>
          <a:xfrm>
            <a:off x="7949127" y="5112657"/>
            <a:ext cx="117475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Equipements</a:t>
            </a:r>
          </a:p>
        </p:txBody>
      </p:sp>
      <p:sp>
        <p:nvSpPr>
          <p:cNvPr id="161" name="ZoneTexte 48"/>
          <p:cNvSpPr txBox="1"/>
          <p:nvPr/>
        </p:nvSpPr>
        <p:spPr>
          <a:xfrm>
            <a:off x="8984178" y="5093607"/>
            <a:ext cx="98107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-FR" sz="1050" err="1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ACLs</a:t>
            </a:r>
            <a:endParaRPr lang="fr-FR" sz="1050">
              <a:solidFill>
                <a:prstClr val="black"/>
              </a:solidFill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62" name="ZoneTexte 49"/>
          <p:cNvSpPr txBox="1"/>
          <p:nvPr/>
        </p:nvSpPr>
        <p:spPr>
          <a:xfrm>
            <a:off x="9560441" y="5080907"/>
            <a:ext cx="9810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Utilisateurs</a:t>
            </a:r>
          </a:p>
        </p:txBody>
      </p:sp>
      <p:cxnSp>
        <p:nvCxnSpPr>
          <p:cNvPr id="163" name="Connecteur droit 50"/>
          <p:cNvCxnSpPr>
            <a:cxnSpLocks noChangeShapeType="1"/>
          </p:cNvCxnSpPr>
          <p:nvPr/>
        </p:nvCxnSpPr>
        <p:spPr bwMode="auto">
          <a:xfrm flipH="1">
            <a:off x="8309490" y="4283982"/>
            <a:ext cx="1701800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Connecteur droit 51"/>
          <p:cNvCxnSpPr>
            <a:cxnSpLocks noChangeShapeType="1"/>
          </p:cNvCxnSpPr>
          <p:nvPr/>
        </p:nvCxnSpPr>
        <p:spPr bwMode="auto">
          <a:xfrm>
            <a:off x="9965252" y="4288746"/>
            <a:ext cx="0" cy="1539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Connecteur droit 52"/>
          <p:cNvCxnSpPr>
            <a:cxnSpLocks noChangeShapeType="1"/>
          </p:cNvCxnSpPr>
          <p:nvPr/>
        </p:nvCxnSpPr>
        <p:spPr bwMode="auto">
          <a:xfrm>
            <a:off x="9173090" y="4283982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Connecteur droit 53"/>
          <p:cNvCxnSpPr>
            <a:cxnSpLocks noChangeShapeType="1"/>
          </p:cNvCxnSpPr>
          <p:nvPr/>
        </p:nvCxnSpPr>
        <p:spPr bwMode="auto">
          <a:xfrm>
            <a:off x="8380927" y="4288746"/>
            <a:ext cx="0" cy="1539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Connecteur droit 54"/>
          <p:cNvCxnSpPr>
            <a:cxnSpLocks noChangeShapeType="1"/>
          </p:cNvCxnSpPr>
          <p:nvPr/>
        </p:nvCxnSpPr>
        <p:spPr bwMode="auto">
          <a:xfrm>
            <a:off x="9173090" y="4072846"/>
            <a:ext cx="0" cy="1539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8" name="Picture 167" descr="C:\Users\mderbane\Desktop\picto\vpn-long-plus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040" y="2704421"/>
            <a:ext cx="3511550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68" descr="C:\Users\mderbane\Desktop\picto\parfeu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491" y="2488520"/>
            <a:ext cx="110807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0" name="Connecteur droit 59"/>
          <p:cNvCxnSpPr>
            <a:cxnSpLocks noChangeShapeType="1"/>
          </p:cNvCxnSpPr>
          <p:nvPr/>
        </p:nvCxnSpPr>
        <p:spPr bwMode="auto">
          <a:xfrm flipH="1">
            <a:off x="4478853" y="2917145"/>
            <a:ext cx="646113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Connecteur droit 60"/>
          <p:cNvCxnSpPr>
            <a:cxnSpLocks noChangeShapeType="1"/>
          </p:cNvCxnSpPr>
          <p:nvPr/>
        </p:nvCxnSpPr>
        <p:spPr bwMode="auto">
          <a:xfrm>
            <a:off x="4521715" y="2917146"/>
            <a:ext cx="0" cy="122872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Connecteur droit 62"/>
          <p:cNvCxnSpPr>
            <a:cxnSpLocks noChangeShapeType="1"/>
          </p:cNvCxnSpPr>
          <p:nvPr/>
        </p:nvCxnSpPr>
        <p:spPr bwMode="auto">
          <a:xfrm flipH="1">
            <a:off x="5745678" y="2917145"/>
            <a:ext cx="250825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Connecteur droit 65"/>
          <p:cNvCxnSpPr>
            <a:cxnSpLocks noChangeShapeType="1"/>
          </p:cNvCxnSpPr>
          <p:nvPr/>
        </p:nvCxnSpPr>
        <p:spPr bwMode="auto">
          <a:xfrm>
            <a:off x="6345752" y="3058432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Connecteur droit 66"/>
          <p:cNvCxnSpPr>
            <a:cxnSpLocks noChangeShapeType="1"/>
          </p:cNvCxnSpPr>
          <p:nvPr/>
        </p:nvCxnSpPr>
        <p:spPr bwMode="auto">
          <a:xfrm>
            <a:off x="9130227" y="3055257"/>
            <a:ext cx="0" cy="1539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" name="Connecteur droit 67"/>
          <p:cNvCxnSpPr>
            <a:cxnSpLocks noChangeShapeType="1"/>
          </p:cNvCxnSpPr>
          <p:nvPr/>
        </p:nvCxnSpPr>
        <p:spPr bwMode="auto">
          <a:xfrm>
            <a:off x="5458340" y="2256746"/>
            <a:ext cx="0" cy="231775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ZoneTexte 71"/>
          <p:cNvSpPr txBox="1"/>
          <p:nvPr/>
        </p:nvSpPr>
        <p:spPr>
          <a:xfrm>
            <a:off x="4966215" y="1636033"/>
            <a:ext cx="102870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200">
                <a:solidFill>
                  <a:prstClr val="white">
                    <a:lumMod val="50000"/>
                  </a:prst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INTERNET</a:t>
            </a:r>
          </a:p>
        </p:txBody>
      </p:sp>
      <p:cxnSp>
        <p:nvCxnSpPr>
          <p:cNvPr id="177" name="Connecteur droit 73"/>
          <p:cNvCxnSpPr>
            <a:cxnSpLocks noChangeShapeType="1"/>
          </p:cNvCxnSpPr>
          <p:nvPr/>
        </p:nvCxnSpPr>
        <p:spPr bwMode="auto">
          <a:xfrm flipH="1">
            <a:off x="3886716" y="1912257"/>
            <a:ext cx="814387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8" name="ZoneTexte 76"/>
          <p:cNvSpPr txBox="1"/>
          <p:nvPr/>
        </p:nvSpPr>
        <p:spPr>
          <a:xfrm>
            <a:off x="2794515" y="2166257"/>
            <a:ext cx="1270000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Administrateur</a:t>
            </a:r>
          </a:p>
        </p:txBody>
      </p:sp>
      <p:sp>
        <p:nvSpPr>
          <p:cNvPr id="179" name="ZoneTexte 77"/>
          <p:cNvSpPr txBox="1">
            <a:spLocks noChangeArrowheads="1"/>
          </p:cNvSpPr>
          <p:nvPr/>
        </p:nvSpPr>
        <p:spPr bwMode="auto">
          <a:xfrm>
            <a:off x="2702441" y="4217308"/>
            <a:ext cx="18303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sz="1200">
                <a:solidFill>
                  <a:prstClr val="black"/>
                </a:solidFill>
              </a:rPr>
              <a:t>LAN Production</a:t>
            </a:r>
          </a:p>
        </p:txBody>
      </p:sp>
      <p:sp>
        <p:nvSpPr>
          <p:cNvPr id="180" name="ZoneTexte 78"/>
          <p:cNvSpPr txBox="1">
            <a:spLocks noChangeArrowheads="1"/>
          </p:cNvSpPr>
          <p:nvPr/>
        </p:nvSpPr>
        <p:spPr bwMode="auto">
          <a:xfrm>
            <a:off x="6837878" y="2777445"/>
            <a:ext cx="18319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sz="1200">
                <a:solidFill>
                  <a:prstClr val="black"/>
                </a:solidFill>
              </a:rPr>
              <a:t>DMZ WAB</a:t>
            </a:r>
          </a:p>
        </p:txBody>
      </p:sp>
      <p:sp>
        <p:nvSpPr>
          <p:cNvPr id="181" name="ZoneTexte 79"/>
          <p:cNvSpPr txBox="1"/>
          <p:nvPr/>
        </p:nvSpPr>
        <p:spPr>
          <a:xfrm>
            <a:off x="5529778" y="5439683"/>
            <a:ext cx="1831975" cy="2778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r-FR" sz="1200">
                <a:solidFill>
                  <a:prstClr val="black"/>
                </a:solidFill>
              </a:rPr>
              <a:t>MASTER</a:t>
            </a:r>
          </a:p>
        </p:txBody>
      </p:sp>
      <p:sp>
        <p:nvSpPr>
          <p:cNvPr id="182" name="ZoneTexte 81"/>
          <p:cNvSpPr txBox="1"/>
          <p:nvPr/>
        </p:nvSpPr>
        <p:spPr>
          <a:xfrm>
            <a:off x="8309491" y="5439683"/>
            <a:ext cx="1831975" cy="27781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fr-FR" sz="1200">
                <a:solidFill>
                  <a:prstClr val="black"/>
                </a:solidFill>
              </a:rPr>
              <a:t>SLAVE</a:t>
            </a:r>
          </a:p>
        </p:txBody>
      </p:sp>
      <p:sp>
        <p:nvSpPr>
          <p:cNvPr id="183" name="ZoneTexte 84"/>
          <p:cNvSpPr txBox="1"/>
          <p:nvPr/>
        </p:nvSpPr>
        <p:spPr>
          <a:xfrm>
            <a:off x="3802578" y="1658257"/>
            <a:ext cx="9810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 b="1">
                <a:solidFill>
                  <a:prstClr val="black">
                    <a:lumMod val="95000"/>
                    <a:lumOff val="5000"/>
                  </a:prstClr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VPN</a:t>
            </a:r>
          </a:p>
        </p:txBody>
      </p:sp>
      <p:sp>
        <p:nvSpPr>
          <p:cNvPr id="184" name="ZoneTexte 85"/>
          <p:cNvSpPr txBox="1"/>
          <p:nvPr/>
        </p:nvSpPr>
        <p:spPr>
          <a:xfrm>
            <a:off x="2115065" y="5355545"/>
            <a:ext cx="1173162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CRM</a:t>
            </a:r>
          </a:p>
        </p:txBody>
      </p:sp>
      <p:sp>
        <p:nvSpPr>
          <p:cNvPr id="185" name="ZoneTexte 86"/>
          <p:cNvSpPr txBox="1"/>
          <p:nvPr/>
        </p:nvSpPr>
        <p:spPr>
          <a:xfrm>
            <a:off x="3019940" y="5355545"/>
            <a:ext cx="117475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Mail</a:t>
            </a:r>
          </a:p>
        </p:txBody>
      </p:sp>
      <p:sp>
        <p:nvSpPr>
          <p:cNvPr id="186" name="ZoneTexte 87"/>
          <p:cNvSpPr txBox="1"/>
          <p:nvPr/>
        </p:nvSpPr>
        <p:spPr>
          <a:xfrm>
            <a:off x="3851790" y="5366657"/>
            <a:ext cx="1174750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1050">
                <a:solidFill>
                  <a:prstClr val="black"/>
                </a:solidFill>
                <a:latin typeface="Arial" pitchFamily="34" charset="0"/>
                <a:ea typeface="ＭＳ Ｐゴシック" pitchFamily="34" charset="-128"/>
                <a:cs typeface="+mn-cs"/>
              </a:rPr>
              <a:t>Intranet</a:t>
            </a:r>
          </a:p>
        </p:txBody>
      </p:sp>
      <p:pic>
        <p:nvPicPr>
          <p:cNvPr id="187" name="Picture 186" descr="C:\Users\mderbane\Desktop\picto\record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216" y="1640796"/>
            <a:ext cx="12604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8" name="Connecteur droit avec flèche 92"/>
          <p:cNvCxnSpPr>
            <a:cxnSpLocks noChangeShapeType="1"/>
          </p:cNvCxnSpPr>
          <p:nvPr/>
        </p:nvCxnSpPr>
        <p:spPr bwMode="auto">
          <a:xfrm>
            <a:off x="6961702" y="3712482"/>
            <a:ext cx="1708150" cy="0"/>
          </a:xfrm>
          <a:prstGeom prst="straightConnector1">
            <a:avLst/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9" name="ZoneTexte 93"/>
          <p:cNvSpPr txBox="1"/>
          <p:nvPr/>
        </p:nvSpPr>
        <p:spPr>
          <a:xfrm>
            <a:off x="7285553" y="3385457"/>
            <a:ext cx="981075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fr-FR" sz="1000" b="1">
                <a:solidFill>
                  <a:srgbClr val="0D0D0D"/>
                </a:solidFill>
              </a:rPr>
              <a:t>Réplication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6504502" y="243930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57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3200400" y="0"/>
            <a:ext cx="8991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>
              <a:defRPr/>
            </a:pPr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Facilité </a:t>
            </a:r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de déploiement</a:t>
            </a:r>
          </a:p>
        </p:txBody>
      </p:sp>
      <p:sp>
        <p:nvSpPr>
          <p:cNvPr id="30723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3464588" y="1519266"/>
            <a:ext cx="7671973" cy="1689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Clr>
                <a:srgbClr val="376092"/>
              </a:buClr>
              <a:buSzPct val="100000"/>
              <a:buNone/>
            </a:pPr>
            <a:r>
              <a:rPr lang="fr-FR" sz="2400" b="1" dirty="0">
                <a:solidFill>
                  <a:srgbClr val="90D05A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Aucun agent à installer </a:t>
            </a:r>
            <a:r>
              <a:rPr lang="fr-FR" sz="2400" dirty="0">
                <a:latin typeface="Arial Narrow" panose="020B0606020202030204" pitchFamily="34" charset="0"/>
                <a:ea typeface="ＭＳ Ｐゴシック" charset="0"/>
                <a:cs typeface="Arial"/>
              </a:rPr>
              <a:t>sur les serveurs ou sur les équipements</a:t>
            </a:r>
          </a:p>
          <a:p>
            <a:pPr lvl="1" eaLnBrk="1" hangingPunct="1"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Gain de temps de déploiement</a:t>
            </a:r>
          </a:p>
          <a:p>
            <a:pPr lvl="1" eaLnBrk="1" hangingPunct="1"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Intégration aisée dans l’</a:t>
            </a:r>
            <a:r>
              <a:rPr lang="fr-FR" altLang="ja-JP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infrastructure existante</a:t>
            </a:r>
          </a:p>
          <a:p>
            <a:pPr lvl="1" eaLnBrk="1" hangingPunct="1"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Baisse du coût de possession (TCO)</a:t>
            </a:r>
          </a:p>
          <a:p>
            <a:pPr marL="0" indent="0">
              <a:buClr>
                <a:srgbClr val="376092"/>
              </a:buClr>
              <a:buSzPct val="100000"/>
              <a:buNone/>
            </a:pPr>
            <a:endParaRPr lang="fr-FR" sz="1800" dirty="0">
              <a:latin typeface="Arial"/>
              <a:ea typeface="ＭＳ Ｐゴシック" charset="0"/>
              <a:cs typeface="Arial"/>
            </a:endParaRPr>
          </a:p>
          <a:p>
            <a:pPr marL="0" indent="0">
              <a:buClr>
                <a:srgbClr val="376092"/>
              </a:buClr>
              <a:buSzPct val="100000"/>
              <a:buNone/>
            </a:pPr>
            <a:endParaRPr lang="fr-FR" sz="1800" b="1" dirty="0">
              <a:solidFill>
                <a:srgbClr val="90D05A"/>
              </a:solidFill>
              <a:latin typeface="Arial"/>
              <a:ea typeface="ＭＳ Ｐゴシック" charset="0"/>
              <a:cs typeface="Arial"/>
            </a:endParaRPr>
          </a:p>
          <a:p>
            <a:pPr lvl="1" eaLnBrk="1" hangingPunct="1">
              <a:buClr>
                <a:srgbClr val="376092"/>
              </a:buClr>
              <a:buSzPct val="100000"/>
              <a:buBlip>
                <a:blip r:embed="rId2"/>
              </a:buBlip>
            </a:pPr>
            <a:endParaRPr lang="fr-FR" sz="1800" dirty="0">
              <a:latin typeface="Calibri" charset="0"/>
              <a:ea typeface="ＭＳ Ｐゴシック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31704" y="3668831"/>
            <a:ext cx="756084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76092"/>
              </a:buClr>
              <a:buSzPct val="100000"/>
            </a:pPr>
            <a:r>
              <a:rPr lang="fr-FR" sz="2400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Aucune formation nécessaire </a:t>
            </a:r>
            <a:r>
              <a:rPr lang="fr-FR" sz="24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pour les utilisateurs de WAB</a:t>
            </a:r>
          </a:p>
          <a:p>
            <a:pPr marL="742950" lvl="1" indent="-285750">
              <a:spcBef>
                <a:spcPct val="20000"/>
              </a:spcBef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WAB </a:t>
            </a: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ne change pas les méthodes de travail</a:t>
            </a:r>
          </a:p>
          <a:p>
            <a:pPr marL="742950" lvl="1" indent="-285750">
              <a:spcBef>
                <a:spcPct val="20000"/>
              </a:spcBef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Conservation </a:t>
            </a: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des outils actuels (client TSE/RDP, </a:t>
            </a:r>
            <a:r>
              <a:rPr lang="fr-FR" sz="2400" dirty="0" err="1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PuTTY</a:t>
            </a:r>
            <a:r>
              <a:rPr lang="fr-FR" sz="2400" dirty="0" smtClean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, </a:t>
            </a:r>
            <a:r>
              <a:rPr lang="fr-FR" sz="2400" dirty="0" err="1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WinSCP</a:t>
            </a: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, navigateur Web, ligne de commande …)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700808"/>
            <a:ext cx="1753568" cy="175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7910016" y="0"/>
            <a:ext cx="4267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>
              <a:defRPr/>
            </a:pPr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Facilité d’</a:t>
            </a:r>
            <a:r>
              <a:rPr lang="fr-FR" altLang="ja-JP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administration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795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4223792" y="1217847"/>
            <a:ext cx="773740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Interface Web (https) en anglais et en français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 marL="0" indent="0">
              <a:buClr>
                <a:srgbClr val="376092"/>
              </a:buClr>
              <a:buSzPct val="100000"/>
              <a:buNone/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	Compatible IE7+ et 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Firefox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Interface «CLI» &amp; Services Web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 marL="457200" lvl="1" indent="0" eaLnBrk="1" hangingPunct="1">
              <a:buClr>
                <a:srgbClr val="376092"/>
              </a:buClr>
              <a:buSzPct val="100000"/>
              <a:buNone/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«Provisionning» des utilisateurs, des équipements, des droits… </a:t>
            </a:r>
          </a:p>
          <a:p>
            <a:pPr marL="457200" lvl="1" indent="0" eaLnBrk="1" hangingPunct="1">
              <a:buClr>
                <a:srgbClr val="376092"/>
              </a:buClr>
              <a:buSzPct val="100000"/>
              <a:buNone/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par des applications tierces (IAM 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…)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  <a:p>
            <a:pPr eaLnBrk="1" hangingPunct="1">
              <a:buClr>
                <a:srgbClr val="376092"/>
              </a:buClr>
              <a:buSzPct val="11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Possibilité de définir des profils </a:t>
            </a:r>
          </a:p>
          <a:p>
            <a:pPr marL="0" indent="0" eaLnBrk="1" hangingPunct="1">
              <a:buClr>
                <a:srgbClr val="376092"/>
              </a:buClr>
              <a:buSzPct val="110000"/>
              <a:buNone/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	</a:t>
            </a: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avec des droits spécifiques (ex : auditeur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)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  <a:p>
            <a:pPr eaLnBrk="1" hangingPunct="1">
              <a:buClr>
                <a:srgbClr val="376092"/>
              </a:buClr>
              <a:buSzPct val="11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Possibilité de définir des périmètres d’</a:t>
            </a:r>
            <a:r>
              <a:rPr lang="fr-FR" altLang="ja-JP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actions 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par administrateur du WAB • en terme d’utilisateurs et/ou de comptes cibles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  <a:p>
            <a:pPr marL="457200" lvl="1" indent="0" eaLnBrk="1" hangingPunct="1">
              <a:buClr>
                <a:srgbClr val="376092"/>
              </a:buClr>
              <a:buSzPct val="100000"/>
              <a:buNone/>
            </a:pP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ＭＳ Ｐゴシック" charset="0"/>
              <a:cs typeface="Arial"/>
            </a:endParaRPr>
          </a:p>
          <a:p>
            <a:pPr lvl="1" eaLnBrk="1" hangingPunct="1">
              <a:buClr>
                <a:srgbClr val="376092"/>
              </a:buClr>
              <a:buFont typeface="Courier New" charset="0"/>
              <a:buNone/>
            </a:pPr>
            <a:endParaRPr lang="fr-FR" sz="18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ＭＳ Ｐゴシック" charset="0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31392"/>
            <a:ext cx="2729860" cy="3679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970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ZoneTexte 4"/>
          <p:cNvSpPr txBox="1">
            <a:spLocks noChangeArrowheads="1"/>
          </p:cNvSpPr>
          <p:nvPr/>
        </p:nvSpPr>
        <p:spPr bwMode="auto">
          <a:xfrm>
            <a:off x="6284913" y="33857"/>
            <a:ext cx="5907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>
              <a:defRPr/>
            </a:pPr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</a:rPr>
              <a:t>Provisionning via Services Web</a:t>
            </a:r>
          </a:p>
        </p:txBody>
      </p:sp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767408" y="2210584"/>
            <a:ext cx="100811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285750" indent="-285750" eaLnBrk="0" hangingPunct="0"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Provisionning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: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  <a:p>
            <a:pPr marL="742950" lvl="1" indent="-285750" eaLnBrk="0" hangingPunct="0"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 des utilisateurs</a:t>
            </a:r>
          </a:p>
          <a:p>
            <a:pPr marL="742950" lvl="1" indent="-285750" eaLnBrk="0" hangingPunct="0"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 des comptes</a:t>
            </a:r>
          </a:p>
          <a:p>
            <a:pPr marL="742950" lvl="1" indent="-285750" eaLnBrk="0" hangingPunct="0"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 des équipements cibles</a:t>
            </a:r>
          </a:p>
          <a:p>
            <a:pPr marL="742950" lvl="1" indent="-285750" eaLnBrk="0" hangingPunct="0"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 des droits 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d’</a:t>
            </a:r>
            <a:r>
              <a:rPr lang="fr-FR" altLang="ja-JP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accès 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… </a:t>
            </a:r>
          </a:p>
          <a:p>
            <a:pPr marL="285750" indent="-285750" eaLnBrk="0" hangingPunct="0">
              <a:buSzPct val="100000"/>
              <a:buBlip>
                <a:blip r:embed="rId2"/>
              </a:buBlip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  <a:p>
            <a:pPr marL="285750" indent="-285750" eaLnBrk="0" hangingPunct="0"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Ces informations peuvent être synchronisées automatiquement </a:t>
            </a: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entre une solution centrale de type IAM et un 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WAB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  <a:p>
            <a:pPr marL="285750" indent="-285750" eaLnBrk="0" hangingPunct="0">
              <a:buSzPct val="100000"/>
              <a:buBlip>
                <a:blip r:embed="rId2"/>
              </a:buBlip>
            </a:pP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Ce </a:t>
            </a: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qui permet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une </a:t>
            </a:r>
            <a:r>
              <a:rPr lang="fr-FR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importante diminution </a:t>
            </a: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du TCO du WAB. 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415480" y="1333421"/>
            <a:ext cx="100014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Permet le « provisionning » du WAB </a:t>
            </a: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via des services Web de type SOAP</a:t>
            </a:r>
          </a:p>
        </p:txBody>
      </p:sp>
    </p:spTree>
    <p:extLst>
      <p:ext uri="{BB962C8B-B14F-4D97-AF65-F5344CB8AC3E}">
        <p14:creationId xmlns:p14="http://schemas.microsoft.com/office/powerpoint/2010/main" val="143460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6019800" y="-38100"/>
            <a:ext cx="6172200" cy="685800"/>
          </a:xfrm>
          <a:prstGeom prst="rect">
            <a:avLst/>
          </a:prstGeom>
        </p:spPr>
        <p:txBody>
          <a:bodyPr/>
          <a:lstStyle/>
          <a:p>
            <a:pPr algn="r" eaLnBrk="1" hangingPunct="1">
              <a:defRPr/>
            </a:pPr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Reporting et Alertes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133600" y="1233910"/>
            <a:ext cx="7772400" cy="52322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fr-FR" sz="2800" b="1" dirty="0" smtClean="0">
                <a:solidFill>
                  <a:srgbClr val="90D05A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panose="020B0606020202030204" pitchFamily="34" charset="0"/>
                <a:cs typeface="Arial"/>
              </a:rPr>
              <a:t>REPORTING GRAPHIQUE </a:t>
            </a:r>
            <a:r>
              <a:rPr lang="fr-FR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 Narrow" panose="020B0606020202030204" pitchFamily="34" charset="0"/>
                <a:cs typeface="Arial"/>
              </a:rPr>
              <a:t>SUR LES CONNEXIONS</a:t>
            </a:r>
          </a:p>
        </p:txBody>
      </p:sp>
      <p:sp>
        <p:nvSpPr>
          <p:cNvPr id="35844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4943872" y="2573784"/>
            <a:ext cx="7272808" cy="387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Export des données au format csv </a:t>
            </a: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pour exploitation 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ultérieure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lnSpc>
                <a:spcPct val="90000"/>
              </a:lnSpc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Alertes temps réel </a:t>
            </a: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(mail &amp; logs) paramétrables :</a:t>
            </a:r>
          </a:p>
          <a:p>
            <a:pPr lvl="1" eaLnBrk="1" hangingPunct="1">
              <a:lnSpc>
                <a:spcPct val="90000"/>
              </a:lnSpc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Détection de chaines de caractères interdites (SSH)</a:t>
            </a:r>
          </a:p>
          <a:p>
            <a:pPr lvl="1" eaLnBrk="1" hangingPunct="1">
              <a:lnSpc>
                <a:spcPct val="90000"/>
              </a:lnSpc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Echec d’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authentification sur le WAB</a:t>
            </a:r>
          </a:p>
          <a:p>
            <a:pPr lvl="1" eaLnBrk="1" hangingPunct="1">
              <a:lnSpc>
                <a:spcPct val="90000"/>
              </a:lnSpc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Echec de connexion sur le compte cible </a:t>
            </a:r>
            <a:r>
              <a:rPr lang="fr-FR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…</a:t>
            </a: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lnSpc>
                <a:spcPct val="90000"/>
              </a:lnSpc>
              <a:buClr>
                <a:srgbClr val="376092"/>
              </a:buClr>
              <a:buSzPct val="100000"/>
              <a:buBlip>
                <a:blip r:embed="rId2"/>
              </a:buBlip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Envoi par mail d’</a:t>
            </a:r>
            <a:r>
              <a:rPr lang="fr-FR" altLang="ja-JP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un rapport quotidien </a:t>
            </a:r>
            <a:r>
              <a:rPr lang="fr-FR" altLang="ja-JP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sur les connexions</a:t>
            </a:r>
          </a:p>
          <a:p>
            <a:pPr>
              <a:lnSpc>
                <a:spcPct val="90000"/>
              </a:lnSpc>
              <a:buClr>
                <a:srgbClr val="376092"/>
              </a:buClr>
            </a:pPr>
            <a:endParaRPr lang="fr-FR" dirty="0">
              <a:solidFill>
                <a:srgbClr val="595959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lnSpc>
                <a:spcPct val="90000"/>
              </a:lnSpc>
              <a:buClr>
                <a:srgbClr val="376092"/>
              </a:buClr>
              <a:buFont typeface="Courier New" charset="0"/>
              <a:buChar char="o"/>
            </a:pPr>
            <a:endParaRPr lang="fr-FR" sz="2000" dirty="0"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90000"/>
              </a:lnSpc>
              <a:buClr>
                <a:srgbClr val="376092"/>
              </a:buClr>
              <a:buFont typeface="Courier New" charset="0"/>
              <a:buNone/>
            </a:pPr>
            <a:endParaRPr lang="fr-FR" sz="2000" dirty="0">
              <a:latin typeface="Calibri" charset="0"/>
              <a:ea typeface="ＭＳ Ｐゴシック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400300"/>
            <a:ext cx="3766090" cy="30449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638300" y="24003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818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0" y="3915906"/>
            <a:ext cx="9144000" cy="181735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0" y="1860807"/>
            <a:ext cx="9144000" cy="1817350"/>
          </a:xfrm>
          <a:prstGeom prst="rect">
            <a:avLst/>
          </a:prstGeom>
          <a:ln>
            <a:noFill/>
          </a:ln>
        </p:spPr>
        <p:style>
          <a:lnRef idx="1">
            <a:schemeClr val="dk1"/>
          </a:lnRef>
          <a:fillRef idx="1001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pic>
        <p:nvPicPr>
          <p:cNvPr id="3175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837" y="2233344"/>
            <a:ext cx="2971800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contenu 1"/>
          <p:cNvSpPr>
            <a:spLocks noGrp="1"/>
          </p:cNvSpPr>
          <p:nvPr>
            <p:ph idx="4294967295"/>
          </p:nvPr>
        </p:nvSpPr>
        <p:spPr>
          <a:xfrm>
            <a:off x="3287689" y="2564904"/>
            <a:ext cx="3128933" cy="53340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pPr marL="0" indent="0" algn="ctr" fontAlgn="auto">
              <a:spcAft>
                <a:spcPts val="0"/>
              </a:spcAft>
              <a:buNone/>
              <a:defRPr/>
            </a:pPr>
            <a:r>
              <a:rPr lang="fr-FR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Appliances matérielles</a:t>
            </a:r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2639616" y="4203938"/>
            <a:ext cx="4307696" cy="533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4F81BD">
                  <a:lumMod val="75000"/>
                </a:srgbClr>
              </a:buClr>
              <a:buSzPct val="110000"/>
              <a:defRPr/>
            </a:pP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pitchFamily="34" charset="-128"/>
                <a:cs typeface="Arial"/>
              </a:rPr>
              <a:t>Package logiciel</a:t>
            </a:r>
          </a:p>
        </p:txBody>
      </p:sp>
      <p:sp>
        <p:nvSpPr>
          <p:cNvPr id="31749" name="ZoneTexte 8"/>
          <p:cNvSpPr txBox="1">
            <a:spLocks noChangeArrowheads="1"/>
          </p:cNvSpPr>
          <p:nvPr/>
        </p:nvSpPr>
        <p:spPr bwMode="auto">
          <a:xfrm>
            <a:off x="2265670" y="1337587"/>
            <a:ext cx="784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  <a:cs typeface="Arial"/>
              </a:rPr>
              <a:t>11 modèles disponibles : </a:t>
            </a:r>
            <a:r>
              <a:rPr lang="fr-FR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du WAB </a:t>
            </a:r>
            <a:r>
              <a:rPr lang="fr-FR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15 </a:t>
            </a:r>
            <a:r>
              <a:rPr lang="fr-FR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au WAB 2000</a:t>
            </a:r>
          </a:p>
        </p:txBody>
      </p:sp>
      <p:sp>
        <p:nvSpPr>
          <p:cNvPr id="31750" name="ZoneTexte 10"/>
          <p:cNvSpPr txBox="1">
            <a:spLocks noChangeArrowheads="1"/>
          </p:cNvSpPr>
          <p:nvPr/>
        </p:nvSpPr>
        <p:spPr bwMode="auto">
          <a:xfrm>
            <a:off x="2423592" y="4737338"/>
            <a:ext cx="45616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fr-FR" altLang="ja-JP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/>
              </a:rPr>
              <a:t>Appliance virtuelle compatible VMWare ESX 4/5</a:t>
            </a:r>
            <a:endParaRPr lang="fr-FR" b="1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005" y="4325485"/>
            <a:ext cx="2146440" cy="99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3"/>
          <p:cNvSpPr txBox="1">
            <a:spLocks/>
          </p:cNvSpPr>
          <p:nvPr/>
        </p:nvSpPr>
        <p:spPr bwMode="auto">
          <a:xfrm>
            <a:off x="3200400" y="0"/>
            <a:ext cx="8991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pPr algn="r" eaLnBrk="1" hangingPunct="1">
              <a:defRPr/>
            </a:pPr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WAB – Mode de commercialisation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6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build="p"/>
      <p:bldP spid="6" grpId="0"/>
      <p:bldP spid="317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561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Helvetica Light" pitchFamily="50" charset="0"/>
            </a:endParaRPr>
          </a:p>
        </p:txBody>
      </p:sp>
      <p:graphicFrame>
        <p:nvGraphicFramePr>
          <p:cNvPr id="3" name="Diagramme 2"/>
          <p:cNvGraphicFramePr/>
          <p:nvPr>
            <p:extLst/>
          </p:nvPr>
        </p:nvGraphicFramePr>
        <p:xfrm>
          <a:off x="-3303" y="1165983"/>
          <a:ext cx="6477000" cy="4670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5735960" y="0"/>
            <a:ext cx="6456040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Helvetica Neue UltraLight" panose="020B0604020202020204" charset="0"/>
              </a:rPr>
              <a:t>Stratégie de distribution - France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541495" y="1556792"/>
            <a:ext cx="4810016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Stratégie 100% indirecte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8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Modèle de distribution 1Tier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8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Partenaires certifiés </a:t>
            </a:r>
            <a:r>
              <a:rPr lang="fr-FR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:</a:t>
            </a:r>
          </a:p>
          <a:p>
            <a:endParaRPr lang="fr-FR" sz="28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Elite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Premier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MSSP</a:t>
            </a:r>
          </a:p>
          <a:p>
            <a:pPr lvl="1"/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31124"/>
            <a:ext cx="3188484" cy="91447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869" y="4077072"/>
            <a:ext cx="840795" cy="130356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72" y="4077072"/>
            <a:ext cx="1143000" cy="1143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985" y="4077072"/>
            <a:ext cx="843148" cy="127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5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5993854" y="0"/>
            <a:ext cx="6172200" cy="685800"/>
          </a:xfrm>
          <a:prstGeom prst="rect">
            <a:avLst/>
          </a:prstGeom>
        </p:spPr>
        <p:txBody>
          <a:bodyPr/>
          <a:lstStyle/>
          <a:p>
            <a:pPr algn="r" eaLnBrk="1" hangingPunct="1">
              <a:defRPr/>
            </a:pPr>
            <a:r>
              <a:rPr lang="fr-FR" sz="3600" dirty="0" smtClean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ＭＳ Ｐゴシック" charset="0"/>
              </a:rPr>
              <a:t>Support technique</a:t>
            </a:r>
            <a:endParaRPr lang="fr-FR" sz="36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211932" y="1270243"/>
            <a:ext cx="648072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90D05A"/>
                </a:solidFill>
                <a:latin typeface="Arial Narrow" panose="020B0606020202030204" pitchFamily="34" charset="0"/>
              </a:rPr>
              <a:t>Support Silver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 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Accès aux mises à jour mineures &amp; correctifs logiciels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2 interlocuteurs accrédités pour contacter le support.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Support téléphonique &amp; e-mail : Prise en main des tickets en J + 1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Disponibilité : du lundi au vendredi de 9h00 à 19h00 (GMT+1)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Garantie matérielle </a:t>
            </a:r>
            <a:r>
              <a:rPr lang="fr-FR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: 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Intervention en J+1 *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endParaRPr lang="fr-FR" sz="1000" dirty="0">
              <a:solidFill>
                <a:prstClr val="black"/>
              </a:solidFill>
              <a:latin typeface="Calibri" charset="0"/>
            </a:endParaRPr>
          </a:p>
        </p:txBody>
      </p:sp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211932" y="3580075"/>
            <a:ext cx="857128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90D05A"/>
                </a:solidFill>
                <a:latin typeface="Arial Narrow" panose="020B0606020202030204" pitchFamily="34" charset="0"/>
              </a:rPr>
              <a:t>Support Gold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 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Accès aux mises à jour mineures &amp; correctifs logiciels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4 interlocuteurs accrédités pour contacter le support.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Support téléphonique &amp; e-mail : Prise en main des tickets en 8 H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Disponibilité : 7 jours sur 7 de 9h00 à 19h00 (GMT+1)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Garantie matérielle : Intervention en H+4 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*</a:t>
            </a:r>
            <a:endParaRPr lang="fr-FR" sz="20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2773" name="Rectangle 6"/>
          <p:cNvSpPr>
            <a:spLocks noChangeArrowheads="1"/>
          </p:cNvSpPr>
          <p:nvPr/>
        </p:nvSpPr>
        <p:spPr bwMode="auto">
          <a:xfrm>
            <a:off x="6863408" y="1286297"/>
            <a:ext cx="532859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90D05A"/>
                </a:solidFill>
                <a:latin typeface="Arial Narrow" panose="020B0606020202030204" pitchFamily="34" charset="0"/>
              </a:rPr>
              <a:t>Support Platinum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Accès aux mises à jour mineures &amp; correctifs logiciels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6 interlocuteurs </a:t>
            </a:r>
            <a:r>
              <a:rPr lang="fr-FR" sz="2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Protection </a:t>
            </a: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des données **accrédités pour contacter le support.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Support téléphonique &amp; e-mail : Prise en main des tickets en 2 H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Disponibilité : 7 jours sur 7 - 24 heures sur 24 (GMT+1)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r>
              <a:rPr lang="fr-FR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</a:rPr>
              <a:t>  Garantie matérielle : Intervention en H+2 *</a:t>
            </a:r>
          </a:p>
          <a:p>
            <a:pPr>
              <a:buClr>
                <a:srgbClr val="90D05A"/>
              </a:buClr>
              <a:buFont typeface="Arial" charset="0"/>
              <a:buChar char="•"/>
            </a:pPr>
            <a:endParaRPr lang="fr-FR" sz="1000" dirty="0">
              <a:solidFill>
                <a:prstClr val="black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6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8263" y="1412776"/>
            <a:ext cx="413634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7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34" y="1268760"/>
            <a:ext cx="11183658" cy="423085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35561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solidFill>
                <a:prstClr val="black"/>
              </a:solidFill>
              <a:latin typeface="Helvetica Light" pitchFamily="50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858000" y="0"/>
            <a:ext cx="5334000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cs typeface="Helvetica Neue UltraLight" panose="020B0604020202020204" charset="0"/>
              </a:rPr>
              <a:t>Organisation</a:t>
            </a:r>
            <a:r>
              <a:rPr lang="fr-FR" sz="3600" dirty="0">
                <a:solidFill>
                  <a:prstClr val="black">
                    <a:lumMod val="50000"/>
                    <a:lumOff val="50000"/>
                  </a:prstClr>
                </a:solidFill>
                <a:latin typeface="Arial Narrow" panose="020B0606020202030204" pitchFamily="34" charset="0"/>
                <a:cs typeface="Iskoola Pota" panose="020B0502040204020203" pitchFamily="34" charset="0"/>
              </a:rPr>
              <a:t> commerciale</a:t>
            </a:r>
          </a:p>
        </p:txBody>
      </p:sp>
      <p:sp>
        <p:nvSpPr>
          <p:cNvPr id="8" name="Organigramme : Alternative 7"/>
          <p:cNvSpPr/>
          <p:nvPr/>
        </p:nvSpPr>
        <p:spPr>
          <a:xfrm>
            <a:off x="1703512" y="4651394"/>
            <a:ext cx="7216788" cy="79383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279576" y="4726885"/>
            <a:ext cx="6496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PARTENAIRES</a:t>
            </a:r>
            <a:endParaRPr lang="fr-FR" sz="3600" b="1" dirty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44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7993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Helvetica Light" pitchFamily="50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325" y="1494451"/>
            <a:ext cx="693383" cy="88398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247" y="1504581"/>
            <a:ext cx="625784" cy="62578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2288" y="1524721"/>
            <a:ext cx="542652" cy="61048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2137" y="1515422"/>
            <a:ext cx="621806" cy="62180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5274" y="1627403"/>
            <a:ext cx="619986" cy="65980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33278" y="1354187"/>
            <a:ext cx="797697" cy="79769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77799" y="2480928"/>
            <a:ext cx="990449" cy="40633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45056" y="2407215"/>
            <a:ext cx="594212" cy="51531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40832" y="2520886"/>
            <a:ext cx="1421241" cy="315831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15591" y="2289325"/>
            <a:ext cx="554423" cy="58169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39428" y="2051936"/>
            <a:ext cx="735998" cy="73599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72240" y="3127309"/>
            <a:ext cx="1353500" cy="32436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04048" y="3028408"/>
            <a:ext cx="857250" cy="5715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68465" y="3041826"/>
            <a:ext cx="823807" cy="52959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95194" y="2486018"/>
            <a:ext cx="921999" cy="270455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05275" y="2907970"/>
            <a:ext cx="703963" cy="62536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620043" y="3534637"/>
            <a:ext cx="649892" cy="807136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16306" y="3655409"/>
            <a:ext cx="1765685" cy="546894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21"/>
          <a:srcRect l="39535"/>
          <a:stretch/>
        </p:blipFill>
        <p:spPr>
          <a:xfrm>
            <a:off x="6040214" y="3662392"/>
            <a:ext cx="816257" cy="361755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960968" y="2810905"/>
            <a:ext cx="492919" cy="485775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107560" y="3781273"/>
            <a:ext cx="783604" cy="381213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163965" y="3652344"/>
            <a:ext cx="502115" cy="381848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000040" y="3738081"/>
            <a:ext cx="1004789" cy="376417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452586" y="4472872"/>
            <a:ext cx="998148" cy="452692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668247" y="4278292"/>
            <a:ext cx="1088242" cy="44769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086587" y="4221944"/>
            <a:ext cx="649280" cy="685859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960220" y="4301048"/>
            <a:ext cx="1265040" cy="395325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561418" y="4280282"/>
            <a:ext cx="877242" cy="568898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909926" y="5200533"/>
            <a:ext cx="1803667" cy="363130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256194" y="5008959"/>
            <a:ext cx="415177" cy="456695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412033" y="5053311"/>
            <a:ext cx="1391057" cy="381457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659595" y="4368200"/>
            <a:ext cx="581160" cy="515597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9644840" y="1550519"/>
            <a:ext cx="674160" cy="1264051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8441982" y="5035688"/>
            <a:ext cx="936718" cy="431705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57908" y="2462940"/>
            <a:ext cx="947766" cy="308267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9746030" y="3104843"/>
            <a:ext cx="742458" cy="429794"/>
          </a:xfrm>
          <a:prstGeom prst="rect">
            <a:avLst/>
          </a:prstGeom>
        </p:spPr>
      </p:pic>
      <p:pic>
        <p:nvPicPr>
          <p:cNvPr id="39" name="Image 38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584459" y="2999337"/>
            <a:ext cx="792536" cy="290156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205565" y="1531084"/>
            <a:ext cx="1098198" cy="461243"/>
          </a:xfrm>
          <a:prstGeom prst="rect">
            <a:avLst/>
          </a:prstGeom>
        </p:spPr>
      </p:pic>
      <p:pic>
        <p:nvPicPr>
          <p:cNvPr id="41" name="Image 40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9887367" y="4285319"/>
            <a:ext cx="514085" cy="707513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602967" y="3597296"/>
            <a:ext cx="625725" cy="471023"/>
          </a:xfrm>
          <a:prstGeom prst="rect">
            <a:avLst/>
          </a:prstGeom>
        </p:spPr>
      </p:pic>
      <p:sp>
        <p:nvSpPr>
          <p:cNvPr id="43" name="ZoneTexte 42"/>
          <p:cNvSpPr txBox="1"/>
          <p:nvPr/>
        </p:nvSpPr>
        <p:spPr>
          <a:xfrm>
            <a:off x="7212842" y="-10607"/>
            <a:ext cx="4979158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Iskoola Pota" panose="020B0502040204020203" pitchFamily="34" charset="0"/>
              </a:rPr>
              <a:t>Références </a:t>
            </a:r>
            <a:r>
              <a:rPr lang="fr-FR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Helvetica Neue UltraLight" panose="020B0604020202020204" charset="0"/>
              </a:rPr>
              <a:t>Clients</a:t>
            </a:r>
            <a:r>
              <a:rPr lang="fr-FR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Iskoola Pota" panose="020B0502040204020203" pitchFamily="34" charset="0"/>
              </a:rPr>
              <a:t> - France</a:t>
            </a:r>
          </a:p>
        </p:txBody>
      </p:sp>
      <p:pic>
        <p:nvPicPr>
          <p:cNvPr id="45" name="Picture 10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96" y="1407907"/>
            <a:ext cx="985205" cy="98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3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760" y="2676244"/>
            <a:ext cx="871178" cy="60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1180760" y="3838037"/>
            <a:ext cx="882402" cy="585071"/>
          </a:xfrm>
          <a:prstGeom prst="rect">
            <a:avLst/>
          </a:prstGeom>
        </p:spPr>
      </p:pic>
      <p:pic>
        <p:nvPicPr>
          <p:cNvPr id="48" name="Picture 12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764" y="4837287"/>
            <a:ext cx="83994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056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561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Helvetica Light" pitchFamily="50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7010400" y="0"/>
            <a:ext cx="5181600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Iskoola Pota" panose="020B0502040204020203" pitchFamily="34" charset="0"/>
              </a:rPr>
              <a:t>Références </a:t>
            </a:r>
            <a:r>
              <a:rPr lang="fr-FR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Helvetica Neue UltraLight" panose="020B0604020202020204" charset="0"/>
              </a:rPr>
              <a:t>Clients</a:t>
            </a:r>
            <a:r>
              <a:rPr lang="fr-FR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Iskoola Pota" panose="020B0502040204020203" pitchFamily="34" charset="0"/>
              </a:rPr>
              <a:t> - EMEA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416" y="1926072"/>
            <a:ext cx="1661003" cy="996601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1597" y="4761070"/>
            <a:ext cx="1251796" cy="80833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3186" y="2400148"/>
            <a:ext cx="1390442" cy="76643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8719" y="3710370"/>
            <a:ext cx="1261256" cy="875651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6161" y="1581079"/>
            <a:ext cx="1585302" cy="46263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0882" y="3211386"/>
            <a:ext cx="963160" cy="69863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87658" y="3428756"/>
            <a:ext cx="1358002" cy="48924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13948" y="3630568"/>
            <a:ext cx="2398980" cy="44207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36044" y="2360240"/>
            <a:ext cx="1476884" cy="896190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99265" y="2531023"/>
            <a:ext cx="601686" cy="91924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9348" y="1581078"/>
            <a:ext cx="1105673" cy="524916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75462" y="1553574"/>
            <a:ext cx="1925421" cy="436429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87658" y="2451112"/>
            <a:ext cx="1301818" cy="64566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383629" y="4359691"/>
            <a:ext cx="1051141" cy="64836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673125" y="4190086"/>
            <a:ext cx="988768" cy="673215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953263" y="4411064"/>
            <a:ext cx="1110860" cy="34042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307590" y="4381573"/>
            <a:ext cx="952640" cy="729666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65411" y="3918003"/>
            <a:ext cx="739299" cy="775012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81800" y="5181600"/>
            <a:ext cx="1625658" cy="318094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463205" y="5214391"/>
            <a:ext cx="261670" cy="252512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103817" y="1831167"/>
            <a:ext cx="1800921" cy="26547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269275" y="3303398"/>
            <a:ext cx="1930684" cy="360978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326173" y="2481056"/>
            <a:ext cx="1444147" cy="475912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91158" y="4820154"/>
            <a:ext cx="1463187" cy="774349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82385" y="2246077"/>
            <a:ext cx="856393" cy="569891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98721" y="3630568"/>
            <a:ext cx="1275332" cy="64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8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5561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Helvetica Light" pitchFamily="50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7300753" y="0"/>
            <a:ext cx="4891247" cy="8948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algn="r">
              <a:spcBef>
                <a:spcPct val="0"/>
              </a:spcBef>
              <a:buNone/>
              <a:defRPr sz="2800">
                <a:solidFill>
                  <a:srgbClr val="B1B1B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cs typeface="Iskoola Pota" panose="020B0502040204020203" pitchFamily="34" charset="0"/>
              </a:rPr>
              <a:t>Vendu dans plus de 20 pays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925" y="1676400"/>
            <a:ext cx="1021556" cy="62865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7528" y="1676400"/>
            <a:ext cx="946631" cy="62865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2207" y="1672622"/>
            <a:ext cx="901547" cy="6324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1801" y="1676400"/>
            <a:ext cx="944693" cy="62865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4541" y="1676400"/>
            <a:ext cx="942975" cy="62865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7925" y="2493070"/>
            <a:ext cx="1021556" cy="53348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57528" y="2417156"/>
            <a:ext cx="946631" cy="69732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58095" y="2417156"/>
            <a:ext cx="885658" cy="69732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81801" y="2417156"/>
            <a:ext cx="944693" cy="69732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864737" y="2417155"/>
            <a:ext cx="942778" cy="69732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89445" y="3230901"/>
            <a:ext cx="1030037" cy="685443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668838" y="3276590"/>
            <a:ext cx="935321" cy="614057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47827" y="3242575"/>
            <a:ext cx="895926" cy="596198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87423" y="3228295"/>
            <a:ext cx="939070" cy="62490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880025" y="3226588"/>
            <a:ext cx="927490" cy="604278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89445" y="4052755"/>
            <a:ext cx="1030037" cy="685443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86367" y="4058129"/>
            <a:ext cx="956927" cy="680069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76754" y="4045254"/>
            <a:ext cx="883005" cy="692944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797805" y="4045254"/>
            <a:ext cx="928688" cy="692944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864541" y="4058129"/>
            <a:ext cx="942975" cy="68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99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re 5"/>
          <p:cNvSpPr>
            <a:spLocks noGrp="1"/>
          </p:cNvSpPr>
          <p:nvPr>
            <p:ph type="ctrTitle" idx="4294967295"/>
          </p:nvPr>
        </p:nvSpPr>
        <p:spPr bwMode="auto">
          <a:xfrm>
            <a:off x="3215681" y="2708921"/>
            <a:ext cx="5852263" cy="1072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fr-FR" sz="3600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Les nouveaux besoins et contraintes des entreprises</a:t>
            </a:r>
          </a:p>
        </p:txBody>
      </p:sp>
    </p:spTree>
    <p:extLst>
      <p:ext uri="{BB962C8B-B14F-4D97-AF65-F5344CB8AC3E}">
        <p14:creationId xmlns:p14="http://schemas.microsoft.com/office/powerpoint/2010/main" val="225019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Espace réservé du contenu 1"/>
          <p:cNvSpPr>
            <a:spLocks noGrp="1"/>
          </p:cNvSpPr>
          <p:nvPr>
            <p:ph idx="4294967295"/>
          </p:nvPr>
        </p:nvSpPr>
        <p:spPr bwMode="auto">
          <a:xfrm>
            <a:off x="767408" y="1484784"/>
            <a:ext cx="518321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buClr>
                <a:srgbClr val="376092"/>
              </a:buClr>
              <a:buSzPct val="100000"/>
              <a:buBlip>
                <a:blip r:embed="rId3"/>
              </a:buBlip>
            </a:pP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Les administrateurs doivent apprendre les </a:t>
            </a:r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mots de passe, les retenir et en changer régulièrement</a:t>
            </a: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/>
            </a:r>
            <a:b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</a:br>
            <a:endParaRPr lang="fr-FR" sz="24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buClr>
                <a:srgbClr val="376092"/>
              </a:buClr>
              <a:buSzPct val="100000"/>
              <a:buBlip>
                <a:blip r:embed="rId3"/>
              </a:buBlip>
            </a:pP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Les post-it se multiplient autour de l’</a:t>
            </a:r>
            <a:r>
              <a:rPr lang="fr-FR" altLang="ja-JP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écran </a:t>
            </a:r>
            <a:br>
              <a:rPr lang="fr-FR" altLang="ja-JP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</a:br>
            <a:r>
              <a:rPr lang="fr-FR" altLang="ja-JP" sz="24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ou sur le bureau</a:t>
            </a:r>
          </a:p>
          <a:p>
            <a:pPr>
              <a:buClr>
                <a:srgbClr val="376092"/>
              </a:buClr>
              <a:buSzPct val="100000"/>
              <a:buBlip>
                <a:blip r:embed="rId3"/>
              </a:buBlip>
            </a:pPr>
            <a:endParaRPr lang="fr-FR" altLang="ja-JP" sz="24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buClr>
                <a:srgbClr val="376092"/>
              </a:buClr>
              <a:buSzPct val="100000"/>
              <a:buBlip>
                <a:blip r:embed="rId3"/>
              </a:buBlip>
            </a:pPr>
            <a:r>
              <a:rPr lang="fr-FR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Les mots de passe sont gérés à droite et à gauche, parfois ils restent dans la tête de l’</a:t>
            </a:r>
            <a:r>
              <a:rPr lang="fr-FR" altLang="ja-JP" sz="2400" dirty="0">
                <a:solidFill>
                  <a:srgbClr val="7F7F7F"/>
                </a:solidFill>
                <a:latin typeface="Arial Narrow" panose="020B0606020202030204" pitchFamily="34" charset="0"/>
                <a:cs typeface="Arial"/>
              </a:rPr>
              <a:t>administrateur !</a:t>
            </a:r>
            <a:endParaRPr lang="fr-FR" sz="2400" dirty="0">
              <a:solidFill>
                <a:srgbClr val="7F7F7F"/>
              </a:solidFill>
              <a:latin typeface="Arial Narrow" panose="020B0606020202030204" pitchFamily="34" charset="0"/>
              <a:cs typeface="Arial"/>
            </a:endParaRPr>
          </a:p>
          <a:p>
            <a:pPr>
              <a:buClr>
                <a:srgbClr val="376092"/>
              </a:buClr>
              <a:buSzPct val="100000"/>
              <a:buBlip>
                <a:blip r:embed="rId3"/>
              </a:buBlip>
            </a:pPr>
            <a:endParaRPr lang="fr-FR" altLang="ja-JP" sz="18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  <a:p>
            <a:pPr>
              <a:buClr>
                <a:srgbClr val="376092"/>
              </a:buClr>
              <a:buSzPct val="100000"/>
              <a:buBlip>
                <a:blip r:embed="rId3"/>
              </a:buBlip>
            </a:pPr>
            <a:endParaRPr lang="fr-FR" sz="2000" dirty="0">
              <a:solidFill>
                <a:srgbClr val="7F7F7F"/>
              </a:solidFill>
              <a:latin typeface="Arial Narrow" panose="020B0606020202030204" pitchFamily="34" charset="0"/>
              <a:ea typeface="ＭＳ Ｐゴシック" charset="0"/>
              <a:cs typeface="Arial"/>
            </a:endParaRPr>
          </a:p>
        </p:txBody>
      </p:sp>
      <p:sp>
        <p:nvSpPr>
          <p:cNvPr id="11266" name="Titre 3"/>
          <p:cNvSpPr>
            <a:spLocks noGrp="1"/>
          </p:cNvSpPr>
          <p:nvPr>
            <p:ph type="title" idx="4294967295"/>
          </p:nvPr>
        </p:nvSpPr>
        <p:spPr bwMode="auto">
          <a:xfrm>
            <a:off x="4732566" y="0"/>
            <a:ext cx="74676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fr-FR" sz="3600" dirty="0">
                <a:solidFill>
                  <a:srgbClr val="7F7F7F"/>
                </a:solidFill>
                <a:latin typeface="Arial Narrow" panose="020B0606020202030204" pitchFamily="34" charset="0"/>
                <a:ea typeface="ＭＳ Ｐゴシック" charset="0"/>
                <a:cs typeface="Arial"/>
              </a:rPr>
              <a:t>Mots de passe administrateurs</a:t>
            </a:r>
          </a:p>
        </p:txBody>
      </p:sp>
      <p:sp>
        <p:nvSpPr>
          <p:cNvPr id="11270" name="ZoneTexte 8"/>
          <p:cNvSpPr txBox="1">
            <a:spLocks noChangeArrowheads="1"/>
          </p:cNvSpPr>
          <p:nvPr/>
        </p:nvSpPr>
        <p:spPr bwMode="auto">
          <a:xfrm>
            <a:off x="5950620" y="4687034"/>
            <a:ext cx="64642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fr-FR" sz="2800" b="1" dirty="0">
                <a:solidFill>
                  <a:srgbClr val="90D05A"/>
                </a:solidFill>
                <a:latin typeface="Arial Narrow" panose="020B0606020202030204" pitchFamily="34" charset="0"/>
              </a:rPr>
              <a:t>Comment gérer au mieux l’authentification de mes administrateurs 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144" y="974653"/>
            <a:ext cx="3598917" cy="35883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408477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36280</TotalTime>
  <Words>1262</Words>
  <Application>Microsoft Office PowerPoint</Application>
  <PresentationFormat>Grand écran</PresentationFormat>
  <Paragraphs>246</Paragraphs>
  <Slides>31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31</vt:i4>
      </vt:variant>
    </vt:vector>
  </HeadingPairs>
  <TitlesOfParts>
    <vt:vector size="47" baseType="lpstr">
      <vt:lpstr>Calibri</vt:lpstr>
      <vt:lpstr>Wingdings</vt:lpstr>
      <vt:lpstr>Arial</vt:lpstr>
      <vt:lpstr>Arial Narrow</vt:lpstr>
      <vt:lpstr>Arial Rounded MT Bold</vt:lpstr>
      <vt:lpstr>Helvetica Light</vt:lpstr>
      <vt:lpstr>Arila</vt:lpstr>
      <vt:lpstr>ＭＳ Ｐゴシック</vt:lpstr>
      <vt:lpstr>Iskoola Pota</vt:lpstr>
      <vt:lpstr>Courier New</vt:lpstr>
      <vt:lpstr>Helvetica Neue UltraLight</vt:lpstr>
      <vt:lpstr>Thème Office</vt:lpstr>
      <vt:lpstr>3_Thème Office</vt:lpstr>
      <vt:lpstr>1_Thème Office</vt:lpstr>
      <vt:lpstr>2_Thème Office</vt:lpstr>
      <vt:lpstr>4_Thème Office</vt:lpstr>
      <vt:lpstr>Marc GUEROULT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nouveaux besoins et contraintes des entreprises</vt:lpstr>
      <vt:lpstr>Mots de passe administrateurs</vt:lpstr>
      <vt:lpstr>Le turnover des équipes IT</vt:lpstr>
      <vt:lpstr>L’incident survient…</vt:lpstr>
      <vt:lpstr>Les intervenants externes…</vt:lpstr>
      <vt:lpstr>Présentation PowerPoint</vt:lpstr>
      <vt:lpstr>Présentation PowerPoint</vt:lpstr>
      <vt:lpstr>Réponses aux besoins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Support natif http/https</vt:lpstr>
      <vt:lpstr>Contrôle des flux SSH &amp; RDP</vt:lpstr>
      <vt:lpstr>Gestion des mots de passe cibles</vt:lpstr>
      <vt:lpstr>Exemple d’architecture</vt:lpstr>
      <vt:lpstr>Facilité de déploiement</vt:lpstr>
      <vt:lpstr>Facilité d’administration</vt:lpstr>
      <vt:lpstr>Présentation PowerPoint</vt:lpstr>
      <vt:lpstr>Reporting et Alertes</vt:lpstr>
      <vt:lpstr>Présentation PowerPoint</vt:lpstr>
      <vt:lpstr>Support technique</vt:lpstr>
      <vt:lpstr>Présentation PowerPoint</vt:lpstr>
    </vt:vector>
  </TitlesOfParts>
  <Company>Consulat de la République du Kafiristan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apple</dc:creator>
  <cp:lastModifiedBy>Marc Gueroult</cp:lastModifiedBy>
  <cp:revision>1093</cp:revision>
  <dcterms:created xsi:type="dcterms:W3CDTF">2010-09-06T09:02:04Z</dcterms:created>
  <dcterms:modified xsi:type="dcterms:W3CDTF">2015-09-14T07:59:17Z</dcterms:modified>
</cp:coreProperties>
</file>