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535" r:id="rId2"/>
    <p:sldId id="648" r:id="rId3"/>
    <p:sldId id="649" r:id="rId4"/>
    <p:sldId id="650" r:id="rId5"/>
    <p:sldId id="651" r:id="rId6"/>
    <p:sldId id="652" r:id="rId7"/>
    <p:sldId id="653" r:id="rId8"/>
    <p:sldId id="654" r:id="rId9"/>
    <p:sldId id="656" r:id="rId10"/>
    <p:sldId id="540" r:id="rId11"/>
    <p:sldId id="657" r:id="rId12"/>
    <p:sldId id="660" r:id="rId13"/>
    <p:sldId id="658" r:id="rId14"/>
    <p:sldId id="646" r:id="rId15"/>
    <p:sldId id="662" r:id="rId16"/>
    <p:sldId id="659" r:id="rId17"/>
    <p:sldId id="661" r:id="rId18"/>
  </p:sldIdLst>
  <p:sldSz cx="9144000" cy="6858000" type="screen4x3"/>
  <p:notesSz cx="9874250" cy="6724650"/>
  <p:custDataLst>
    <p:tags r:id="rId2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CB15F00-81C2-2549-A734-D8AC941DFF04}">
          <p14:sldIdLst>
            <p14:sldId id="535"/>
            <p14:sldId id="648"/>
            <p14:sldId id="649"/>
            <p14:sldId id="650"/>
            <p14:sldId id="651"/>
            <p14:sldId id="652"/>
            <p14:sldId id="653"/>
            <p14:sldId id="654"/>
            <p14:sldId id="656"/>
            <p14:sldId id="540"/>
            <p14:sldId id="657"/>
            <p14:sldId id="660"/>
            <p14:sldId id="658"/>
            <p14:sldId id="646"/>
            <p14:sldId id="662"/>
            <p14:sldId id="659"/>
            <p14:sldId id="6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C6FF"/>
    <a:srgbClr val="84D340"/>
    <a:srgbClr val="00559A"/>
    <a:srgbClr val="333333"/>
    <a:srgbClr val="0095D8"/>
    <a:srgbClr val="5C9C21"/>
    <a:srgbClr val="80C2BF"/>
    <a:srgbClr val="0068B1"/>
    <a:srgbClr val="86D734"/>
    <a:srgbClr val="737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86" autoAdjust="0"/>
    <p:restoredTop sz="95604" autoAdjust="0"/>
  </p:normalViewPr>
  <p:slideViewPr>
    <p:cSldViewPr snapToGrid="0">
      <p:cViewPr>
        <p:scale>
          <a:sx n="90" d="100"/>
          <a:sy n="90" d="100"/>
        </p:scale>
        <p:origin x="-72" y="816"/>
      </p:cViewPr>
      <p:guideLst>
        <p:guide orient="horz" pos="904"/>
        <p:guide orient="horz" pos="2748"/>
        <p:guide pos="293"/>
        <p:guide pos="777"/>
        <p:guide pos="57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-2622" y="-108"/>
      </p:cViewPr>
      <p:guideLst>
        <p:guide orient="horz" pos="2118"/>
        <p:guide pos="311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4278842" cy="336233"/>
          </a:xfrm>
          <a:prstGeom prst="rect">
            <a:avLst/>
          </a:prstGeom>
        </p:spPr>
        <p:txBody>
          <a:bodyPr vert="horz" lIns="90599" tIns="45299" rIns="90599" bIns="4529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593124" y="2"/>
            <a:ext cx="4278842" cy="336233"/>
          </a:xfrm>
          <a:prstGeom prst="rect">
            <a:avLst/>
          </a:prstGeom>
        </p:spPr>
        <p:txBody>
          <a:bodyPr vert="horz" lIns="90599" tIns="45299" rIns="90599" bIns="45299" rtlCol="0"/>
          <a:lstStyle>
            <a:lvl1pPr algn="r">
              <a:defRPr sz="1200"/>
            </a:lvl1pPr>
          </a:lstStyle>
          <a:p>
            <a:fld id="{F570F47D-D26A-4A28-BF6D-A8CF912A0CB9}" type="datetimeFigureOut">
              <a:rPr lang="en-US" smtClean="0"/>
              <a:pPr/>
              <a:t>9/16/2015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6387252"/>
            <a:ext cx="4278842" cy="336233"/>
          </a:xfrm>
          <a:prstGeom prst="rect">
            <a:avLst/>
          </a:prstGeom>
        </p:spPr>
        <p:txBody>
          <a:bodyPr vert="horz" lIns="90599" tIns="45299" rIns="90599" bIns="4529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593124" y="6387252"/>
            <a:ext cx="4278842" cy="336233"/>
          </a:xfrm>
          <a:prstGeom prst="rect">
            <a:avLst/>
          </a:prstGeom>
        </p:spPr>
        <p:txBody>
          <a:bodyPr vert="horz" lIns="90599" tIns="45299" rIns="90599" bIns="45299" rtlCol="0" anchor="b"/>
          <a:lstStyle>
            <a:lvl1pPr algn="r">
              <a:defRPr sz="1200"/>
            </a:lvl1pPr>
          </a:lstStyle>
          <a:p>
            <a:fld id="{E996677D-93ED-421D-8F07-BA3E735AE4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430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4278842" cy="336233"/>
          </a:xfrm>
          <a:prstGeom prst="rect">
            <a:avLst/>
          </a:prstGeom>
        </p:spPr>
        <p:txBody>
          <a:bodyPr vert="horz" lIns="90599" tIns="45299" rIns="90599" bIns="4529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93124" y="2"/>
            <a:ext cx="4278842" cy="336233"/>
          </a:xfrm>
          <a:prstGeom prst="rect">
            <a:avLst/>
          </a:prstGeom>
        </p:spPr>
        <p:txBody>
          <a:bodyPr vert="horz" lIns="90599" tIns="45299" rIns="90599" bIns="45299" rtlCol="0"/>
          <a:lstStyle>
            <a:lvl1pPr algn="r">
              <a:defRPr sz="1200"/>
            </a:lvl1pPr>
          </a:lstStyle>
          <a:p>
            <a:fld id="{71AAC0F7-BA95-4E7B-9FAC-7561ED530708}" type="datetimeFigureOut">
              <a:rPr lang="en-US" smtClean="0"/>
              <a:pPr/>
              <a:t>9/16/2015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55963" y="504825"/>
            <a:ext cx="3362325" cy="25209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599" tIns="45299" rIns="90599" bIns="4529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7425" y="3194212"/>
            <a:ext cx="7899400" cy="3026093"/>
          </a:xfrm>
          <a:prstGeom prst="rect">
            <a:avLst/>
          </a:prstGeom>
        </p:spPr>
        <p:txBody>
          <a:bodyPr vert="horz" lIns="90599" tIns="45299" rIns="90599" bIns="4529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387252"/>
            <a:ext cx="4278842" cy="336233"/>
          </a:xfrm>
          <a:prstGeom prst="rect">
            <a:avLst/>
          </a:prstGeom>
        </p:spPr>
        <p:txBody>
          <a:bodyPr vert="horz" lIns="90599" tIns="45299" rIns="90599" bIns="4529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93124" y="6387252"/>
            <a:ext cx="4278842" cy="336233"/>
          </a:xfrm>
          <a:prstGeom prst="rect">
            <a:avLst/>
          </a:prstGeom>
        </p:spPr>
        <p:txBody>
          <a:bodyPr vert="horz" lIns="90599" tIns="45299" rIns="90599" bIns="45299" rtlCol="0" anchor="b"/>
          <a:lstStyle>
            <a:lvl1pPr algn="r">
              <a:defRPr sz="1200"/>
            </a:lvl1pPr>
          </a:lstStyle>
          <a:p>
            <a:fld id="{093B49D4-7C2E-4626-BC60-EBB68E138BA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787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B49D4-7C2E-4626-BC60-EBB68E138BA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8515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B49D4-7C2E-4626-BC60-EBB68E138BAE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493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257550" y="504825"/>
            <a:ext cx="3359150" cy="25193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C3119-374F-480E-A419-19C296EBF0B3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B49D4-7C2E-4626-BC60-EBB68E138BAE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073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3B49D4-7C2E-4626-BC60-EBB68E138BAE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073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Sales Kickoff 2013 PPT slide-46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" name="Rectangle 18"/>
          <p:cNvSpPr/>
          <p:nvPr userDrawn="1"/>
        </p:nvSpPr>
        <p:spPr>
          <a:xfrm>
            <a:off x="0" y="4723320"/>
            <a:ext cx="9144000" cy="2134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4062" y="5005896"/>
            <a:ext cx="5662738" cy="508001"/>
          </a:xfrm>
        </p:spPr>
        <p:txBody>
          <a:bodyPr>
            <a:normAutofit/>
          </a:bodyPr>
          <a:lstStyle>
            <a:lvl1pPr marL="0" indent="0" algn="l">
              <a:buNone/>
              <a:defRPr sz="2200" b="1">
                <a:solidFill>
                  <a:srgbClr val="333333"/>
                </a:solidFill>
                <a:effectLst/>
                <a:latin typeface="+mn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5" name="Picture 11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9379" y="6239163"/>
            <a:ext cx="1838322" cy="308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7" name="AutoShape 3"/>
          <p:cNvSpPr>
            <a:spLocks noChangeAspect="1" noChangeArrowheads="1" noTextEdit="1"/>
          </p:cNvSpPr>
          <p:nvPr userDrawn="1"/>
        </p:nvSpPr>
        <p:spPr bwMode="auto">
          <a:xfrm>
            <a:off x="6007100" y="255588"/>
            <a:ext cx="3136900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501650" y="5377373"/>
            <a:ext cx="5648325" cy="519113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rgbClr val="737373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AutoShape 10"/>
          <p:cNvSpPr>
            <a:spLocks noChangeAspect="1" noChangeArrowheads="1" noTextEdit="1"/>
          </p:cNvSpPr>
          <p:nvPr userDrawn="1"/>
        </p:nvSpPr>
        <p:spPr bwMode="auto">
          <a:xfrm>
            <a:off x="5965825" y="257175"/>
            <a:ext cx="3178175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itle 1"/>
          <p:cNvSpPr>
            <a:spLocks noGrp="1"/>
          </p:cNvSpPr>
          <p:nvPr>
            <p:ph type="ctrTitle" hasCustomPrompt="1"/>
          </p:nvPr>
        </p:nvSpPr>
        <p:spPr>
          <a:xfrm>
            <a:off x="482600" y="1436256"/>
            <a:ext cx="5630333" cy="2724821"/>
          </a:xfrm>
        </p:spPr>
        <p:txBody>
          <a:bodyPr anchor="ctr">
            <a:noAutofit/>
          </a:bodyPr>
          <a:lstStyle>
            <a:lvl1pPr algn="l">
              <a:lnSpc>
                <a:spcPct val="90000"/>
              </a:lnSpc>
              <a:defRPr sz="4000" b="1">
                <a:solidFill>
                  <a:schemeClr val="bg1"/>
                </a:solidFill>
                <a:effectLst>
                  <a:outerShdw blurRad="25400" dist="12700" dir="54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Arial" pitchFamily="34" charset="0"/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8705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osceles Triangle 11"/>
          <p:cNvSpPr/>
          <p:nvPr userDrawn="1"/>
        </p:nvSpPr>
        <p:spPr>
          <a:xfrm rot="10800000">
            <a:off x="1295526" y="4947920"/>
            <a:ext cx="348655" cy="213360"/>
          </a:xfrm>
          <a:prstGeom prst="triangle">
            <a:avLst/>
          </a:prstGeom>
          <a:solidFill>
            <a:srgbClr val="F1F1F1"/>
          </a:solidFill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effectLst/>
              </a:rPr>
              <a:t> </a:t>
            </a:r>
            <a:endParaRPr lang="en-US" dirty="0">
              <a:effectLst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124115" y="5263889"/>
            <a:ext cx="7130771" cy="38276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</a:lstStyle>
          <a:p>
            <a:pPr lvl="0"/>
            <a:r>
              <a:rPr lang="en-US" dirty="0" smtClean="0"/>
              <a:t>Source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ales Kickoff 2013 PPT segue slide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4" name="Group 3"/>
          <p:cNvGrpSpPr/>
          <p:nvPr userDrawn="1"/>
        </p:nvGrpSpPr>
        <p:grpSpPr>
          <a:xfrm>
            <a:off x="2298738" y="3057648"/>
            <a:ext cx="4525496" cy="738660"/>
            <a:chOff x="-1547555" y="4178683"/>
            <a:chExt cx="5217785" cy="851660"/>
          </a:xfrm>
        </p:grpSpPr>
        <p:sp>
          <p:nvSpPr>
            <p:cNvPr id="6" name="Freeform 4"/>
            <p:cNvSpPr>
              <a:spLocks/>
            </p:cNvSpPr>
            <p:nvPr userDrawn="1"/>
          </p:nvSpPr>
          <p:spPr bwMode="auto">
            <a:xfrm>
              <a:off x="-1547555" y="4178683"/>
              <a:ext cx="808544" cy="851660"/>
            </a:xfrm>
            <a:custGeom>
              <a:avLst/>
              <a:gdLst/>
              <a:ahLst/>
              <a:cxnLst>
                <a:cxn ang="0">
                  <a:pos x="51" y="800"/>
                </a:cxn>
                <a:cxn ang="0">
                  <a:pos x="486" y="800"/>
                </a:cxn>
                <a:cxn ang="0">
                  <a:pos x="636" y="775"/>
                </a:cxn>
                <a:cxn ang="0">
                  <a:pos x="678" y="690"/>
                </a:cxn>
                <a:cxn ang="0">
                  <a:pos x="620" y="581"/>
                </a:cxn>
                <a:cxn ang="0">
                  <a:pos x="511" y="564"/>
                </a:cxn>
                <a:cxn ang="0">
                  <a:pos x="335" y="564"/>
                </a:cxn>
                <a:cxn ang="0">
                  <a:pos x="93" y="505"/>
                </a:cxn>
                <a:cxn ang="0">
                  <a:pos x="0" y="287"/>
                </a:cxn>
                <a:cxn ang="0">
                  <a:pos x="168" y="17"/>
                </a:cxn>
                <a:cxn ang="0">
                  <a:pos x="377" y="0"/>
                </a:cxn>
                <a:cxn ang="0">
                  <a:pos x="854" y="0"/>
                </a:cxn>
                <a:cxn ang="0">
                  <a:pos x="854" y="169"/>
                </a:cxn>
                <a:cxn ang="0">
                  <a:pos x="427" y="169"/>
                </a:cxn>
                <a:cxn ang="0">
                  <a:pos x="293" y="177"/>
                </a:cxn>
                <a:cxn ang="0">
                  <a:pos x="226" y="278"/>
                </a:cxn>
                <a:cxn ang="0">
                  <a:pos x="285" y="379"/>
                </a:cxn>
                <a:cxn ang="0">
                  <a:pos x="410" y="396"/>
                </a:cxn>
                <a:cxn ang="0">
                  <a:pos x="561" y="396"/>
                </a:cxn>
                <a:cxn ang="0">
                  <a:pos x="837" y="472"/>
                </a:cxn>
                <a:cxn ang="0">
                  <a:pos x="912" y="690"/>
                </a:cxn>
                <a:cxn ang="0">
                  <a:pos x="787" y="934"/>
                </a:cxn>
                <a:cxn ang="0">
                  <a:pos x="536" y="976"/>
                </a:cxn>
                <a:cxn ang="0">
                  <a:pos x="51" y="976"/>
                </a:cxn>
                <a:cxn ang="0">
                  <a:pos x="51" y="800"/>
                </a:cxn>
              </a:cxnLst>
              <a:rect l="0" t="0" r="r" b="b"/>
              <a:pathLst>
                <a:path w="912" h="976">
                  <a:moveTo>
                    <a:pt x="51" y="800"/>
                  </a:moveTo>
                  <a:cubicBezTo>
                    <a:pt x="486" y="800"/>
                    <a:pt x="486" y="800"/>
                    <a:pt x="486" y="800"/>
                  </a:cubicBezTo>
                  <a:cubicBezTo>
                    <a:pt x="569" y="800"/>
                    <a:pt x="611" y="791"/>
                    <a:pt x="636" y="775"/>
                  </a:cubicBezTo>
                  <a:cubicBezTo>
                    <a:pt x="661" y="758"/>
                    <a:pt x="678" y="724"/>
                    <a:pt x="678" y="690"/>
                  </a:cubicBezTo>
                  <a:cubicBezTo>
                    <a:pt x="678" y="640"/>
                    <a:pt x="661" y="606"/>
                    <a:pt x="620" y="581"/>
                  </a:cubicBezTo>
                  <a:cubicBezTo>
                    <a:pt x="595" y="573"/>
                    <a:pt x="561" y="564"/>
                    <a:pt x="511" y="564"/>
                  </a:cubicBezTo>
                  <a:cubicBezTo>
                    <a:pt x="335" y="564"/>
                    <a:pt x="335" y="564"/>
                    <a:pt x="335" y="564"/>
                  </a:cubicBezTo>
                  <a:cubicBezTo>
                    <a:pt x="218" y="564"/>
                    <a:pt x="143" y="547"/>
                    <a:pt x="93" y="505"/>
                  </a:cubicBezTo>
                  <a:cubicBezTo>
                    <a:pt x="34" y="446"/>
                    <a:pt x="0" y="371"/>
                    <a:pt x="0" y="287"/>
                  </a:cubicBezTo>
                  <a:cubicBezTo>
                    <a:pt x="0" y="160"/>
                    <a:pt x="67" y="51"/>
                    <a:pt x="168" y="17"/>
                  </a:cubicBezTo>
                  <a:cubicBezTo>
                    <a:pt x="210" y="0"/>
                    <a:pt x="268" y="0"/>
                    <a:pt x="377" y="0"/>
                  </a:cubicBezTo>
                  <a:cubicBezTo>
                    <a:pt x="854" y="0"/>
                    <a:pt x="854" y="0"/>
                    <a:pt x="854" y="0"/>
                  </a:cubicBezTo>
                  <a:cubicBezTo>
                    <a:pt x="854" y="169"/>
                    <a:pt x="854" y="169"/>
                    <a:pt x="854" y="169"/>
                  </a:cubicBezTo>
                  <a:cubicBezTo>
                    <a:pt x="427" y="169"/>
                    <a:pt x="427" y="169"/>
                    <a:pt x="427" y="169"/>
                  </a:cubicBezTo>
                  <a:cubicBezTo>
                    <a:pt x="335" y="177"/>
                    <a:pt x="327" y="177"/>
                    <a:pt x="293" y="177"/>
                  </a:cubicBezTo>
                  <a:cubicBezTo>
                    <a:pt x="251" y="194"/>
                    <a:pt x="226" y="228"/>
                    <a:pt x="226" y="278"/>
                  </a:cubicBezTo>
                  <a:cubicBezTo>
                    <a:pt x="226" y="329"/>
                    <a:pt x="251" y="362"/>
                    <a:pt x="285" y="379"/>
                  </a:cubicBezTo>
                  <a:cubicBezTo>
                    <a:pt x="310" y="388"/>
                    <a:pt x="335" y="396"/>
                    <a:pt x="410" y="396"/>
                  </a:cubicBezTo>
                  <a:cubicBezTo>
                    <a:pt x="561" y="396"/>
                    <a:pt x="561" y="396"/>
                    <a:pt x="561" y="396"/>
                  </a:cubicBezTo>
                  <a:cubicBezTo>
                    <a:pt x="703" y="396"/>
                    <a:pt x="779" y="413"/>
                    <a:pt x="837" y="472"/>
                  </a:cubicBezTo>
                  <a:cubicBezTo>
                    <a:pt x="879" y="514"/>
                    <a:pt x="912" y="606"/>
                    <a:pt x="912" y="690"/>
                  </a:cubicBezTo>
                  <a:cubicBezTo>
                    <a:pt x="912" y="791"/>
                    <a:pt x="862" y="884"/>
                    <a:pt x="787" y="934"/>
                  </a:cubicBezTo>
                  <a:cubicBezTo>
                    <a:pt x="737" y="968"/>
                    <a:pt x="678" y="976"/>
                    <a:pt x="536" y="976"/>
                  </a:cubicBezTo>
                  <a:cubicBezTo>
                    <a:pt x="51" y="976"/>
                    <a:pt x="51" y="976"/>
                    <a:pt x="51" y="976"/>
                  </a:cubicBezTo>
                  <a:cubicBezTo>
                    <a:pt x="51" y="800"/>
                    <a:pt x="51" y="800"/>
                    <a:pt x="51" y="800"/>
                  </a:cubicBezTo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>
                  <a:noFill/>
                </a:ln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 userDrawn="1"/>
          </p:nvSpPr>
          <p:spPr bwMode="auto">
            <a:xfrm>
              <a:off x="-674327" y="4178683"/>
              <a:ext cx="851667" cy="851660"/>
            </a:xfrm>
            <a:custGeom>
              <a:avLst/>
              <a:gdLst/>
              <a:ahLst/>
              <a:cxnLst>
                <a:cxn ang="0">
                  <a:pos x="868" y="151"/>
                </a:cxn>
                <a:cxn ang="0">
                  <a:pos x="960" y="501"/>
                </a:cxn>
                <a:cxn ang="0">
                  <a:pos x="809" y="893"/>
                </a:cxn>
                <a:cxn ang="0">
                  <a:pos x="497" y="976"/>
                </a:cxn>
                <a:cxn ang="0">
                  <a:pos x="85" y="810"/>
                </a:cxn>
                <a:cxn ang="0">
                  <a:pos x="0" y="493"/>
                </a:cxn>
                <a:cxn ang="0">
                  <a:pos x="144" y="92"/>
                </a:cxn>
                <a:cxn ang="0">
                  <a:pos x="480" y="0"/>
                </a:cxn>
                <a:cxn ang="0">
                  <a:pos x="868" y="151"/>
                </a:cxn>
                <a:cxn ang="0">
                  <a:pos x="270" y="259"/>
                </a:cxn>
                <a:cxn ang="0">
                  <a:pos x="228" y="484"/>
                </a:cxn>
                <a:cxn ang="0">
                  <a:pos x="480" y="818"/>
                </a:cxn>
                <a:cxn ang="0">
                  <a:pos x="733" y="493"/>
                </a:cxn>
                <a:cxn ang="0">
                  <a:pos x="480" y="167"/>
                </a:cxn>
                <a:cxn ang="0">
                  <a:pos x="270" y="259"/>
                </a:cxn>
              </a:cxnLst>
              <a:rect l="0" t="0" r="r" b="b"/>
              <a:pathLst>
                <a:path w="960" h="976">
                  <a:moveTo>
                    <a:pt x="868" y="151"/>
                  </a:moveTo>
                  <a:cubicBezTo>
                    <a:pt x="927" y="226"/>
                    <a:pt x="960" y="351"/>
                    <a:pt x="960" y="501"/>
                  </a:cubicBezTo>
                  <a:cubicBezTo>
                    <a:pt x="960" y="676"/>
                    <a:pt x="910" y="810"/>
                    <a:pt x="809" y="893"/>
                  </a:cubicBezTo>
                  <a:cubicBezTo>
                    <a:pt x="742" y="951"/>
                    <a:pt x="624" y="976"/>
                    <a:pt x="497" y="976"/>
                  </a:cubicBezTo>
                  <a:cubicBezTo>
                    <a:pt x="312" y="976"/>
                    <a:pt x="160" y="918"/>
                    <a:pt x="85" y="810"/>
                  </a:cubicBezTo>
                  <a:cubicBezTo>
                    <a:pt x="26" y="726"/>
                    <a:pt x="0" y="626"/>
                    <a:pt x="0" y="493"/>
                  </a:cubicBezTo>
                  <a:cubicBezTo>
                    <a:pt x="0" y="309"/>
                    <a:pt x="51" y="167"/>
                    <a:pt x="144" y="92"/>
                  </a:cubicBezTo>
                  <a:cubicBezTo>
                    <a:pt x="219" y="34"/>
                    <a:pt x="346" y="0"/>
                    <a:pt x="480" y="0"/>
                  </a:cubicBezTo>
                  <a:cubicBezTo>
                    <a:pt x="657" y="0"/>
                    <a:pt x="792" y="51"/>
                    <a:pt x="868" y="151"/>
                  </a:cubicBezTo>
                  <a:close/>
                  <a:moveTo>
                    <a:pt x="270" y="259"/>
                  </a:moveTo>
                  <a:cubicBezTo>
                    <a:pt x="245" y="309"/>
                    <a:pt x="228" y="384"/>
                    <a:pt x="228" y="484"/>
                  </a:cubicBezTo>
                  <a:cubicBezTo>
                    <a:pt x="228" y="718"/>
                    <a:pt x="304" y="818"/>
                    <a:pt x="480" y="818"/>
                  </a:cubicBezTo>
                  <a:cubicBezTo>
                    <a:pt x="657" y="818"/>
                    <a:pt x="733" y="718"/>
                    <a:pt x="733" y="493"/>
                  </a:cubicBezTo>
                  <a:cubicBezTo>
                    <a:pt x="733" y="267"/>
                    <a:pt x="657" y="167"/>
                    <a:pt x="480" y="167"/>
                  </a:cubicBezTo>
                  <a:cubicBezTo>
                    <a:pt x="388" y="167"/>
                    <a:pt x="312" y="201"/>
                    <a:pt x="270" y="25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>
                  <a:noFill/>
                </a:ln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 userDrawn="1"/>
          </p:nvSpPr>
          <p:spPr bwMode="auto">
            <a:xfrm>
              <a:off x="274361" y="4178683"/>
              <a:ext cx="776199" cy="851660"/>
            </a:xfrm>
            <a:custGeom>
              <a:avLst/>
              <a:gdLst/>
              <a:ahLst/>
              <a:cxnLst>
                <a:cxn ang="0">
                  <a:pos x="212" y="976"/>
                </a:cxn>
                <a:cxn ang="0">
                  <a:pos x="0" y="976"/>
                </a:cxn>
                <a:cxn ang="0">
                  <a:pos x="0" y="0"/>
                </a:cxn>
                <a:cxn ang="0">
                  <a:pos x="491" y="0"/>
                </a:cxn>
                <a:cxn ang="0">
                  <a:pos x="787" y="85"/>
                </a:cxn>
                <a:cxn ang="0">
                  <a:pos x="880" y="312"/>
                </a:cxn>
                <a:cxn ang="0">
                  <a:pos x="770" y="573"/>
                </a:cxn>
                <a:cxn ang="0">
                  <a:pos x="550" y="632"/>
                </a:cxn>
                <a:cxn ang="0">
                  <a:pos x="212" y="632"/>
                </a:cxn>
                <a:cxn ang="0">
                  <a:pos x="212" y="976"/>
                </a:cxn>
                <a:cxn ang="0">
                  <a:pos x="500" y="455"/>
                </a:cxn>
                <a:cxn ang="0">
                  <a:pos x="610" y="430"/>
                </a:cxn>
                <a:cxn ang="0">
                  <a:pos x="652" y="312"/>
                </a:cxn>
                <a:cxn ang="0">
                  <a:pos x="576" y="177"/>
                </a:cxn>
                <a:cxn ang="0">
                  <a:pos x="500" y="169"/>
                </a:cxn>
                <a:cxn ang="0">
                  <a:pos x="212" y="169"/>
                </a:cxn>
                <a:cxn ang="0">
                  <a:pos x="212" y="455"/>
                </a:cxn>
                <a:cxn ang="0">
                  <a:pos x="500" y="455"/>
                </a:cxn>
              </a:cxnLst>
              <a:rect l="0" t="0" r="r" b="b"/>
              <a:pathLst>
                <a:path w="880" h="976">
                  <a:moveTo>
                    <a:pt x="212" y="976"/>
                  </a:moveTo>
                  <a:cubicBezTo>
                    <a:pt x="0" y="976"/>
                    <a:pt x="0" y="976"/>
                    <a:pt x="0" y="9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669" y="0"/>
                    <a:pt x="728" y="17"/>
                    <a:pt x="787" y="85"/>
                  </a:cubicBezTo>
                  <a:cubicBezTo>
                    <a:pt x="847" y="152"/>
                    <a:pt x="880" y="228"/>
                    <a:pt x="880" y="312"/>
                  </a:cubicBezTo>
                  <a:cubicBezTo>
                    <a:pt x="880" y="421"/>
                    <a:pt x="838" y="514"/>
                    <a:pt x="770" y="573"/>
                  </a:cubicBezTo>
                  <a:cubicBezTo>
                    <a:pt x="711" y="615"/>
                    <a:pt x="660" y="632"/>
                    <a:pt x="550" y="632"/>
                  </a:cubicBezTo>
                  <a:cubicBezTo>
                    <a:pt x="212" y="632"/>
                    <a:pt x="212" y="632"/>
                    <a:pt x="212" y="632"/>
                  </a:cubicBezTo>
                  <a:cubicBezTo>
                    <a:pt x="212" y="976"/>
                    <a:pt x="212" y="976"/>
                    <a:pt x="212" y="976"/>
                  </a:cubicBezTo>
                  <a:close/>
                  <a:moveTo>
                    <a:pt x="500" y="455"/>
                  </a:moveTo>
                  <a:cubicBezTo>
                    <a:pt x="550" y="455"/>
                    <a:pt x="584" y="455"/>
                    <a:pt x="610" y="430"/>
                  </a:cubicBezTo>
                  <a:cubicBezTo>
                    <a:pt x="635" y="413"/>
                    <a:pt x="652" y="362"/>
                    <a:pt x="652" y="312"/>
                  </a:cubicBezTo>
                  <a:cubicBezTo>
                    <a:pt x="652" y="244"/>
                    <a:pt x="627" y="194"/>
                    <a:pt x="576" y="177"/>
                  </a:cubicBezTo>
                  <a:cubicBezTo>
                    <a:pt x="559" y="177"/>
                    <a:pt x="534" y="169"/>
                    <a:pt x="500" y="169"/>
                  </a:cubicBezTo>
                  <a:cubicBezTo>
                    <a:pt x="212" y="169"/>
                    <a:pt x="212" y="169"/>
                    <a:pt x="212" y="169"/>
                  </a:cubicBezTo>
                  <a:cubicBezTo>
                    <a:pt x="212" y="455"/>
                    <a:pt x="212" y="455"/>
                    <a:pt x="212" y="455"/>
                  </a:cubicBezTo>
                  <a:cubicBezTo>
                    <a:pt x="500" y="455"/>
                    <a:pt x="500" y="455"/>
                    <a:pt x="500" y="45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>
                  <a:noFill/>
                </a:ln>
              </a:endParaRPr>
            </a:p>
          </p:txBody>
        </p:sp>
        <p:sp>
          <p:nvSpPr>
            <p:cNvPr id="9" name="Freeform 7"/>
            <p:cNvSpPr>
              <a:spLocks/>
            </p:cNvSpPr>
            <p:nvPr userDrawn="1"/>
          </p:nvSpPr>
          <p:spPr bwMode="auto">
            <a:xfrm>
              <a:off x="1126021" y="4178683"/>
              <a:ext cx="711516" cy="851660"/>
            </a:xfrm>
            <a:custGeom>
              <a:avLst/>
              <a:gdLst/>
              <a:ahLst/>
              <a:cxnLst>
                <a:cxn ang="0">
                  <a:pos x="66" y="79"/>
                </a:cxn>
                <a:cxn ang="0">
                  <a:pos x="49" y="79"/>
                </a:cxn>
                <a:cxn ang="0">
                  <a:pos x="49" y="46"/>
                </a:cxn>
                <a:cxn ang="0">
                  <a:pos x="17" y="46"/>
                </a:cxn>
                <a:cxn ang="0">
                  <a:pos x="17" y="79"/>
                </a:cxn>
                <a:cxn ang="0">
                  <a:pos x="0" y="79"/>
                </a:cxn>
                <a:cxn ang="0">
                  <a:pos x="0" y="0"/>
                </a:cxn>
                <a:cxn ang="0">
                  <a:pos x="17" y="0"/>
                </a:cxn>
                <a:cxn ang="0">
                  <a:pos x="17" y="32"/>
                </a:cxn>
                <a:cxn ang="0">
                  <a:pos x="49" y="32"/>
                </a:cxn>
                <a:cxn ang="0">
                  <a:pos x="49" y="0"/>
                </a:cxn>
                <a:cxn ang="0">
                  <a:pos x="66" y="0"/>
                </a:cxn>
                <a:cxn ang="0">
                  <a:pos x="66" y="79"/>
                </a:cxn>
                <a:cxn ang="0">
                  <a:pos x="66" y="79"/>
                </a:cxn>
              </a:cxnLst>
              <a:rect l="0" t="0" r="r" b="b"/>
              <a:pathLst>
                <a:path w="66" h="79">
                  <a:moveTo>
                    <a:pt x="66" y="79"/>
                  </a:moveTo>
                  <a:lnTo>
                    <a:pt x="49" y="79"/>
                  </a:lnTo>
                  <a:lnTo>
                    <a:pt x="49" y="46"/>
                  </a:lnTo>
                  <a:lnTo>
                    <a:pt x="17" y="46"/>
                  </a:lnTo>
                  <a:lnTo>
                    <a:pt x="17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32"/>
                  </a:lnTo>
                  <a:lnTo>
                    <a:pt x="49" y="32"/>
                  </a:lnTo>
                  <a:lnTo>
                    <a:pt x="49" y="0"/>
                  </a:lnTo>
                  <a:lnTo>
                    <a:pt x="66" y="0"/>
                  </a:lnTo>
                  <a:lnTo>
                    <a:pt x="66" y="79"/>
                  </a:lnTo>
                  <a:lnTo>
                    <a:pt x="66" y="7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>
                  <a:noFill/>
                </a:ln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 userDrawn="1"/>
          </p:nvSpPr>
          <p:spPr bwMode="auto">
            <a:xfrm>
              <a:off x="1945342" y="4178683"/>
              <a:ext cx="851667" cy="851660"/>
            </a:xfrm>
            <a:custGeom>
              <a:avLst/>
              <a:gdLst/>
              <a:ahLst/>
              <a:cxnLst>
                <a:cxn ang="0">
                  <a:pos x="868" y="151"/>
                </a:cxn>
                <a:cxn ang="0">
                  <a:pos x="960" y="501"/>
                </a:cxn>
                <a:cxn ang="0">
                  <a:pos x="809" y="893"/>
                </a:cxn>
                <a:cxn ang="0">
                  <a:pos x="497" y="976"/>
                </a:cxn>
                <a:cxn ang="0">
                  <a:pos x="85" y="810"/>
                </a:cxn>
                <a:cxn ang="0">
                  <a:pos x="0" y="493"/>
                </a:cxn>
                <a:cxn ang="0">
                  <a:pos x="144" y="92"/>
                </a:cxn>
                <a:cxn ang="0">
                  <a:pos x="480" y="0"/>
                </a:cxn>
                <a:cxn ang="0">
                  <a:pos x="868" y="151"/>
                </a:cxn>
                <a:cxn ang="0">
                  <a:pos x="270" y="259"/>
                </a:cxn>
                <a:cxn ang="0">
                  <a:pos x="228" y="484"/>
                </a:cxn>
                <a:cxn ang="0">
                  <a:pos x="480" y="818"/>
                </a:cxn>
                <a:cxn ang="0">
                  <a:pos x="733" y="493"/>
                </a:cxn>
                <a:cxn ang="0">
                  <a:pos x="480" y="167"/>
                </a:cxn>
                <a:cxn ang="0">
                  <a:pos x="270" y="259"/>
                </a:cxn>
              </a:cxnLst>
              <a:rect l="0" t="0" r="r" b="b"/>
              <a:pathLst>
                <a:path w="960" h="976">
                  <a:moveTo>
                    <a:pt x="868" y="151"/>
                  </a:moveTo>
                  <a:cubicBezTo>
                    <a:pt x="927" y="226"/>
                    <a:pt x="960" y="351"/>
                    <a:pt x="960" y="501"/>
                  </a:cubicBezTo>
                  <a:cubicBezTo>
                    <a:pt x="960" y="676"/>
                    <a:pt x="910" y="810"/>
                    <a:pt x="809" y="893"/>
                  </a:cubicBezTo>
                  <a:cubicBezTo>
                    <a:pt x="742" y="951"/>
                    <a:pt x="624" y="976"/>
                    <a:pt x="497" y="976"/>
                  </a:cubicBezTo>
                  <a:cubicBezTo>
                    <a:pt x="312" y="976"/>
                    <a:pt x="160" y="918"/>
                    <a:pt x="85" y="810"/>
                  </a:cubicBezTo>
                  <a:cubicBezTo>
                    <a:pt x="26" y="726"/>
                    <a:pt x="0" y="626"/>
                    <a:pt x="0" y="493"/>
                  </a:cubicBezTo>
                  <a:cubicBezTo>
                    <a:pt x="0" y="309"/>
                    <a:pt x="51" y="167"/>
                    <a:pt x="144" y="92"/>
                  </a:cubicBezTo>
                  <a:cubicBezTo>
                    <a:pt x="228" y="34"/>
                    <a:pt x="346" y="0"/>
                    <a:pt x="480" y="0"/>
                  </a:cubicBezTo>
                  <a:cubicBezTo>
                    <a:pt x="657" y="0"/>
                    <a:pt x="792" y="51"/>
                    <a:pt x="868" y="151"/>
                  </a:cubicBezTo>
                  <a:close/>
                  <a:moveTo>
                    <a:pt x="270" y="259"/>
                  </a:moveTo>
                  <a:cubicBezTo>
                    <a:pt x="245" y="309"/>
                    <a:pt x="228" y="384"/>
                    <a:pt x="228" y="484"/>
                  </a:cubicBezTo>
                  <a:cubicBezTo>
                    <a:pt x="228" y="718"/>
                    <a:pt x="304" y="818"/>
                    <a:pt x="480" y="818"/>
                  </a:cubicBezTo>
                  <a:cubicBezTo>
                    <a:pt x="657" y="818"/>
                    <a:pt x="733" y="718"/>
                    <a:pt x="733" y="493"/>
                  </a:cubicBezTo>
                  <a:cubicBezTo>
                    <a:pt x="733" y="267"/>
                    <a:pt x="657" y="167"/>
                    <a:pt x="480" y="167"/>
                  </a:cubicBezTo>
                  <a:cubicBezTo>
                    <a:pt x="388" y="167"/>
                    <a:pt x="312" y="201"/>
                    <a:pt x="270" y="25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>
                  <a:noFill/>
                </a:ln>
              </a:endParaRPr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2850908" y="4178683"/>
              <a:ext cx="819322" cy="851660"/>
            </a:xfrm>
            <a:custGeom>
              <a:avLst/>
              <a:gdLst/>
              <a:ahLst/>
              <a:cxnLst>
                <a:cxn ang="0">
                  <a:pos x="52" y="800"/>
                </a:cxn>
                <a:cxn ang="0">
                  <a:pos x="503" y="800"/>
                </a:cxn>
                <a:cxn ang="0">
                  <a:pos x="648" y="775"/>
                </a:cxn>
                <a:cxn ang="0">
                  <a:pos x="699" y="690"/>
                </a:cxn>
                <a:cxn ang="0">
                  <a:pos x="630" y="581"/>
                </a:cxn>
                <a:cxn ang="0">
                  <a:pos x="528" y="564"/>
                </a:cxn>
                <a:cxn ang="0">
                  <a:pos x="341" y="564"/>
                </a:cxn>
                <a:cxn ang="0">
                  <a:pos x="94" y="505"/>
                </a:cxn>
                <a:cxn ang="0">
                  <a:pos x="0" y="287"/>
                </a:cxn>
                <a:cxn ang="0">
                  <a:pos x="171" y="17"/>
                </a:cxn>
                <a:cxn ang="0">
                  <a:pos x="384" y="0"/>
                </a:cxn>
                <a:cxn ang="0">
                  <a:pos x="877" y="0"/>
                </a:cxn>
                <a:cxn ang="0">
                  <a:pos x="877" y="169"/>
                </a:cxn>
                <a:cxn ang="0">
                  <a:pos x="435" y="169"/>
                </a:cxn>
                <a:cxn ang="0">
                  <a:pos x="298" y="177"/>
                </a:cxn>
                <a:cxn ang="0">
                  <a:pos x="239" y="278"/>
                </a:cxn>
                <a:cxn ang="0">
                  <a:pos x="290" y="379"/>
                </a:cxn>
                <a:cxn ang="0">
                  <a:pos x="418" y="396"/>
                </a:cxn>
                <a:cxn ang="0">
                  <a:pos x="571" y="396"/>
                </a:cxn>
                <a:cxn ang="0">
                  <a:pos x="852" y="472"/>
                </a:cxn>
                <a:cxn ang="0">
                  <a:pos x="928" y="690"/>
                </a:cxn>
                <a:cxn ang="0">
                  <a:pos x="801" y="934"/>
                </a:cxn>
                <a:cxn ang="0">
                  <a:pos x="545" y="976"/>
                </a:cxn>
                <a:cxn ang="0">
                  <a:pos x="52" y="976"/>
                </a:cxn>
                <a:cxn ang="0">
                  <a:pos x="52" y="800"/>
                </a:cxn>
              </a:cxnLst>
              <a:rect l="0" t="0" r="r" b="b"/>
              <a:pathLst>
                <a:path w="928" h="976">
                  <a:moveTo>
                    <a:pt x="52" y="800"/>
                  </a:moveTo>
                  <a:cubicBezTo>
                    <a:pt x="503" y="800"/>
                    <a:pt x="503" y="800"/>
                    <a:pt x="503" y="800"/>
                  </a:cubicBezTo>
                  <a:cubicBezTo>
                    <a:pt x="579" y="800"/>
                    <a:pt x="622" y="791"/>
                    <a:pt x="648" y="775"/>
                  </a:cubicBezTo>
                  <a:cubicBezTo>
                    <a:pt x="673" y="758"/>
                    <a:pt x="699" y="724"/>
                    <a:pt x="699" y="690"/>
                  </a:cubicBezTo>
                  <a:cubicBezTo>
                    <a:pt x="699" y="640"/>
                    <a:pt x="673" y="606"/>
                    <a:pt x="630" y="581"/>
                  </a:cubicBezTo>
                  <a:cubicBezTo>
                    <a:pt x="613" y="573"/>
                    <a:pt x="571" y="564"/>
                    <a:pt x="528" y="564"/>
                  </a:cubicBezTo>
                  <a:cubicBezTo>
                    <a:pt x="341" y="564"/>
                    <a:pt x="341" y="564"/>
                    <a:pt x="341" y="564"/>
                  </a:cubicBezTo>
                  <a:cubicBezTo>
                    <a:pt x="222" y="564"/>
                    <a:pt x="145" y="547"/>
                    <a:pt x="94" y="505"/>
                  </a:cubicBezTo>
                  <a:cubicBezTo>
                    <a:pt x="35" y="446"/>
                    <a:pt x="0" y="371"/>
                    <a:pt x="0" y="287"/>
                  </a:cubicBezTo>
                  <a:cubicBezTo>
                    <a:pt x="0" y="160"/>
                    <a:pt x="69" y="51"/>
                    <a:pt x="171" y="17"/>
                  </a:cubicBezTo>
                  <a:cubicBezTo>
                    <a:pt x="222" y="0"/>
                    <a:pt x="273" y="0"/>
                    <a:pt x="384" y="0"/>
                  </a:cubicBezTo>
                  <a:cubicBezTo>
                    <a:pt x="877" y="0"/>
                    <a:pt x="877" y="0"/>
                    <a:pt x="877" y="0"/>
                  </a:cubicBezTo>
                  <a:cubicBezTo>
                    <a:pt x="877" y="169"/>
                    <a:pt x="877" y="169"/>
                    <a:pt x="877" y="169"/>
                  </a:cubicBezTo>
                  <a:cubicBezTo>
                    <a:pt x="435" y="169"/>
                    <a:pt x="435" y="169"/>
                    <a:pt x="435" y="169"/>
                  </a:cubicBezTo>
                  <a:cubicBezTo>
                    <a:pt x="341" y="177"/>
                    <a:pt x="333" y="177"/>
                    <a:pt x="298" y="177"/>
                  </a:cubicBezTo>
                  <a:cubicBezTo>
                    <a:pt x="256" y="194"/>
                    <a:pt x="239" y="228"/>
                    <a:pt x="239" y="278"/>
                  </a:cubicBezTo>
                  <a:cubicBezTo>
                    <a:pt x="239" y="329"/>
                    <a:pt x="256" y="362"/>
                    <a:pt x="290" y="379"/>
                  </a:cubicBezTo>
                  <a:cubicBezTo>
                    <a:pt x="324" y="388"/>
                    <a:pt x="341" y="396"/>
                    <a:pt x="418" y="396"/>
                  </a:cubicBezTo>
                  <a:cubicBezTo>
                    <a:pt x="571" y="396"/>
                    <a:pt x="571" y="396"/>
                    <a:pt x="571" y="396"/>
                  </a:cubicBezTo>
                  <a:cubicBezTo>
                    <a:pt x="716" y="396"/>
                    <a:pt x="801" y="413"/>
                    <a:pt x="852" y="472"/>
                  </a:cubicBezTo>
                  <a:cubicBezTo>
                    <a:pt x="903" y="514"/>
                    <a:pt x="928" y="606"/>
                    <a:pt x="928" y="690"/>
                  </a:cubicBezTo>
                  <a:cubicBezTo>
                    <a:pt x="928" y="791"/>
                    <a:pt x="877" y="884"/>
                    <a:pt x="801" y="934"/>
                  </a:cubicBezTo>
                  <a:cubicBezTo>
                    <a:pt x="758" y="968"/>
                    <a:pt x="690" y="976"/>
                    <a:pt x="545" y="976"/>
                  </a:cubicBezTo>
                  <a:cubicBezTo>
                    <a:pt x="52" y="976"/>
                    <a:pt x="52" y="976"/>
                    <a:pt x="52" y="976"/>
                  </a:cubicBezTo>
                  <a:cubicBezTo>
                    <a:pt x="52" y="800"/>
                    <a:pt x="52" y="800"/>
                    <a:pt x="52" y="800"/>
                  </a:cubicBezTo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>
                  <a:noFill/>
                </a:ln>
              </a:endParaRPr>
            </a:p>
          </p:txBody>
        </p:sp>
      </p:grpSp>
      <p:sp>
        <p:nvSpPr>
          <p:cNvPr id="12" name="Footer Placeholder 4"/>
          <p:cNvSpPr txBox="1">
            <a:spLocks/>
          </p:cNvSpPr>
          <p:nvPr userDrawn="1"/>
        </p:nvSpPr>
        <p:spPr>
          <a:xfrm>
            <a:off x="5935980" y="6556248"/>
            <a:ext cx="2895600" cy="2127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R="0" lvl="0" indent="0" algn="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800" b="0" i="0" u="none" strike="noStrike" cap="none" spc="0" normalizeH="0" baseline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noProof="0" dirty="0" smtClean="0">
                <a:solidFill>
                  <a:schemeClr val="bg1">
                    <a:lumMod val="95000"/>
                  </a:schemeClr>
                </a:solidFill>
              </a:rPr>
              <a:t>© Sophos Ltd.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423520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Acro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"/>
          <p:cNvSpPr>
            <a:spLocks noGrp="1"/>
          </p:cNvSpPr>
          <p:nvPr>
            <p:ph type="body" idx="25"/>
          </p:nvPr>
        </p:nvSpPr>
        <p:spPr>
          <a:xfrm>
            <a:off x="329864" y="1567764"/>
            <a:ext cx="2650435" cy="248077"/>
          </a:xfrm>
          <a:solidFill>
            <a:srgbClr val="0095D8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  <a:lvl2pPr marL="414223" indent="0">
              <a:buNone/>
              <a:defRPr sz="1800" b="1"/>
            </a:lvl2pPr>
            <a:lvl3pPr marL="828446" indent="0">
              <a:buNone/>
              <a:defRPr sz="1600" b="1"/>
            </a:lvl3pPr>
            <a:lvl4pPr marL="1242670" indent="0">
              <a:buNone/>
              <a:defRPr sz="1400" b="1"/>
            </a:lvl4pPr>
            <a:lvl5pPr marL="1656893" indent="0">
              <a:buNone/>
              <a:defRPr sz="1400" b="1"/>
            </a:lvl5pPr>
            <a:lvl6pPr marL="2071116" indent="0">
              <a:buNone/>
              <a:defRPr sz="1400" b="1"/>
            </a:lvl6pPr>
            <a:lvl7pPr marL="2485339" indent="0">
              <a:buNone/>
              <a:defRPr sz="1400" b="1"/>
            </a:lvl7pPr>
            <a:lvl8pPr marL="2899562" indent="0">
              <a:buNone/>
              <a:defRPr sz="1400" b="1"/>
            </a:lvl8pPr>
            <a:lvl9pPr marL="3313786" indent="0">
              <a:buNone/>
              <a:defRPr sz="14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26"/>
          </p:nvPr>
        </p:nvSpPr>
        <p:spPr>
          <a:xfrm>
            <a:off x="3266842" y="1567764"/>
            <a:ext cx="2650435" cy="248077"/>
          </a:xfrm>
          <a:solidFill>
            <a:srgbClr val="0095D8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  <a:lvl2pPr marL="414223" indent="0">
              <a:buNone/>
              <a:defRPr sz="1800" b="1"/>
            </a:lvl2pPr>
            <a:lvl3pPr marL="828446" indent="0">
              <a:buNone/>
              <a:defRPr sz="1600" b="1"/>
            </a:lvl3pPr>
            <a:lvl4pPr marL="1242670" indent="0">
              <a:buNone/>
              <a:defRPr sz="1400" b="1"/>
            </a:lvl4pPr>
            <a:lvl5pPr marL="1656893" indent="0">
              <a:buNone/>
              <a:defRPr sz="1400" b="1"/>
            </a:lvl5pPr>
            <a:lvl6pPr marL="2071116" indent="0">
              <a:buNone/>
              <a:defRPr sz="1400" b="1"/>
            </a:lvl6pPr>
            <a:lvl7pPr marL="2485339" indent="0">
              <a:buNone/>
              <a:defRPr sz="1400" b="1"/>
            </a:lvl7pPr>
            <a:lvl8pPr marL="2899562" indent="0">
              <a:buNone/>
              <a:defRPr sz="1400" b="1"/>
            </a:lvl8pPr>
            <a:lvl9pPr marL="3313786" indent="0">
              <a:buNone/>
              <a:defRPr sz="14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27"/>
          </p:nvPr>
        </p:nvSpPr>
        <p:spPr>
          <a:xfrm>
            <a:off x="6208355" y="1567764"/>
            <a:ext cx="2650435" cy="248077"/>
          </a:xfrm>
          <a:solidFill>
            <a:srgbClr val="0095D8"/>
          </a:solidFill>
        </p:spPr>
        <p:txBody>
          <a:bodyPr anchor="ctr" anchorCtr="0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  <a:latin typeface="+mj-lt"/>
              </a:defRPr>
            </a:lvl1pPr>
            <a:lvl2pPr marL="414223" indent="0">
              <a:buNone/>
              <a:defRPr sz="1800" b="1"/>
            </a:lvl2pPr>
            <a:lvl3pPr marL="828446" indent="0">
              <a:buNone/>
              <a:defRPr sz="1600" b="1"/>
            </a:lvl3pPr>
            <a:lvl4pPr marL="1242670" indent="0">
              <a:buNone/>
              <a:defRPr sz="1400" b="1"/>
            </a:lvl4pPr>
            <a:lvl5pPr marL="1656893" indent="0">
              <a:buNone/>
              <a:defRPr sz="1400" b="1"/>
            </a:lvl5pPr>
            <a:lvl6pPr marL="2071116" indent="0">
              <a:buNone/>
              <a:defRPr sz="1400" b="1"/>
            </a:lvl6pPr>
            <a:lvl7pPr marL="2485339" indent="0">
              <a:buNone/>
              <a:defRPr sz="1400" b="1"/>
            </a:lvl7pPr>
            <a:lvl8pPr marL="2899562" indent="0">
              <a:buNone/>
              <a:defRPr sz="1400" b="1"/>
            </a:lvl8pPr>
            <a:lvl9pPr marL="3313786" indent="0">
              <a:buNone/>
              <a:defRPr sz="14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865" y="1856079"/>
            <a:ext cx="2645898" cy="4190373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7"/>
          </p:nvPr>
        </p:nvSpPr>
        <p:spPr>
          <a:xfrm>
            <a:off x="3271379" y="1856079"/>
            <a:ext cx="2645898" cy="4190373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GB" noProof="0"/>
          </a:p>
        </p:txBody>
      </p:sp>
      <p:sp>
        <p:nvSpPr>
          <p:cNvPr id="14" name="Content Placeholder 2"/>
          <p:cNvSpPr>
            <a:spLocks noGrp="1"/>
          </p:cNvSpPr>
          <p:nvPr>
            <p:ph idx="19"/>
          </p:nvPr>
        </p:nvSpPr>
        <p:spPr>
          <a:xfrm>
            <a:off x="6212892" y="1856079"/>
            <a:ext cx="2645898" cy="4190373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  <a:endParaRPr lang="en-GB" noProof="0"/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7619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519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fidential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Sales Kickoff 2013 PPT slide-46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6" name="Rectangle 25"/>
          <p:cNvSpPr/>
          <p:nvPr userDrawn="1"/>
        </p:nvSpPr>
        <p:spPr>
          <a:xfrm>
            <a:off x="0" y="4723320"/>
            <a:ext cx="9144000" cy="21346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ubtitle 2"/>
          <p:cNvSpPr>
            <a:spLocks noGrp="1"/>
          </p:cNvSpPr>
          <p:nvPr>
            <p:ph type="subTitle" idx="1"/>
          </p:nvPr>
        </p:nvSpPr>
        <p:spPr>
          <a:xfrm>
            <a:off x="484062" y="5005896"/>
            <a:ext cx="5662738" cy="508001"/>
          </a:xfrm>
        </p:spPr>
        <p:txBody>
          <a:bodyPr>
            <a:normAutofit/>
          </a:bodyPr>
          <a:lstStyle>
            <a:lvl1pPr marL="0" indent="0" algn="l">
              <a:buNone/>
              <a:defRPr sz="2200" b="1">
                <a:solidFill>
                  <a:srgbClr val="333333"/>
                </a:solidFill>
                <a:effectLst/>
                <a:latin typeface="+mn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8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501650" y="5377373"/>
            <a:ext cx="5648325" cy="519113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rgbClr val="737373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15" name="Picture 11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9379" y="6239163"/>
            <a:ext cx="1838322" cy="308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7" name="AutoShape 3"/>
          <p:cNvSpPr>
            <a:spLocks noChangeAspect="1" noChangeArrowheads="1" noTextEdit="1"/>
          </p:cNvSpPr>
          <p:nvPr userDrawn="1"/>
        </p:nvSpPr>
        <p:spPr bwMode="auto">
          <a:xfrm>
            <a:off x="6007100" y="255588"/>
            <a:ext cx="3136900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0"/>
          <p:cNvSpPr>
            <a:spLocks noChangeAspect="1" noChangeArrowheads="1" noTextEdit="1"/>
          </p:cNvSpPr>
          <p:nvPr userDrawn="1"/>
        </p:nvSpPr>
        <p:spPr bwMode="auto">
          <a:xfrm>
            <a:off x="5965825" y="257175"/>
            <a:ext cx="3178175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TextBox 17"/>
          <p:cNvSpPr txBox="1"/>
          <p:nvPr userDrawn="1"/>
        </p:nvSpPr>
        <p:spPr>
          <a:xfrm>
            <a:off x="382610" y="131881"/>
            <a:ext cx="4143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SOPHOS CONFIDENTIAL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482600" y="1436256"/>
            <a:ext cx="5630333" cy="2724821"/>
          </a:xfrm>
        </p:spPr>
        <p:txBody>
          <a:bodyPr anchor="ctr">
            <a:noAutofit/>
          </a:bodyPr>
          <a:lstStyle>
            <a:lvl1pPr algn="l">
              <a:lnSpc>
                <a:spcPct val="90000"/>
              </a:lnSpc>
              <a:defRPr sz="4000" b="1">
                <a:solidFill>
                  <a:schemeClr val="bg1"/>
                </a:solidFill>
                <a:effectLst>
                  <a:outerShdw blurRad="25400" dist="12700" dir="54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Arial" pitchFamily="34" charset="0"/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5287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Sales Kickoff 2013 PPT segue slide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7" name="Rectangle 26"/>
          <p:cNvSpPr/>
          <p:nvPr userDrawn="1"/>
        </p:nvSpPr>
        <p:spPr>
          <a:xfrm>
            <a:off x="0" y="5190067"/>
            <a:ext cx="9144000" cy="1667932"/>
          </a:xfrm>
          <a:prstGeom prst="rect">
            <a:avLst/>
          </a:prstGeom>
          <a:solidFill>
            <a:srgbClr val="00559A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181" y="2324100"/>
            <a:ext cx="7092420" cy="2713567"/>
          </a:xfrm>
        </p:spPr>
        <p:txBody>
          <a:bodyPr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ts val="600"/>
              </a:spcBef>
              <a:buNone/>
              <a:defRPr lang="en-US" sz="6000" b="1" kern="1200" dirty="0" smtClean="0">
                <a:solidFill>
                  <a:schemeClr val="bg1"/>
                </a:solidFill>
                <a:effectLst>
                  <a:outerShdw blurRad="25400" dist="12700" dir="54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Slide Number Placeholder 5"/>
          <p:cNvSpPr txBox="1">
            <a:spLocks/>
          </p:cNvSpPr>
          <p:nvPr userDrawn="1"/>
        </p:nvSpPr>
        <p:spPr>
          <a:xfrm>
            <a:off x="8658366" y="6589245"/>
            <a:ext cx="457200" cy="214024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19C6E6-8982-405B-A92C-3F86EADB6321}" type="slidenum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grpSp>
        <p:nvGrpSpPr>
          <p:cNvPr id="20" name="Group 19"/>
          <p:cNvGrpSpPr/>
          <p:nvPr userDrawn="1"/>
        </p:nvGrpSpPr>
        <p:grpSpPr>
          <a:xfrm>
            <a:off x="402863" y="381701"/>
            <a:ext cx="1799981" cy="293796"/>
            <a:chOff x="-1547555" y="4178683"/>
            <a:chExt cx="5217785" cy="851660"/>
          </a:xfrm>
        </p:grpSpPr>
        <p:sp>
          <p:nvSpPr>
            <p:cNvPr id="21" name="Freeform 4"/>
            <p:cNvSpPr>
              <a:spLocks/>
            </p:cNvSpPr>
            <p:nvPr userDrawn="1"/>
          </p:nvSpPr>
          <p:spPr bwMode="auto">
            <a:xfrm>
              <a:off x="-1547555" y="4178683"/>
              <a:ext cx="808545" cy="851660"/>
            </a:xfrm>
            <a:custGeom>
              <a:avLst/>
              <a:gdLst/>
              <a:ahLst/>
              <a:cxnLst>
                <a:cxn ang="0">
                  <a:pos x="51" y="800"/>
                </a:cxn>
                <a:cxn ang="0">
                  <a:pos x="486" y="800"/>
                </a:cxn>
                <a:cxn ang="0">
                  <a:pos x="636" y="775"/>
                </a:cxn>
                <a:cxn ang="0">
                  <a:pos x="678" y="690"/>
                </a:cxn>
                <a:cxn ang="0">
                  <a:pos x="620" y="581"/>
                </a:cxn>
                <a:cxn ang="0">
                  <a:pos x="511" y="564"/>
                </a:cxn>
                <a:cxn ang="0">
                  <a:pos x="335" y="564"/>
                </a:cxn>
                <a:cxn ang="0">
                  <a:pos x="93" y="505"/>
                </a:cxn>
                <a:cxn ang="0">
                  <a:pos x="0" y="287"/>
                </a:cxn>
                <a:cxn ang="0">
                  <a:pos x="168" y="17"/>
                </a:cxn>
                <a:cxn ang="0">
                  <a:pos x="377" y="0"/>
                </a:cxn>
                <a:cxn ang="0">
                  <a:pos x="854" y="0"/>
                </a:cxn>
                <a:cxn ang="0">
                  <a:pos x="854" y="169"/>
                </a:cxn>
                <a:cxn ang="0">
                  <a:pos x="427" y="169"/>
                </a:cxn>
                <a:cxn ang="0">
                  <a:pos x="293" y="177"/>
                </a:cxn>
                <a:cxn ang="0">
                  <a:pos x="226" y="278"/>
                </a:cxn>
                <a:cxn ang="0">
                  <a:pos x="285" y="379"/>
                </a:cxn>
                <a:cxn ang="0">
                  <a:pos x="410" y="396"/>
                </a:cxn>
                <a:cxn ang="0">
                  <a:pos x="561" y="396"/>
                </a:cxn>
                <a:cxn ang="0">
                  <a:pos x="837" y="472"/>
                </a:cxn>
                <a:cxn ang="0">
                  <a:pos x="912" y="690"/>
                </a:cxn>
                <a:cxn ang="0">
                  <a:pos x="787" y="934"/>
                </a:cxn>
                <a:cxn ang="0">
                  <a:pos x="536" y="976"/>
                </a:cxn>
                <a:cxn ang="0">
                  <a:pos x="51" y="976"/>
                </a:cxn>
                <a:cxn ang="0">
                  <a:pos x="51" y="800"/>
                </a:cxn>
              </a:cxnLst>
              <a:rect l="0" t="0" r="r" b="b"/>
              <a:pathLst>
                <a:path w="912" h="976">
                  <a:moveTo>
                    <a:pt x="51" y="800"/>
                  </a:moveTo>
                  <a:cubicBezTo>
                    <a:pt x="486" y="800"/>
                    <a:pt x="486" y="800"/>
                    <a:pt x="486" y="800"/>
                  </a:cubicBezTo>
                  <a:cubicBezTo>
                    <a:pt x="569" y="800"/>
                    <a:pt x="611" y="791"/>
                    <a:pt x="636" y="775"/>
                  </a:cubicBezTo>
                  <a:cubicBezTo>
                    <a:pt x="661" y="758"/>
                    <a:pt x="678" y="724"/>
                    <a:pt x="678" y="690"/>
                  </a:cubicBezTo>
                  <a:cubicBezTo>
                    <a:pt x="678" y="640"/>
                    <a:pt x="661" y="606"/>
                    <a:pt x="620" y="581"/>
                  </a:cubicBezTo>
                  <a:cubicBezTo>
                    <a:pt x="595" y="573"/>
                    <a:pt x="561" y="564"/>
                    <a:pt x="511" y="564"/>
                  </a:cubicBezTo>
                  <a:cubicBezTo>
                    <a:pt x="335" y="564"/>
                    <a:pt x="335" y="564"/>
                    <a:pt x="335" y="564"/>
                  </a:cubicBezTo>
                  <a:cubicBezTo>
                    <a:pt x="218" y="564"/>
                    <a:pt x="143" y="547"/>
                    <a:pt x="93" y="505"/>
                  </a:cubicBezTo>
                  <a:cubicBezTo>
                    <a:pt x="34" y="446"/>
                    <a:pt x="0" y="371"/>
                    <a:pt x="0" y="287"/>
                  </a:cubicBezTo>
                  <a:cubicBezTo>
                    <a:pt x="0" y="160"/>
                    <a:pt x="67" y="51"/>
                    <a:pt x="168" y="17"/>
                  </a:cubicBezTo>
                  <a:cubicBezTo>
                    <a:pt x="210" y="0"/>
                    <a:pt x="268" y="0"/>
                    <a:pt x="377" y="0"/>
                  </a:cubicBezTo>
                  <a:cubicBezTo>
                    <a:pt x="854" y="0"/>
                    <a:pt x="854" y="0"/>
                    <a:pt x="854" y="0"/>
                  </a:cubicBezTo>
                  <a:cubicBezTo>
                    <a:pt x="854" y="169"/>
                    <a:pt x="854" y="169"/>
                    <a:pt x="854" y="169"/>
                  </a:cubicBezTo>
                  <a:cubicBezTo>
                    <a:pt x="427" y="169"/>
                    <a:pt x="427" y="169"/>
                    <a:pt x="427" y="169"/>
                  </a:cubicBezTo>
                  <a:cubicBezTo>
                    <a:pt x="335" y="177"/>
                    <a:pt x="327" y="177"/>
                    <a:pt x="293" y="177"/>
                  </a:cubicBezTo>
                  <a:cubicBezTo>
                    <a:pt x="251" y="194"/>
                    <a:pt x="226" y="228"/>
                    <a:pt x="226" y="278"/>
                  </a:cubicBezTo>
                  <a:cubicBezTo>
                    <a:pt x="226" y="329"/>
                    <a:pt x="251" y="362"/>
                    <a:pt x="285" y="379"/>
                  </a:cubicBezTo>
                  <a:cubicBezTo>
                    <a:pt x="310" y="388"/>
                    <a:pt x="335" y="396"/>
                    <a:pt x="410" y="396"/>
                  </a:cubicBezTo>
                  <a:cubicBezTo>
                    <a:pt x="561" y="396"/>
                    <a:pt x="561" y="396"/>
                    <a:pt x="561" y="396"/>
                  </a:cubicBezTo>
                  <a:cubicBezTo>
                    <a:pt x="703" y="396"/>
                    <a:pt x="779" y="413"/>
                    <a:pt x="837" y="472"/>
                  </a:cubicBezTo>
                  <a:cubicBezTo>
                    <a:pt x="879" y="514"/>
                    <a:pt x="912" y="606"/>
                    <a:pt x="912" y="690"/>
                  </a:cubicBezTo>
                  <a:cubicBezTo>
                    <a:pt x="912" y="791"/>
                    <a:pt x="862" y="884"/>
                    <a:pt x="787" y="934"/>
                  </a:cubicBezTo>
                  <a:cubicBezTo>
                    <a:pt x="737" y="968"/>
                    <a:pt x="678" y="976"/>
                    <a:pt x="536" y="976"/>
                  </a:cubicBezTo>
                  <a:cubicBezTo>
                    <a:pt x="51" y="976"/>
                    <a:pt x="51" y="976"/>
                    <a:pt x="51" y="976"/>
                  </a:cubicBezTo>
                  <a:cubicBezTo>
                    <a:pt x="51" y="800"/>
                    <a:pt x="51" y="800"/>
                    <a:pt x="51" y="800"/>
                  </a:cubicBezTo>
                </a:path>
              </a:pathLst>
            </a:custGeom>
            <a:solidFill>
              <a:srgbClr val="0070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>
                  <a:noFill/>
                </a:ln>
              </a:endParaRPr>
            </a:p>
          </p:txBody>
        </p:sp>
        <p:sp>
          <p:nvSpPr>
            <p:cNvPr id="22" name="Freeform 5"/>
            <p:cNvSpPr>
              <a:spLocks noEditPoints="1"/>
            </p:cNvSpPr>
            <p:nvPr userDrawn="1"/>
          </p:nvSpPr>
          <p:spPr bwMode="auto">
            <a:xfrm>
              <a:off x="-674327" y="4178683"/>
              <a:ext cx="851667" cy="851660"/>
            </a:xfrm>
            <a:custGeom>
              <a:avLst/>
              <a:gdLst/>
              <a:ahLst/>
              <a:cxnLst>
                <a:cxn ang="0">
                  <a:pos x="868" y="151"/>
                </a:cxn>
                <a:cxn ang="0">
                  <a:pos x="960" y="501"/>
                </a:cxn>
                <a:cxn ang="0">
                  <a:pos x="809" y="893"/>
                </a:cxn>
                <a:cxn ang="0">
                  <a:pos x="497" y="976"/>
                </a:cxn>
                <a:cxn ang="0">
                  <a:pos x="85" y="810"/>
                </a:cxn>
                <a:cxn ang="0">
                  <a:pos x="0" y="493"/>
                </a:cxn>
                <a:cxn ang="0">
                  <a:pos x="144" y="92"/>
                </a:cxn>
                <a:cxn ang="0">
                  <a:pos x="480" y="0"/>
                </a:cxn>
                <a:cxn ang="0">
                  <a:pos x="868" y="151"/>
                </a:cxn>
                <a:cxn ang="0">
                  <a:pos x="270" y="259"/>
                </a:cxn>
                <a:cxn ang="0">
                  <a:pos x="228" y="484"/>
                </a:cxn>
                <a:cxn ang="0">
                  <a:pos x="480" y="818"/>
                </a:cxn>
                <a:cxn ang="0">
                  <a:pos x="733" y="493"/>
                </a:cxn>
                <a:cxn ang="0">
                  <a:pos x="480" y="167"/>
                </a:cxn>
                <a:cxn ang="0">
                  <a:pos x="270" y="259"/>
                </a:cxn>
              </a:cxnLst>
              <a:rect l="0" t="0" r="r" b="b"/>
              <a:pathLst>
                <a:path w="960" h="976">
                  <a:moveTo>
                    <a:pt x="868" y="151"/>
                  </a:moveTo>
                  <a:cubicBezTo>
                    <a:pt x="927" y="226"/>
                    <a:pt x="960" y="351"/>
                    <a:pt x="960" y="501"/>
                  </a:cubicBezTo>
                  <a:cubicBezTo>
                    <a:pt x="960" y="676"/>
                    <a:pt x="910" y="810"/>
                    <a:pt x="809" y="893"/>
                  </a:cubicBezTo>
                  <a:cubicBezTo>
                    <a:pt x="742" y="951"/>
                    <a:pt x="624" y="976"/>
                    <a:pt x="497" y="976"/>
                  </a:cubicBezTo>
                  <a:cubicBezTo>
                    <a:pt x="312" y="976"/>
                    <a:pt x="160" y="918"/>
                    <a:pt x="85" y="810"/>
                  </a:cubicBezTo>
                  <a:cubicBezTo>
                    <a:pt x="26" y="726"/>
                    <a:pt x="0" y="626"/>
                    <a:pt x="0" y="493"/>
                  </a:cubicBezTo>
                  <a:cubicBezTo>
                    <a:pt x="0" y="309"/>
                    <a:pt x="51" y="167"/>
                    <a:pt x="144" y="92"/>
                  </a:cubicBezTo>
                  <a:cubicBezTo>
                    <a:pt x="219" y="34"/>
                    <a:pt x="346" y="0"/>
                    <a:pt x="480" y="0"/>
                  </a:cubicBezTo>
                  <a:cubicBezTo>
                    <a:pt x="657" y="0"/>
                    <a:pt x="792" y="51"/>
                    <a:pt x="868" y="151"/>
                  </a:cubicBezTo>
                  <a:close/>
                  <a:moveTo>
                    <a:pt x="270" y="259"/>
                  </a:moveTo>
                  <a:cubicBezTo>
                    <a:pt x="245" y="309"/>
                    <a:pt x="228" y="384"/>
                    <a:pt x="228" y="484"/>
                  </a:cubicBezTo>
                  <a:cubicBezTo>
                    <a:pt x="228" y="718"/>
                    <a:pt x="304" y="818"/>
                    <a:pt x="480" y="818"/>
                  </a:cubicBezTo>
                  <a:cubicBezTo>
                    <a:pt x="657" y="818"/>
                    <a:pt x="733" y="718"/>
                    <a:pt x="733" y="493"/>
                  </a:cubicBezTo>
                  <a:cubicBezTo>
                    <a:pt x="733" y="267"/>
                    <a:pt x="657" y="167"/>
                    <a:pt x="480" y="167"/>
                  </a:cubicBezTo>
                  <a:cubicBezTo>
                    <a:pt x="388" y="167"/>
                    <a:pt x="312" y="201"/>
                    <a:pt x="270" y="259"/>
                  </a:cubicBezTo>
                  <a:close/>
                </a:path>
              </a:pathLst>
            </a:custGeom>
            <a:solidFill>
              <a:srgbClr val="0070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>
                  <a:noFill/>
                </a:ln>
              </a:endParaRPr>
            </a:p>
          </p:txBody>
        </p:sp>
        <p:sp>
          <p:nvSpPr>
            <p:cNvPr id="23" name="Freeform 6"/>
            <p:cNvSpPr>
              <a:spLocks noEditPoints="1"/>
            </p:cNvSpPr>
            <p:nvPr userDrawn="1"/>
          </p:nvSpPr>
          <p:spPr bwMode="auto">
            <a:xfrm>
              <a:off x="274361" y="4178683"/>
              <a:ext cx="776199" cy="851660"/>
            </a:xfrm>
            <a:custGeom>
              <a:avLst/>
              <a:gdLst/>
              <a:ahLst/>
              <a:cxnLst>
                <a:cxn ang="0">
                  <a:pos x="212" y="976"/>
                </a:cxn>
                <a:cxn ang="0">
                  <a:pos x="0" y="976"/>
                </a:cxn>
                <a:cxn ang="0">
                  <a:pos x="0" y="0"/>
                </a:cxn>
                <a:cxn ang="0">
                  <a:pos x="491" y="0"/>
                </a:cxn>
                <a:cxn ang="0">
                  <a:pos x="787" y="85"/>
                </a:cxn>
                <a:cxn ang="0">
                  <a:pos x="880" y="312"/>
                </a:cxn>
                <a:cxn ang="0">
                  <a:pos x="770" y="573"/>
                </a:cxn>
                <a:cxn ang="0">
                  <a:pos x="550" y="632"/>
                </a:cxn>
                <a:cxn ang="0">
                  <a:pos x="212" y="632"/>
                </a:cxn>
                <a:cxn ang="0">
                  <a:pos x="212" y="976"/>
                </a:cxn>
                <a:cxn ang="0">
                  <a:pos x="500" y="455"/>
                </a:cxn>
                <a:cxn ang="0">
                  <a:pos x="610" y="430"/>
                </a:cxn>
                <a:cxn ang="0">
                  <a:pos x="652" y="312"/>
                </a:cxn>
                <a:cxn ang="0">
                  <a:pos x="576" y="177"/>
                </a:cxn>
                <a:cxn ang="0">
                  <a:pos x="500" y="169"/>
                </a:cxn>
                <a:cxn ang="0">
                  <a:pos x="212" y="169"/>
                </a:cxn>
                <a:cxn ang="0">
                  <a:pos x="212" y="455"/>
                </a:cxn>
                <a:cxn ang="0">
                  <a:pos x="500" y="455"/>
                </a:cxn>
              </a:cxnLst>
              <a:rect l="0" t="0" r="r" b="b"/>
              <a:pathLst>
                <a:path w="880" h="976">
                  <a:moveTo>
                    <a:pt x="212" y="976"/>
                  </a:moveTo>
                  <a:cubicBezTo>
                    <a:pt x="0" y="976"/>
                    <a:pt x="0" y="976"/>
                    <a:pt x="0" y="9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669" y="0"/>
                    <a:pt x="728" y="17"/>
                    <a:pt x="787" y="85"/>
                  </a:cubicBezTo>
                  <a:cubicBezTo>
                    <a:pt x="847" y="152"/>
                    <a:pt x="880" y="228"/>
                    <a:pt x="880" y="312"/>
                  </a:cubicBezTo>
                  <a:cubicBezTo>
                    <a:pt x="880" y="421"/>
                    <a:pt x="838" y="514"/>
                    <a:pt x="770" y="573"/>
                  </a:cubicBezTo>
                  <a:cubicBezTo>
                    <a:pt x="711" y="615"/>
                    <a:pt x="660" y="632"/>
                    <a:pt x="550" y="632"/>
                  </a:cubicBezTo>
                  <a:cubicBezTo>
                    <a:pt x="212" y="632"/>
                    <a:pt x="212" y="632"/>
                    <a:pt x="212" y="632"/>
                  </a:cubicBezTo>
                  <a:cubicBezTo>
                    <a:pt x="212" y="976"/>
                    <a:pt x="212" y="976"/>
                    <a:pt x="212" y="976"/>
                  </a:cubicBezTo>
                  <a:close/>
                  <a:moveTo>
                    <a:pt x="500" y="455"/>
                  </a:moveTo>
                  <a:cubicBezTo>
                    <a:pt x="550" y="455"/>
                    <a:pt x="584" y="455"/>
                    <a:pt x="610" y="430"/>
                  </a:cubicBezTo>
                  <a:cubicBezTo>
                    <a:pt x="635" y="413"/>
                    <a:pt x="652" y="362"/>
                    <a:pt x="652" y="312"/>
                  </a:cubicBezTo>
                  <a:cubicBezTo>
                    <a:pt x="652" y="244"/>
                    <a:pt x="627" y="194"/>
                    <a:pt x="576" y="177"/>
                  </a:cubicBezTo>
                  <a:cubicBezTo>
                    <a:pt x="559" y="177"/>
                    <a:pt x="534" y="169"/>
                    <a:pt x="500" y="169"/>
                  </a:cubicBezTo>
                  <a:cubicBezTo>
                    <a:pt x="212" y="169"/>
                    <a:pt x="212" y="169"/>
                    <a:pt x="212" y="169"/>
                  </a:cubicBezTo>
                  <a:cubicBezTo>
                    <a:pt x="212" y="455"/>
                    <a:pt x="212" y="455"/>
                    <a:pt x="212" y="455"/>
                  </a:cubicBezTo>
                  <a:cubicBezTo>
                    <a:pt x="500" y="455"/>
                    <a:pt x="500" y="455"/>
                    <a:pt x="500" y="455"/>
                  </a:cubicBezTo>
                  <a:close/>
                </a:path>
              </a:pathLst>
            </a:custGeom>
            <a:solidFill>
              <a:srgbClr val="0070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>
                  <a:noFill/>
                </a:ln>
              </a:endParaRPr>
            </a:p>
          </p:txBody>
        </p:sp>
        <p:sp>
          <p:nvSpPr>
            <p:cNvPr id="24" name="Freeform 7"/>
            <p:cNvSpPr>
              <a:spLocks/>
            </p:cNvSpPr>
            <p:nvPr userDrawn="1"/>
          </p:nvSpPr>
          <p:spPr bwMode="auto">
            <a:xfrm>
              <a:off x="1126021" y="4178683"/>
              <a:ext cx="711516" cy="851660"/>
            </a:xfrm>
            <a:custGeom>
              <a:avLst/>
              <a:gdLst/>
              <a:ahLst/>
              <a:cxnLst>
                <a:cxn ang="0">
                  <a:pos x="66" y="79"/>
                </a:cxn>
                <a:cxn ang="0">
                  <a:pos x="49" y="79"/>
                </a:cxn>
                <a:cxn ang="0">
                  <a:pos x="49" y="46"/>
                </a:cxn>
                <a:cxn ang="0">
                  <a:pos x="17" y="46"/>
                </a:cxn>
                <a:cxn ang="0">
                  <a:pos x="17" y="79"/>
                </a:cxn>
                <a:cxn ang="0">
                  <a:pos x="0" y="79"/>
                </a:cxn>
                <a:cxn ang="0">
                  <a:pos x="0" y="0"/>
                </a:cxn>
                <a:cxn ang="0">
                  <a:pos x="17" y="0"/>
                </a:cxn>
                <a:cxn ang="0">
                  <a:pos x="17" y="32"/>
                </a:cxn>
                <a:cxn ang="0">
                  <a:pos x="49" y="32"/>
                </a:cxn>
                <a:cxn ang="0">
                  <a:pos x="49" y="0"/>
                </a:cxn>
                <a:cxn ang="0">
                  <a:pos x="66" y="0"/>
                </a:cxn>
                <a:cxn ang="0">
                  <a:pos x="66" y="79"/>
                </a:cxn>
                <a:cxn ang="0">
                  <a:pos x="66" y="79"/>
                </a:cxn>
              </a:cxnLst>
              <a:rect l="0" t="0" r="r" b="b"/>
              <a:pathLst>
                <a:path w="66" h="79">
                  <a:moveTo>
                    <a:pt x="66" y="79"/>
                  </a:moveTo>
                  <a:lnTo>
                    <a:pt x="49" y="79"/>
                  </a:lnTo>
                  <a:lnTo>
                    <a:pt x="49" y="46"/>
                  </a:lnTo>
                  <a:lnTo>
                    <a:pt x="17" y="46"/>
                  </a:lnTo>
                  <a:lnTo>
                    <a:pt x="17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32"/>
                  </a:lnTo>
                  <a:lnTo>
                    <a:pt x="49" y="32"/>
                  </a:lnTo>
                  <a:lnTo>
                    <a:pt x="49" y="0"/>
                  </a:lnTo>
                  <a:lnTo>
                    <a:pt x="66" y="0"/>
                  </a:lnTo>
                  <a:lnTo>
                    <a:pt x="66" y="79"/>
                  </a:lnTo>
                  <a:lnTo>
                    <a:pt x="66" y="79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>
                  <a:noFill/>
                </a:ln>
              </a:endParaRPr>
            </a:p>
          </p:txBody>
        </p:sp>
        <p:sp>
          <p:nvSpPr>
            <p:cNvPr id="25" name="Freeform 8"/>
            <p:cNvSpPr>
              <a:spLocks noEditPoints="1"/>
            </p:cNvSpPr>
            <p:nvPr userDrawn="1"/>
          </p:nvSpPr>
          <p:spPr bwMode="auto">
            <a:xfrm>
              <a:off x="1945342" y="4178683"/>
              <a:ext cx="851667" cy="851660"/>
            </a:xfrm>
            <a:custGeom>
              <a:avLst/>
              <a:gdLst/>
              <a:ahLst/>
              <a:cxnLst>
                <a:cxn ang="0">
                  <a:pos x="868" y="151"/>
                </a:cxn>
                <a:cxn ang="0">
                  <a:pos x="960" y="501"/>
                </a:cxn>
                <a:cxn ang="0">
                  <a:pos x="809" y="893"/>
                </a:cxn>
                <a:cxn ang="0">
                  <a:pos x="497" y="976"/>
                </a:cxn>
                <a:cxn ang="0">
                  <a:pos x="85" y="810"/>
                </a:cxn>
                <a:cxn ang="0">
                  <a:pos x="0" y="493"/>
                </a:cxn>
                <a:cxn ang="0">
                  <a:pos x="144" y="92"/>
                </a:cxn>
                <a:cxn ang="0">
                  <a:pos x="480" y="0"/>
                </a:cxn>
                <a:cxn ang="0">
                  <a:pos x="868" y="151"/>
                </a:cxn>
                <a:cxn ang="0">
                  <a:pos x="270" y="259"/>
                </a:cxn>
                <a:cxn ang="0">
                  <a:pos x="228" y="484"/>
                </a:cxn>
                <a:cxn ang="0">
                  <a:pos x="480" y="818"/>
                </a:cxn>
                <a:cxn ang="0">
                  <a:pos x="733" y="493"/>
                </a:cxn>
                <a:cxn ang="0">
                  <a:pos x="480" y="167"/>
                </a:cxn>
                <a:cxn ang="0">
                  <a:pos x="270" y="259"/>
                </a:cxn>
              </a:cxnLst>
              <a:rect l="0" t="0" r="r" b="b"/>
              <a:pathLst>
                <a:path w="960" h="976">
                  <a:moveTo>
                    <a:pt x="868" y="151"/>
                  </a:moveTo>
                  <a:cubicBezTo>
                    <a:pt x="927" y="226"/>
                    <a:pt x="960" y="351"/>
                    <a:pt x="960" y="501"/>
                  </a:cubicBezTo>
                  <a:cubicBezTo>
                    <a:pt x="960" y="676"/>
                    <a:pt x="910" y="810"/>
                    <a:pt x="809" y="893"/>
                  </a:cubicBezTo>
                  <a:cubicBezTo>
                    <a:pt x="742" y="951"/>
                    <a:pt x="624" y="976"/>
                    <a:pt x="497" y="976"/>
                  </a:cubicBezTo>
                  <a:cubicBezTo>
                    <a:pt x="312" y="976"/>
                    <a:pt x="160" y="918"/>
                    <a:pt x="85" y="810"/>
                  </a:cubicBezTo>
                  <a:cubicBezTo>
                    <a:pt x="26" y="726"/>
                    <a:pt x="0" y="626"/>
                    <a:pt x="0" y="493"/>
                  </a:cubicBezTo>
                  <a:cubicBezTo>
                    <a:pt x="0" y="309"/>
                    <a:pt x="51" y="167"/>
                    <a:pt x="144" y="92"/>
                  </a:cubicBezTo>
                  <a:cubicBezTo>
                    <a:pt x="228" y="34"/>
                    <a:pt x="346" y="0"/>
                    <a:pt x="480" y="0"/>
                  </a:cubicBezTo>
                  <a:cubicBezTo>
                    <a:pt x="657" y="0"/>
                    <a:pt x="792" y="51"/>
                    <a:pt x="868" y="151"/>
                  </a:cubicBezTo>
                  <a:close/>
                  <a:moveTo>
                    <a:pt x="270" y="259"/>
                  </a:moveTo>
                  <a:cubicBezTo>
                    <a:pt x="245" y="309"/>
                    <a:pt x="228" y="384"/>
                    <a:pt x="228" y="484"/>
                  </a:cubicBezTo>
                  <a:cubicBezTo>
                    <a:pt x="228" y="718"/>
                    <a:pt x="304" y="818"/>
                    <a:pt x="480" y="818"/>
                  </a:cubicBezTo>
                  <a:cubicBezTo>
                    <a:pt x="657" y="818"/>
                    <a:pt x="733" y="718"/>
                    <a:pt x="733" y="493"/>
                  </a:cubicBezTo>
                  <a:cubicBezTo>
                    <a:pt x="733" y="267"/>
                    <a:pt x="657" y="167"/>
                    <a:pt x="480" y="167"/>
                  </a:cubicBezTo>
                  <a:cubicBezTo>
                    <a:pt x="388" y="167"/>
                    <a:pt x="312" y="201"/>
                    <a:pt x="270" y="259"/>
                  </a:cubicBezTo>
                  <a:close/>
                </a:path>
              </a:pathLst>
            </a:custGeom>
            <a:solidFill>
              <a:srgbClr val="0070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>
                  <a:noFill/>
                </a:ln>
              </a:endParaRPr>
            </a:p>
          </p:txBody>
        </p:sp>
        <p:sp>
          <p:nvSpPr>
            <p:cNvPr id="26" name="Freeform 9"/>
            <p:cNvSpPr>
              <a:spLocks/>
            </p:cNvSpPr>
            <p:nvPr userDrawn="1"/>
          </p:nvSpPr>
          <p:spPr bwMode="auto">
            <a:xfrm>
              <a:off x="2850908" y="4178683"/>
              <a:ext cx="819322" cy="851660"/>
            </a:xfrm>
            <a:custGeom>
              <a:avLst/>
              <a:gdLst/>
              <a:ahLst/>
              <a:cxnLst>
                <a:cxn ang="0">
                  <a:pos x="52" y="800"/>
                </a:cxn>
                <a:cxn ang="0">
                  <a:pos x="503" y="800"/>
                </a:cxn>
                <a:cxn ang="0">
                  <a:pos x="648" y="775"/>
                </a:cxn>
                <a:cxn ang="0">
                  <a:pos x="699" y="690"/>
                </a:cxn>
                <a:cxn ang="0">
                  <a:pos x="630" y="581"/>
                </a:cxn>
                <a:cxn ang="0">
                  <a:pos x="528" y="564"/>
                </a:cxn>
                <a:cxn ang="0">
                  <a:pos x="341" y="564"/>
                </a:cxn>
                <a:cxn ang="0">
                  <a:pos x="94" y="505"/>
                </a:cxn>
                <a:cxn ang="0">
                  <a:pos x="0" y="287"/>
                </a:cxn>
                <a:cxn ang="0">
                  <a:pos x="171" y="17"/>
                </a:cxn>
                <a:cxn ang="0">
                  <a:pos x="384" y="0"/>
                </a:cxn>
                <a:cxn ang="0">
                  <a:pos x="877" y="0"/>
                </a:cxn>
                <a:cxn ang="0">
                  <a:pos x="877" y="169"/>
                </a:cxn>
                <a:cxn ang="0">
                  <a:pos x="435" y="169"/>
                </a:cxn>
                <a:cxn ang="0">
                  <a:pos x="298" y="177"/>
                </a:cxn>
                <a:cxn ang="0">
                  <a:pos x="239" y="278"/>
                </a:cxn>
                <a:cxn ang="0">
                  <a:pos x="290" y="379"/>
                </a:cxn>
                <a:cxn ang="0">
                  <a:pos x="418" y="396"/>
                </a:cxn>
                <a:cxn ang="0">
                  <a:pos x="571" y="396"/>
                </a:cxn>
                <a:cxn ang="0">
                  <a:pos x="852" y="472"/>
                </a:cxn>
                <a:cxn ang="0">
                  <a:pos x="928" y="690"/>
                </a:cxn>
                <a:cxn ang="0">
                  <a:pos x="801" y="934"/>
                </a:cxn>
                <a:cxn ang="0">
                  <a:pos x="545" y="976"/>
                </a:cxn>
                <a:cxn ang="0">
                  <a:pos x="52" y="976"/>
                </a:cxn>
                <a:cxn ang="0">
                  <a:pos x="52" y="800"/>
                </a:cxn>
              </a:cxnLst>
              <a:rect l="0" t="0" r="r" b="b"/>
              <a:pathLst>
                <a:path w="928" h="976">
                  <a:moveTo>
                    <a:pt x="52" y="800"/>
                  </a:moveTo>
                  <a:cubicBezTo>
                    <a:pt x="503" y="800"/>
                    <a:pt x="503" y="800"/>
                    <a:pt x="503" y="800"/>
                  </a:cubicBezTo>
                  <a:cubicBezTo>
                    <a:pt x="579" y="800"/>
                    <a:pt x="622" y="791"/>
                    <a:pt x="648" y="775"/>
                  </a:cubicBezTo>
                  <a:cubicBezTo>
                    <a:pt x="673" y="758"/>
                    <a:pt x="699" y="724"/>
                    <a:pt x="699" y="690"/>
                  </a:cubicBezTo>
                  <a:cubicBezTo>
                    <a:pt x="699" y="640"/>
                    <a:pt x="673" y="606"/>
                    <a:pt x="630" y="581"/>
                  </a:cubicBezTo>
                  <a:cubicBezTo>
                    <a:pt x="613" y="573"/>
                    <a:pt x="571" y="564"/>
                    <a:pt x="528" y="564"/>
                  </a:cubicBezTo>
                  <a:cubicBezTo>
                    <a:pt x="341" y="564"/>
                    <a:pt x="341" y="564"/>
                    <a:pt x="341" y="564"/>
                  </a:cubicBezTo>
                  <a:cubicBezTo>
                    <a:pt x="222" y="564"/>
                    <a:pt x="145" y="547"/>
                    <a:pt x="94" y="505"/>
                  </a:cubicBezTo>
                  <a:cubicBezTo>
                    <a:pt x="35" y="446"/>
                    <a:pt x="0" y="371"/>
                    <a:pt x="0" y="287"/>
                  </a:cubicBezTo>
                  <a:cubicBezTo>
                    <a:pt x="0" y="160"/>
                    <a:pt x="69" y="51"/>
                    <a:pt x="171" y="17"/>
                  </a:cubicBezTo>
                  <a:cubicBezTo>
                    <a:pt x="222" y="0"/>
                    <a:pt x="273" y="0"/>
                    <a:pt x="384" y="0"/>
                  </a:cubicBezTo>
                  <a:cubicBezTo>
                    <a:pt x="877" y="0"/>
                    <a:pt x="877" y="0"/>
                    <a:pt x="877" y="0"/>
                  </a:cubicBezTo>
                  <a:cubicBezTo>
                    <a:pt x="877" y="169"/>
                    <a:pt x="877" y="169"/>
                    <a:pt x="877" y="169"/>
                  </a:cubicBezTo>
                  <a:cubicBezTo>
                    <a:pt x="435" y="169"/>
                    <a:pt x="435" y="169"/>
                    <a:pt x="435" y="169"/>
                  </a:cubicBezTo>
                  <a:cubicBezTo>
                    <a:pt x="341" y="177"/>
                    <a:pt x="333" y="177"/>
                    <a:pt x="298" y="177"/>
                  </a:cubicBezTo>
                  <a:cubicBezTo>
                    <a:pt x="256" y="194"/>
                    <a:pt x="239" y="228"/>
                    <a:pt x="239" y="278"/>
                  </a:cubicBezTo>
                  <a:cubicBezTo>
                    <a:pt x="239" y="329"/>
                    <a:pt x="256" y="362"/>
                    <a:pt x="290" y="379"/>
                  </a:cubicBezTo>
                  <a:cubicBezTo>
                    <a:pt x="324" y="388"/>
                    <a:pt x="341" y="396"/>
                    <a:pt x="418" y="396"/>
                  </a:cubicBezTo>
                  <a:cubicBezTo>
                    <a:pt x="571" y="396"/>
                    <a:pt x="571" y="396"/>
                    <a:pt x="571" y="396"/>
                  </a:cubicBezTo>
                  <a:cubicBezTo>
                    <a:pt x="716" y="396"/>
                    <a:pt x="801" y="413"/>
                    <a:pt x="852" y="472"/>
                  </a:cubicBezTo>
                  <a:cubicBezTo>
                    <a:pt x="903" y="514"/>
                    <a:pt x="928" y="606"/>
                    <a:pt x="928" y="690"/>
                  </a:cubicBezTo>
                  <a:cubicBezTo>
                    <a:pt x="928" y="791"/>
                    <a:pt x="877" y="884"/>
                    <a:pt x="801" y="934"/>
                  </a:cubicBezTo>
                  <a:cubicBezTo>
                    <a:pt x="758" y="968"/>
                    <a:pt x="690" y="976"/>
                    <a:pt x="545" y="976"/>
                  </a:cubicBezTo>
                  <a:cubicBezTo>
                    <a:pt x="52" y="976"/>
                    <a:pt x="52" y="976"/>
                    <a:pt x="52" y="976"/>
                  </a:cubicBezTo>
                  <a:cubicBezTo>
                    <a:pt x="52" y="800"/>
                    <a:pt x="52" y="800"/>
                    <a:pt x="52" y="800"/>
                  </a:cubicBezTo>
                </a:path>
              </a:pathLst>
            </a:custGeom>
            <a:solidFill>
              <a:srgbClr val="0070C0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>
                  <a:noFill/>
                </a:ln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ts val="600"/>
              </a:spcBef>
              <a:buNone/>
              <a:defRPr lang="en-US" sz="3600" b="1" kern="1200" dirty="0">
                <a:solidFill>
                  <a:srgbClr val="0077C5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421098"/>
            <a:ext cx="8229600" cy="483139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0955977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76192"/>
          </a:xfr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ts val="600"/>
              </a:spcBef>
              <a:buNone/>
              <a:defRPr lang="en-US" sz="3600" b="1" kern="1200" dirty="0">
                <a:solidFill>
                  <a:srgbClr val="0077C5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6951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ara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ts val="600"/>
              </a:spcBef>
              <a:buNone/>
              <a:defRPr lang="en-US" sz="3600" b="1" kern="1200" dirty="0">
                <a:solidFill>
                  <a:srgbClr val="0077C5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421098"/>
            <a:ext cx="8229600" cy="483139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 smtClean="0"/>
              <a:t>Click to add paragraph text</a:t>
            </a:r>
          </a:p>
        </p:txBody>
      </p:sp>
    </p:spTree>
    <p:extLst>
      <p:ext uri="{BB962C8B-B14F-4D97-AF65-F5344CB8AC3E}">
        <p14:creationId xmlns:p14="http://schemas.microsoft.com/office/powerpoint/2010/main" val="3510938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2762"/>
          </a:xfr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ts val="600"/>
              </a:spcBef>
              <a:buNone/>
              <a:defRPr lang="en-US" sz="3600" b="1" kern="1200" dirty="0">
                <a:solidFill>
                  <a:srgbClr val="0077C5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421098"/>
            <a:ext cx="8229600" cy="483139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800100"/>
            <a:ext cx="8242300" cy="406400"/>
          </a:xfrm>
        </p:spPr>
        <p:txBody>
          <a:bodyPr/>
          <a:lstStyle>
            <a:lvl1pPr marL="0" indent="0">
              <a:buNone/>
              <a:defRPr sz="2000" b="1" i="1" baseline="0"/>
            </a:lvl1pPr>
          </a:lstStyle>
          <a:p>
            <a:pPr lvl="0"/>
            <a:r>
              <a:rPr lang="en-US" dirty="0" smtClean="0"/>
              <a:t>Click to add a subtitle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7176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 by 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47735" y="1441004"/>
            <a:ext cx="3988925" cy="4852196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11"/>
          </p:nvPr>
        </p:nvSpPr>
        <p:spPr>
          <a:xfrm>
            <a:off x="4680881" y="1449146"/>
            <a:ext cx="4029629" cy="4844054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76192"/>
          </a:xfrm>
        </p:spPr>
        <p:txBody>
          <a:bodyPr anchor="ctr">
            <a:normAutofit/>
          </a:bodyPr>
          <a:lstStyle>
            <a:lvl1pPr algn="l" defTabSz="914400" rtl="0" eaLnBrk="1" latinLnBrk="0" hangingPunct="1">
              <a:spcBef>
                <a:spcPts val="600"/>
              </a:spcBef>
              <a:buNone/>
              <a:defRPr lang="en-US" sz="3600" b="1" kern="1200" dirty="0">
                <a:solidFill>
                  <a:srgbClr val="0077C5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76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33223"/>
            <a:ext cx="8229600" cy="4941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43" name="Rectangle 42"/>
          <p:cNvSpPr/>
          <p:nvPr userDrawn="1"/>
        </p:nvSpPr>
        <p:spPr>
          <a:xfrm>
            <a:off x="0" y="6557818"/>
            <a:ext cx="9144000" cy="300182"/>
          </a:xfrm>
          <a:prstGeom prst="rect">
            <a:avLst/>
          </a:prstGeom>
          <a:solidFill>
            <a:srgbClr val="0095D8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algn="l" defTabSz="914400" rtl="0" eaLnBrk="1" latinLnBrk="0" hangingPunct="1"/>
            <a:endParaRPr lang="en-US" sz="18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4" name="Rectangle 43"/>
          <p:cNvSpPr/>
          <p:nvPr userDrawn="1"/>
        </p:nvSpPr>
        <p:spPr>
          <a:xfrm>
            <a:off x="0" y="6588606"/>
            <a:ext cx="9144000" cy="269394"/>
          </a:xfrm>
          <a:prstGeom prst="rect">
            <a:avLst/>
          </a:prstGeom>
          <a:solidFill>
            <a:srgbClr val="00559A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grpSp>
        <p:nvGrpSpPr>
          <p:cNvPr id="45" name="Group 44"/>
          <p:cNvGrpSpPr>
            <a:grpSpLocks noChangeAspect="1"/>
          </p:cNvGrpSpPr>
          <p:nvPr userDrawn="1"/>
        </p:nvGrpSpPr>
        <p:grpSpPr>
          <a:xfrm>
            <a:off x="443008" y="6660146"/>
            <a:ext cx="773489" cy="126250"/>
            <a:chOff x="-1547555" y="4178683"/>
            <a:chExt cx="5217785" cy="851660"/>
          </a:xfrm>
        </p:grpSpPr>
        <p:sp>
          <p:nvSpPr>
            <p:cNvPr id="46" name="Freeform 4"/>
            <p:cNvSpPr>
              <a:spLocks/>
            </p:cNvSpPr>
            <p:nvPr userDrawn="1"/>
          </p:nvSpPr>
          <p:spPr bwMode="auto">
            <a:xfrm>
              <a:off x="-1547555" y="4178683"/>
              <a:ext cx="808544" cy="851660"/>
            </a:xfrm>
            <a:custGeom>
              <a:avLst/>
              <a:gdLst/>
              <a:ahLst/>
              <a:cxnLst>
                <a:cxn ang="0">
                  <a:pos x="51" y="800"/>
                </a:cxn>
                <a:cxn ang="0">
                  <a:pos x="486" y="800"/>
                </a:cxn>
                <a:cxn ang="0">
                  <a:pos x="636" y="775"/>
                </a:cxn>
                <a:cxn ang="0">
                  <a:pos x="678" y="690"/>
                </a:cxn>
                <a:cxn ang="0">
                  <a:pos x="620" y="581"/>
                </a:cxn>
                <a:cxn ang="0">
                  <a:pos x="511" y="564"/>
                </a:cxn>
                <a:cxn ang="0">
                  <a:pos x="335" y="564"/>
                </a:cxn>
                <a:cxn ang="0">
                  <a:pos x="93" y="505"/>
                </a:cxn>
                <a:cxn ang="0">
                  <a:pos x="0" y="287"/>
                </a:cxn>
                <a:cxn ang="0">
                  <a:pos x="168" y="17"/>
                </a:cxn>
                <a:cxn ang="0">
                  <a:pos x="377" y="0"/>
                </a:cxn>
                <a:cxn ang="0">
                  <a:pos x="854" y="0"/>
                </a:cxn>
                <a:cxn ang="0">
                  <a:pos x="854" y="169"/>
                </a:cxn>
                <a:cxn ang="0">
                  <a:pos x="427" y="169"/>
                </a:cxn>
                <a:cxn ang="0">
                  <a:pos x="293" y="177"/>
                </a:cxn>
                <a:cxn ang="0">
                  <a:pos x="226" y="278"/>
                </a:cxn>
                <a:cxn ang="0">
                  <a:pos x="285" y="379"/>
                </a:cxn>
                <a:cxn ang="0">
                  <a:pos x="410" y="396"/>
                </a:cxn>
                <a:cxn ang="0">
                  <a:pos x="561" y="396"/>
                </a:cxn>
                <a:cxn ang="0">
                  <a:pos x="837" y="472"/>
                </a:cxn>
                <a:cxn ang="0">
                  <a:pos x="912" y="690"/>
                </a:cxn>
                <a:cxn ang="0">
                  <a:pos x="787" y="934"/>
                </a:cxn>
                <a:cxn ang="0">
                  <a:pos x="536" y="976"/>
                </a:cxn>
                <a:cxn ang="0">
                  <a:pos x="51" y="976"/>
                </a:cxn>
                <a:cxn ang="0">
                  <a:pos x="51" y="800"/>
                </a:cxn>
              </a:cxnLst>
              <a:rect l="0" t="0" r="r" b="b"/>
              <a:pathLst>
                <a:path w="912" h="976">
                  <a:moveTo>
                    <a:pt x="51" y="800"/>
                  </a:moveTo>
                  <a:cubicBezTo>
                    <a:pt x="486" y="800"/>
                    <a:pt x="486" y="800"/>
                    <a:pt x="486" y="800"/>
                  </a:cubicBezTo>
                  <a:cubicBezTo>
                    <a:pt x="569" y="800"/>
                    <a:pt x="611" y="791"/>
                    <a:pt x="636" y="775"/>
                  </a:cubicBezTo>
                  <a:cubicBezTo>
                    <a:pt x="661" y="758"/>
                    <a:pt x="678" y="724"/>
                    <a:pt x="678" y="690"/>
                  </a:cubicBezTo>
                  <a:cubicBezTo>
                    <a:pt x="678" y="640"/>
                    <a:pt x="661" y="606"/>
                    <a:pt x="620" y="581"/>
                  </a:cubicBezTo>
                  <a:cubicBezTo>
                    <a:pt x="595" y="573"/>
                    <a:pt x="561" y="564"/>
                    <a:pt x="511" y="564"/>
                  </a:cubicBezTo>
                  <a:cubicBezTo>
                    <a:pt x="335" y="564"/>
                    <a:pt x="335" y="564"/>
                    <a:pt x="335" y="564"/>
                  </a:cubicBezTo>
                  <a:cubicBezTo>
                    <a:pt x="218" y="564"/>
                    <a:pt x="143" y="547"/>
                    <a:pt x="93" y="505"/>
                  </a:cubicBezTo>
                  <a:cubicBezTo>
                    <a:pt x="34" y="446"/>
                    <a:pt x="0" y="371"/>
                    <a:pt x="0" y="287"/>
                  </a:cubicBezTo>
                  <a:cubicBezTo>
                    <a:pt x="0" y="160"/>
                    <a:pt x="67" y="51"/>
                    <a:pt x="168" y="17"/>
                  </a:cubicBezTo>
                  <a:cubicBezTo>
                    <a:pt x="210" y="0"/>
                    <a:pt x="268" y="0"/>
                    <a:pt x="377" y="0"/>
                  </a:cubicBezTo>
                  <a:cubicBezTo>
                    <a:pt x="854" y="0"/>
                    <a:pt x="854" y="0"/>
                    <a:pt x="854" y="0"/>
                  </a:cubicBezTo>
                  <a:cubicBezTo>
                    <a:pt x="854" y="169"/>
                    <a:pt x="854" y="169"/>
                    <a:pt x="854" y="169"/>
                  </a:cubicBezTo>
                  <a:cubicBezTo>
                    <a:pt x="427" y="169"/>
                    <a:pt x="427" y="169"/>
                    <a:pt x="427" y="169"/>
                  </a:cubicBezTo>
                  <a:cubicBezTo>
                    <a:pt x="335" y="177"/>
                    <a:pt x="327" y="177"/>
                    <a:pt x="293" y="177"/>
                  </a:cubicBezTo>
                  <a:cubicBezTo>
                    <a:pt x="251" y="194"/>
                    <a:pt x="226" y="228"/>
                    <a:pt x="226" y="278"/>
                  </a:cubicBezTo>
                  <a:cubicBezTo>
                    <a:pt x="226" y="329"/>
                    <a:pt x="251" y="362"/>
                    <a:pt x="285" y="379"/>
                  </a:cubicBezTo>
                  <a:cubicBezTo>
                    <a:pt x="310" y="388"/>
                    <a:pt x="335" y="396"/>
                    <a:pt x="410" y="396"/>
                  </a:cubicBezTo>
                  <a:cubicBezTo>
                    <a:pt x="561" y="396"/>
                    <a:pt x="561" y="396"/>
                    <a:pt x="561" y="396"/>
                  </a:cubicBezTo>
                  <a:cubicBezTo>
                    <a:pt x="703" y="396"/>
                    <a:pt x="779" y="413"/>
                    <a:pt x="837" y="472"/>
                  </a:cubicBezTo>
                  <a:cubicBezTo>
                    <a:pt x="879" y="514"/>
                    <a:pt x="912" y="606"/>
                    <a:pt x="912" y="690"/>
                  </a:cubicBezTo>
                  <a:cubicBezTo>
                    <a:pt x="912" y="791"/>
                    <a:pt x="862" y="884"/>
                    <a:pt x="787" y="934"/>
                  </a:cubicBezTo>
                  <a:cubicBezTo>
                    <a:pt x="737" y="968"/>
                    <a:pt x="678" y="976"/>
                    <a:pt x="536" y="976"/>
                  </a:cubicBezTo>
                  <a:cubicBezTo>
                    <a:pt x="51" y="976"/>
                    <a:pt x="51" y="976"/>
                    <a:pt x="51" y="976"/>
                  </a:cubicBezTo>
                  <a:cubicBezTo>
                    <a:pt x="51" y="800"/>
                    <a:pt x="51" y="800"/>
                    <a:pt x="51" y="800"/>
                  </a:cubicBezTo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>
                  <a:noFill/>
                </a:ln>
              </a:endParaRPr>
            </a:p>
          </p:txBody>
        </p:sp>
        <p:sp>
          <p:nvSpPr>
            <p:cNvPr id="47" name="Freeform 5"/>
            <p:cNvSpPr>
              <a:spLocks noEditPoints="1"/>
            </p:cNvSpPr>
            <p:nvPr userDrawn="1"/>
          </p:nvSpPr>
          <p:spPr bwMode="auto">
            <a:xfrm>
              <a:off x="-674327" y="4178683"/>
              <a:ext cx="851667" cy="851660"/>
            </a:xfrm>
            <a:custGeom>
              <a:avLst/>
              <a:gdLst/>
              <a:ahLst/>
              <a:cxnLst>
                <a:cxn ang="0">
                  <a:pos x="868" y="151"/>
                </a:cxn>
                <a:cxn ang="0">
                  <a:pos x="960" y="501"/>
                </a:cxn>
                <a:cxn ang="0">
                  <a:pos x="809" y="893"/>
                </a:cxn>
                <a:cxn ang="0">
                  <a:pos x="497" y="976"/>
                </a:cxn>
                <a:cxn ang="0">
                  <a:pos x="85" y="810"/>
                </a:cxn>
                <a:cxn ang="0">
                  <a:pos x="0" y="493"/>
                </a:cxn>
                <a:cxn ang="0">
                  <a:pos x="144" y="92"/>
                </a:cxn>
                <a:cxn ang="0">
                  <a:pos x="480" y="0"/>
                </a:cxn>
                <a:cxn ang="0">
                  <a:pos x="868" y="151"/>
                </a:cxn>
                <a:cxn ang="0">
                  <a:pos x="270" y="259"/>
                </a:cxn>
                <a:cxn ang="0">
                  <a:pos x="228" y="484"/>
                </a:cxn>
                <a:cxn ang="0">
                  <a:pos x="480" y="818"/>
                </a:cxn>
                <a:cxn ang="0">
                  <a:pos x="733" y="493"/>
                </a:cxn>
                <a:cxn ang="0">
                  <a:pos x="480" y="167"/>
                </a:cxn>
                <a:cxn ang="0">
                  <a:pos x="270" y="259"/>
                </a:cxn>
              </a:cxnLst>
              <a:rect l="0" t="0" r="r" b="b"/>
              <a:pathLst>
                <a:path w="960" h="976">
                  <a:moveTo>
                    <a:pt x="868" y="151"/>
                  </a:moveTo>
                  <a:cubicBezTo>
                    <a:pt x="927" y="226"/>
                    <a:pt x="960" y="351"/>
                    <a:pt x="960" y="501"/>
                  </a:cubicBezTo>
                  <a:cubicBezTo>
                    <a:pt x="960" y="676"/>
                    <a:pt x="910" y="810"/>
                    <a:pt x="809" y="893"/>
                  </a:cubicBezTo>
                  <a:cubicBezTo>
                    <a:pt x="742" y="951"/>
                    <a:pt x="624" y="976"/>
                    <a:pt x="497" y="976"/>
                  </a:cubicBezTo>
                  <a:cubicBezTo>
                    <a:pt x="312" y="976"/>
                    <a:pt x="160" y="918"/>
                    <a:pt x="85" y="810"/>
                  </a:cubicBezTo>
                  <a:cubicBezTo>
                    <a:pt x="26" y="726"/>
                    <a:pt x="0" y="626"/>
                    <a:pt x="0" y="493"/>
                  </a:cubicBezTo>
                  <a:cubicBezTo>
                    <a:pt x="0" y="309"/>
                    <a:pt x="51" y="167"/>
                    <a:pt x="144" y="92"/>
                  </a:cubicBezTo>
                  <a:cubicBezTo>
                    <a:pt x="219" y="34"/>
                    <a:pt x="346" y="0"/>
                    <a:pt x="480" y="0"/>
                  </a:cubicBezTo>
                  <a:cubicBezTo>
                    <a:pt x="657" y="0"/>
                    <a:pt x="792" y="51"/>
                    <a:pt x="868" y="151"/>
                  </a:cubicBezTo>
                  <a:close/>
                  <a:moveTo>
                    <a:pt x="270" y="259"/>
                  </a:moveTo>
                  <a:cubicBezTo>
                    <a:pt x="245" y="309"/>
                    <a:pt x="228" y="384"/>
                    <a:pt x="228" y="484"/>
                  </a:cubicBezTo>
                  <a:cubicBezTo>
                    <a:pt x="228" y="718"/>
                    <a:pt x="304" y="818"/>
                    <a:pt x="480" y="818"/>
                  </a:cubicBezTo>
                  <a:cubicBezTo>
                    <a:pt x="657" y="818"/>
                    <a:pt x="733" y="718"/>
                    <a:pt x="733" y="493"/>
                  </a:cubicBezTo>
                  <a:cubicBezTo>
                    <a:pt x="733" y="267"/>
                    <a:pt x="657" y="167"/>
                    <a:pt x="480" y="167"/>
                  </a:cubicBezTo>
                  <a:cubicBezTo>
                    <a:pt x="388" y="167"/>
                    <a:pt x="312" y="201"/>
                    <a:pt x="270" y="25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>
                  <a:noFill/>
                </a:ln>
              </a:endParaRPr>
            </a:p>
          </p:txBody>
        </p:sp>
        <p:sp>
          <p:nvSpPr>
            <p:cNvPr id="48" name="Freeform 6"/>
            <p:cNvSpPr>
              <a:spLocks noEditPoints="1"/>
            </p:cNvSpPr>
            <p:nvPr userDrawn="1"/>
          </p:nvSpPr>
          <p:spPr bwMode="auto">
            <a:xfrm>
              <a:off x="274361" y="4178683"/>
              <a:ext cx="776199" cy="851660"/>
            </a:xfrm>
            <a:custGeom>
              <a:avLst/>
              <a:gdLst/>
              <a:ahLst/>
              <a:cxnLst>
                <a:cxn ang="0">
                  <a:pos x="212" y="976"/>
                </a:cxn>
                <a:cxn ang="0">
                  <a:pos x="0" y="976"/>
                </a:cxn>
                <a:cxn ang="0">
                  <a:pos x="0" y="0"/>
                </a:cxn>
                <a:cxn ang="0">
                  <a:pos x="491" y="0"/>
                </a:cxn>
                <a:cxn ang="0">
                  <a:pos x="787" y="85"/>
                </a:cxn>
                <a:cxn ang="0">
                  <a:pos x="880" y="312"/>
                </a:cxn>
                <a:cxn ang="0">
                  <a:pos x="770" y="573"/>
                </a:cxn>
                <a:cxn ang="0">
                  <a:pos x="550" y="632"/>
                </a:cxn>
                <a:cxn ang="0">
                  <a:pos x="212" y="632"/>
                </a:cxn>
                <a:cxn ang="0">
                  <a:pos x="212" y="976"/>
                </a:cxn>
                <a:cxn ang="0">
                  <a:pos x="500" y="455"/>
                </a:cxn>
                <a:cxn ang="0">
                  <a:pos x="610" y="430"/>
                </a:cxn>
                <a:cxn ang="0">
                  <a:pos x="652" y="312"/>
                </a:cxn>
                <a:cxn ang="0">
                  <a:pos x="576" y="177"/>
                </a:cxn>
                <a:cxn ang="0">
                  <a:pos x="500" y="169"/>
                </a:cxn>
                <a:cxn ang="0">
                  <a:pos x="212" y="169"/>
                </a:cxn>
                <a:cxn ang="0">
                  <a:pos x="212" y="455"/>
                </a:cxn>
                <a:cxn ang="0">
                  <a:pos x="500" y="455"/>
                </a:cxn>
              </a:cxnLst>
              <a:rect l="0" t="0" r="r" b="b"/>
              <a:pathLst>
                <a:path w="880" h="976">
                  <a:moveTo>
                    <a:pt x="212" y="976"/>
                  </a:moveTo>
                  <a:cubicBezTo>
                    <a:pt x="0" y="976"/>
                    <a:pt x="0" y="976"/>
                    <a:pt x="0" y="9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91" y="0"/>
                    <a:pt x="491" y="0"/>
                    <a:pt x="491" y="0"/>
                  </a:cubicBezTo>
                  <a:cubicBezTo>
                    <a:pt x="669" y="0"/>
                    <a:pt x="728" y="17"/>
                    <a:pt x="787" y="85"/>
                  </a:cubicBezTo>
                  <a:cubicBezTo>
                    <a:pt x="847" y="152"/>
                    <a:pt x="880" y="228"/>
                    <a:pt x="880" y="312"/>
                  </a:cubicBezTo>
                  <a:cubicBezTo>
                    <a:pt x="880" y="421"/>
                    <a:pt x="838" y="514"/>
                    <a:pt x="770" y="573"/>
                  </a:cubicBezTo>
                  <a:cubicBezTo>
                    <a:pt x="711" y="615"/>
                    <a:pt x="660" y="632"/>
                    <a:pt x="550" y="632"/>
                  </a:cubicBezTo>
                  <a:cubicBezTo>
                    <a:pt x="212" y="632"/>
                    <a:pt x="212" y="632"/>
                    <a:pt x="212" y="632"/>
                  </a:cubicBezTo>
                  <a:cubicBezTo>
                    <a:pt x="212" y="976"/>
                    <a:pt x="212" y="976"/>
                    <a:pt x="212" y="976"/>
                  </a:cubicBezTo>
                  <a:close/>
                  <a:moveTo>
                    <a:pt x="500" y="455"/>
                  </a:moveTo>
                  <a:cubicBezTo>
                    <a:pt x="550" y="455"/>
                    <a:pt x="584" y="455"/>
                    <a:pt x="610" y="430"/>
                  </a:cubicBezTo>
                  <a:cubicBezTo>
                    <a:pt x="635" y="413"/>
                    <a:pt x="652" y="362"/>
                    <a:pt x="652" y="312"/>
                  </a:cubicBezTo>
                  <a:cubicBezTo>
                    <a:pt x="652" y="244"/>
                    <a:pt x="627" y="194"/>
                    <a:pt x="576" y="177"/>
                  </a:cubicBezTo>
                  <a:cubicBezTo>
                    <a:pt x="559" y="177"/>
                    <a:pt x="534" y="169"/>
                    <a:pt x="500" y="169"/>
                  </a:cubicBezTo>
                  <a:cubicBezTo>
                    <a:pt x="212" y="169"/>
                    <a:pt x="212" y="169"/>
                    <a:pt x="212" y="169"/>
                  </a:cubicBezTo>
                  <a:cubicBezTo>
                    <a:pt x="212" y="455"/>
                    <a:pt x="212" y="455"/>
                    <a:pt x="212" y="455"/>
                  </a:cubicBezTo>
                  <a:cubicBezTo>
                    <a:pt x="500" y="455"/>
                    <a:pt x="500" y="455"/>
                    <a:pt x="500" y="45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>
                  <a:noFill/>
                </a:ln>
              </a:endParaRPr>
            </a:p>
          </p:txBody>
        </p:sp>
        <p:sp>
          <p:nvSpPr>
            <p:cNvPr id="49" name="Freeform 7"/>
            <p:cNvSpPr>
              <a:spLocks/>
            </p:cNvSpPr>
            <p:nvPr userDrawn="1"/>
          </p:nvSpPr>
          <p:spPr bwMode="auto">
            <a:xfrm>
              <a:off x="1126021" y="4178683"/>
              <a:ext cx="711516" cy="851660"/>
            </a:xfrm>
            <a:custGeom>
              <a:avLst/>
              <a:gdLst/>
              <a:ahLst/>
              <a:cxnLst>
                <a:cxn ang="0">
                  <a:pos x="66" y="79"/>
                </a:cxn>
                <a:cxn ang="0">
                  <a:pos x="49" y="79"/>
                </a:cxn>
                <a:cxn ang="0">
                  <a:pos x="49" y="46"/>
                </a:cxn>
                <a:cxn ang="0">
                  <a:pos x="17" y="46"/>
                </a:cxn>
                <a:cxn ang="0">
                  <a:pos x="17" y="79"/>
                </a:cxn>
                <a:cxn ang="0">
                  <a:pos x="0" y="79"/>
                </a:cxn>
                <a:cxn ang="0">
                  <a:pos x="0" y="0"/>
                </a:cxn>
                <a:cxn ang="0">
                  <a:pos x="17" y="0"/>
                </a:cxn>
                <a:cxn ang="0">
                  <a:pos x="17" y="32"/>
                </a:cxn>
                <a:cxn ang="0">
                  <a:pos x="49" y="32"/>
                </a:cxn>
                <a:cxn ang="0">
                  <a:pos x="49" y="0"/>
                </a:cxn>
                <a:cxn ang="0">
                  <a:pos x="66" y="0"/>
                </a:cxn>
                <a:cxn ang="0">
                  <a:pos x="66" y="79"/>
                </a:cxn>
                <a:cxn ang="0">
                  <a:pos x="66" y="79"/>
                </a:cxn>
              </a:cxnLst>
              <a:rect l="0" t="0" r="r" b="b"/>
              <a:pathLst>
                <a:path w="66" h="79">
                  <a:moveTo>
                    <a:pt x="66" y="79"/>
                  </a:moveTo>
                  <a:lnTo>
                    <a:pt x="49" y="79"/>
                  </a:lnTo>
                  <a:lnTo>
                    <a:pt x="49" y="46"/>
                  </a:lnTo>
                  <a:lnTo>
                    <a:pt x="17" y="46"/>
                  </a:lnTo>
                  <a:lnTo>
                    <a:pt x="17" y="7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32"/>
                  </a:lnTo>
                  <a:lnTo>
                    <a:pt x="49" y="32"/>
                  </a:lnTo>
                  <a:lnTo>
                    <a:pt x="49" y="0"/>
                  </a:lnTo>
                  <a:lnTo>
                    <a:pt x="66" y="0"/>
                  </a:lnTo>
                  <a:lnTo>
                    <a:pt x="66" y="79"/>
                  </a:lnTo>
                  <a:lnTo>
                    <a:pt x="66" y="7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>
                  <a:noFill/>
                </a:ln>
              </a:endParaRPr>
            </a:p>
          </p:txBody>
        </p:sp>
        <p:sp>
          <p:nvSpPr>
            <p:cNvPr id="50" name="Freeform 8"/>
            <p:cNvSpPr>
              <a:spLocks noEditPoints="1"/>
            </p:cNvSpPr>
            <p:nvPr userDrawn="1"/>
          </p:nvSpPr>
          <p:spPr bwMode="auto">
            <a:xfrm>
              <a:off x="1945342" y="4178683"/>
              <a:ext cx="851667" cy="851660"/>
            </a:xfrm>
            <a:custGeom>
              <a:avLst/>
              <a:gdLst/>
              <a:ahLst/>
              <a:cxnLst>
                <a:cxn ang="0">
                  <a:pos x="868" y="151"/>
                </a:cxn>
                <a:cxn ang="0">
                  <a:pos x="960" y="501"/>
                </a:cxn>
                <a:cxn ang="0">
                  <a:pos x="809" y="893"/>
                </a:cxn>
                <a:cxn ang="0">
                  <a:pos x="497" y="976"/>
                </a:cxn>
                <a:cxn ang="0">
                  <a:pos x="85" y="810"/>
                </a:cxn>
                <a:cxn ang="0">
                  <a:pos x="0" y="493"/>
                </a:cxn>
                <a:cxn ang="0">
                  <a:pos x="144" y="92"/>
                </a:cxn>
                <a:cxn ang="0">
                  <a:pos x="480" y="0"/>
                </a:cxn>
                <a:cxn ang="0">
                  <a:pos x="868" y="151"/>
                </a:cxn>
                <a:cxn ang="0">
                  <a:pos x="270" y="259"/>
                </a:cxn>
                <a:cxn ang="0">
                  <a:pos x="228" y="484"/>
                </a:cxn>
                <a:cxn ang="0">
                  <a:pos x="480" y="818"/>
                </a:cxn>
                <a:cxn ang="0">
                  <a:pos x="733" y="493"/>
                </a:cxn>
                <a:cxn ang="0">
                  <a:pos x="480" y="167"/>
                </a:cxn>
                <a:cxn ang="0">
                  <a:pos x="270" y="259"/>
                </a:cxn>
              </a:cxnLst>
              <a:rect l="0" t="0" r="r" b="b"/>
              <a:pathLst>
                <a:path w="960" h="976">
                  <a:moveTo>
                    <a:pt x="868" y="151"/>
                  </a:moveTo>
                  <a:cubicBezTo>
                    <a:pt x="927" y="226"/>
                    <a:pt x="960" y="351"/>
                    <a:pt x="960" y="501"/>
                  </a:cubicBezTo>
                  <a:cubicBezTo>
                    <a:pt x="960" y="676"/>
                    <a:pt x="910" y="810"/>
                    <a:pt x="809" y="893"/>
                  </a:cubicBezTo>
                  <a:cubicBezTo>
                    <a:pt x="742" y="951"/>
                    <a:pt x="624" y="976"/>
                    <a:pt x="497" y="976"/>
                  </a:cubicBezTo>
                  <a:cubicBezTo>
                    <a:pt x="312" y="976"/>
                    <a:pt x="160" y="918"/>
                    <a:pt x="85" y="810"/>
                  </a:cubicBezTo>
                  <a:cubicBezTo>
                    <a:pt x="26" y="726"/>
                    <a:pt x="0" y="626"/>
                    <a:pt x="0" y="493"/>
                  </a:cubicBezTo>
                  <a:cubicBezTo>
                    <a:pt x="0" y="309"/>
                    <a:pt x="51" y="167"/>
                    <a:pt x="144" y="92"/>
                  </a:cubicBezTo>
                  <a:cubicBezTo>
                    <a:pt x="228" y="34"/>
                    <a:pt x="346" y="0"/>
                    <a:pt x="480" y="0"/>
                  </a:cubicBezTo>
                  <a:cubicBezTo>
                    <a:pt x="657" y="0"/>
                    <a:pt x="792" y="51"/>
                    <a:pt x="868" y="151"/>
                  </a:cubicBezTo>
                  <a:close/>
                  <a:moveTo>
                    <a:pt x="270" y="259"/>
                  </a:moveTo>
                  <a:cubicBezTo>
                    <a:pt x="245" y="309"/>
                    <a:pt x="228" y="384"/>
                    <a:pt x="228" y="484"/>
                  </a:cubicBezTo>
                  <a:cubicBezTo>
                    <a:pt x="228" y="718"/>
                    <a:pt x="304" y="818"/>
                    <a:pt x="480" y="818"/>
                  </a:cubicBezTo>
                  <a:cubicBezTo>
                    <a:pt x="657" y="818"/>
                    <a:pt x="733" y="718"/>
                    <a:pt x="733" y="493"/>
                  </a:cubicBezTo>
                  <a:cubicBezTo>
                    <a:pt x="733" y="267"/>
                    <a:pt x="657" y="167"/>
                    <a:pt x="480" y="167"/>
                  </a:cubicBezTo>
                  <a:cubicBezTo>
                    <a:pt x="388" y="167"/>
                    <a:pt x="312" y="201"/>
                    <a:pt x="270" y="25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>
                  <a:noFill/>
                </a:ln>
              </a:endParaRPr>
            </a:p>
          </p:txBody>
        </p:sp>
        <p:sp>
          <p:nvSpPr>
            <p:cNvPr id="51" name="Freeform 9"/>
            <p:cNvSpPr>
              <a:spLocks/>
            </p:cNvSpPr>
            <p:nvPr userDrawn="1"/>
          </p:nvSpPr>
          <p:spPr bwMode="auto">
            <a:xfrm>
              <a:off x="2850908" y="4178683"/>
              <a:ext cx="819322" cy="851660"/>
            </a:xfrm>
            <a:custGeom>
              <a:avLst/>
              <a:gdLst/>
              <a:ahLst/>
              <a:cxnLst>
                <a:cxn ang="0">
                  <a:pos x="52" y="800"/>
                </a:cxn>
                <a:cxn ang="0">
                  <a:pos x="503" y="800"/>
                </a:cxn>
                <a:cxn ang="0">
                  <a:pos x="648" y="775"/>
                </a:cxn>
                <a:cxn ang="0">
                  <a:pos x="699" y="690"/>
                </a:cxn>
                <a:cxn ang="0">
                  <a:pos x="630" y="581"/>
                </a:cxn>
                <a:cxn ang="0">
                  <a:pos x="528" y="564"/>
                </a:cxn>
                <a:cxn ang="0">
                  <a:pos x="341" y="564"/>
                </a:cxn>
                <a:cxn ang="0">
                  <a:pos x="94" y="505"/>
                </a:cxn>
                <a:cxn ang="0">
                  <a:pos x="0" y="287"/>
                </a:cxn>
                <a:cxn ang="0">
                  <a:pos x="171" y="17"/>
                </a:cxn>
                <a:cxn ang="0">
                  <a:pos x="384" y="0"/>
                </a:cxn>
                <a:cxn ang="0">
                  <a:pos x="877" y="0"/>
                </a:cxn>
                <a:cxn ang="0">
                  <a:pos x="877" y="169"/>
                </a:cxn>
                <a:cxn ang="0">
                  <a:pos x="435" y="169"/>
                </a:cxn>
                <a:cxn ang="0">
                  <a:pos x="298" y="177"/>
                </a:cxn>
                <a:cxn ang="0">
                  <a:pos x="239" y="278"/>
                </a:cxn>
                <a:cxn ang="0">
                  <a:pos x="290" y="379"/>
                </a:cxn>
                <a:cxn ang="0">
                  <a:pos x="418" y="396"/>
                </a:cxn>
                <a:cxn ang="0">
                  <a:pos x="571" y="396"/>
                </a:cxn>
                <a:cxn ang="0">
                  <a:pos x="852" y="472"/>
                </a:cxn>
                <a:cxn ang="0">
                  <a:pos x="928" y="690"/>
                </a:cxn>
                <a:cxn ang="0">
                  <a:pos x="801" y="934"/>
                </a:cxn>
                <a:cxn ang="0">
                  <a:pos x="545" y="976"/>
                </a:cxn>
                <a:cxn ang="0">
                  <a:pos x="52" y="976"/>
                </a:cxn>
                <a:cxn ang="0">
                  <a:pos x="52" y="800"/>
                </a:cxn>
              </a:cxnLst>
              <a:rect l="0" t="0" r="r" b="b"/>
              <a:pathLst>
                <a:path w="928" h="976">
                  <a:moveTo>
                    <a:pt x="52" y="800"/>
                  </a:moveTo>
                  <a:cubicBezTo>
                    <a:pt x="503" y="800"/>
                    <a:pt x="503" y="800"/>
                    <a:pt x="503" y="800"/>
                  </a:cubicBezTo>
                  <a:cubicBezTo>
                    <a:pt x="579" y="800"/>
                    <a:pt x="622" y="791"/>
                    <a:pt x="648" y="775"/>
                  </a:cubicBezTo>
                  <a:cubicBezTo>
                    <a:pt x="673" y="758"/>
                    <a:pt x="699" y="724"/>
                    <a:pt x="699" y="690"/>
                  </a:cubicBezTo>
                  <a:cubicBezTo>
                    <a:pt x="699" y="640"/>
                    <a:pt x="673" y="606"/>
                    <a:pt x="630" y="581"/>
                  </a:cubicBezTo>
                  <a:cubicBezTo>
                    <a:pt x="613" y="573"/>
                    <a:pt x="571" y="564"/>
                    <a:pt x="528" y="564"/>
                  </a:cubicBezTo>
                  <a:cubicBezTo>
                    <a:pt x="341" y="564"/>
                    <a:pt x="341" y="564"/>
                    <a:pt x="341" y="564"/>
                  </a:cubicBezTo>
                  <a:cubicBezTo>
                    <a:pt x="222" y="564"/>
                    <a:pt x="145" y="547"/>
                    <a:pt x="94" y="505"/>
                  </a:cubicBezTo>
                  <a:cubicBezTo>
                    <a:pt x="35" y="446"/>
                    <a:pt x="0" y="371"/>
                    <a:pt x="0" y="287"/>
                  </a:cubicBezTo>
                  <a:cubicBezTo>
                    <a:pt x="0" y="160"/>
                    <a:pt x="69" y="51"/>
                    <a:pt x="171" y="17"/>
                  </a:cubicBezTo>
                  <a:cubicBezTo>
                    <a:pt x="222" y="0"/>
                    <a:pt x="273" y="0"/>
                    <a:pt x="384" y="0"/>
                  </a:cubicBezTo>
                  <a:cubicBezTo>
                    <a:pt x="877" y="0"/>
                    <a:pt x="877" y="0"/>
                    <a:pt x="877" y="0"/>
                  </a:cubicBezTo>
                  <a:cubicBezTo>
                    <a:pt x="877" y="169"/>
                    <a:pt x="877" y="169"/>
                    <a:pt x="877" y="169"/>
                  </a:cubicBezTo>
                  <a:cubicBezTo>
                    <a:pt x="435" y="169"/>
                    <a:pt x="435" y="169"/>
                    <a:pt x="435" y="169"/>
                  </a:cubicBezTo>
                  <a:cubicBezTo>
                    <a:pt x="341" y="177"/>
                    <a:pt x="333" y="177"/>
                    <a:pt x="298" y="177"/>
                  </a:cubicBezTo>
                  <a:cubicBezTo>
                    <a:pt x="256" y="194"/>
                    <a:pt x="239" y="228"/>
                    <a:pt x="239" y="278"/>
                  </a:cubicBezTo>
                  <a:cubicBezTo>
                    <a:pt x="239" y="329"/>
                    <a:pt x="256" y="362"/>
                    <a:pt x="290" y="379"/>
                  </a:cubicBezTo>
                  <a:cubicBezTo>
                    <a:pt x="324" y="388"/>
                    <a:pt x="341" y="396"/>
                    <a:pt x="418" y="396"/>
                  </a:cubicBezTo>
                  <a:cubicBezTo>
                    <a:pt x="571" y="396"/>
                    <a:pt x="571" y="396"/>
                    <a:pt x="571" y="396"/>
                  </a:cubicBezTo>
                  <a:cubicBezTo>
                    <a:pt x="716" y="396"/>
                    <a:pt x="801" y="413"/>
                    <a:pt x="852" y="472"/>
                  </a:cubicBezTo>
                  <a:cubicBezTo>
                    <a:pt x="903" y="514"/>
                    <a:pt x="928" y="606"/>
                    <a:pt x="928" y="690"/>
                  </a:cubicBezTo>
                  <a:cubicBezTo>
                    <a:pt x="928" y="791"/>
                    <a:pt x="877" y="884"/>
                    <a:pt x="801" y="934"/>
                  </a:cubicBezTo>
                  <a:cubicBezTo>
                    <a:pt x="758" y="968"/>
                    <a:pt x="690" y="976"/>
                    <a:pt x="545" y="976"/>
                  </a:cubicBezTo>
                  <a:cubicBezTo>
                    <a:pt x="52" y="976"/>
                    <a:pt x="52" y="976"/>
                    <a:pt x="52" y="976"/>
                  </a:cubicBezTo>
                  <a:cubicBezTo>
                    <a:pt x="52" y="800"/>
                    <a:pt x="52" y="800"/>
                    <a:pt x="52" y="800"/>
                  </a:cubicBezTo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>
                  <a:noFill/>
                </a:ln>
              </a:endParaRPr>
            </a:p>
          </p:txBody>
        </p:sp>
      </p:grpSp>
      <p:sp>
        <p:nvSpPr>
          <p:cNvPr id="52" name="Slide Number Placeholder 5"/>
          <p:cNvSpPr txBox="1">
            <a:spLocks/>
          </p:cNvSpPr>
          <p:nvPr userDrawn="1"/>
        </p:nvSpPr>
        <p:spPr>
          <a:xfrm>
            <a:off x="8658366" y="6587904"/>
            <a:ext cx="457200" cy="214024"/>
          </a:xfrm>
          <a:prstGeom prst="rect">
            <a:avLst/>
          </a:prstGeom>
        </p:spPr>
        <p:txBody>
          <a:bodyPr/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019C6E6-8982-405B-A92C-3F86EADB6321}" type="slidenum">
              <a:rPr kumimoji="0" lang="en-US" sz="1000" b="1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53" name="Rectangle 52"/>
          <p:cNvSpPr/>
          <p:nvPr userDrawn="1"/>
        </p:nvSpPr>
        <p:spPr>
          <a:xfrm>
            <a:off x="0" y="0"/>
            <a:ext cx="9144000" cy="84667"/>
          </a:xfrm>
          <a:prstGeom prst="rect">
            <a:avLst/>
          </a:prstGeom>
          <a:solidFill>
            <a:srgbClr val="00559A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3" r:id="rId2"/>
    <p:sldLayoutId id="2147483651" r:id="rId3"/>
    <p:sldLayoutId id="2147483654" r:id="rId4"/>
    <p:sldLayoutId id="2147483679" r:id="rId5"/>
    <p:sldLayoutId id="2147483684" r:id="rId6"/>
    <p:sldLayoutId id="2147483688" r:id="rId7"/>
    <p:sldLayoutId id="2147483687" r:id="rId8"/>
    <p:sldLayoutId id="2147483665" r:id="rId9"/>
    <p:sldLayoutId id="2147483655" r:id="rId10"/>
    <p:sldLayoutId id="2147483682" r:id="rId11"/>
    <p:sldLayoutId id="2147483689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ts val="600"/>
        </a:spcBef>
        <a:buNone/>
        <a:defRPr lang="en-US" sz="3600" b="1" kern="1200" dirty="0" smtClean="0">
          <a:solidFill>
            <a:srgbClr val="0077C5"/>
          </a:solidFill>
          <a:latin typeface="+mj-lt"/>
          <a:ea typeface="+mj-ea"/>
          <a:cs typeface="Arial" pitchFamily="34" charset="0"/>
        </a:defRPr>
      </a:lvl1pPr>
    </p:titleStyle>
    <p:bodyStyle>
      <a:lvl1pPr marL="230188" indent="-230188" algn="l" defTabSz="914400" rtl="0" eaLnBrk="1" latinLnBrk="0" hangingPunct="1">
        <a:spcBef>
          <a:spcPct val="20000"/>
        </a:spcBef>
        <a:buClr>
          <a:srgbClr val="0077C5"/>
        </a:buClr>
        <a:buFont typeface="Arial" pitchFamily="34" charset="0"/>
        <a:buChar char="•"/>
        <a:defRPr lang="en-US" sz="2400" kern="1200" dirty="0" smtClean="0">
          <a:solidFill>
            <a:schemeClr val="bg1">
              <a:lumMod val="50000"/>
            </a:schemeClr>
          </a:solidFill>
          <a:latin typeface="+mn-lt"/>
          <a:ea typeface="+mn-ea"/>
          <a:cs typeface="Arial" pitchFamily="34" charset="0"/>
        </a:defRPr>
      </a:lvl1pPr>
      <a:lvl2pPr marL="466344" indent="-219456" algn="l" defTabSz="914400" rtl="0" eaLnBrk="1" latinLnBrk="0" hangingPunct="1">
        <a:spcBef>
          <a:spcPts val="480"/>
        </a:spcBef>
        <a:spcAft>
          <a:spcPts val="0"/>
        </a:spcAft>
        <a:buClr>
          <a:srgbClr val="0077C5"/>
        </a:buClr>
        <a:buSzPct val="70000"/>
        <a:buFont typeface="Arial Unicode MS"/>
        <a:buChar char="￮"/>
        <a:defRPr lang="en-US" sz="2000" kern="1200" baseline="0" dirty="0" smtClean="0">
          <a:solidFill>
            <a:schemeClr val="bg1">
              <a:lumMod val="50000"/>
            </a:schemeClr>
          </a:solidFill>
          <a:latin typeface="+mn-lt"/>
          <a:ea typeface="+mn-ea"/>
          <a:cs typeface="Arial" pitchFamily="34" charset="0"/>
        </a:defRPr>
      </a:lvl2pPr>
      <a:lvl3pPr marL="803275" indent="-219456" algn="l" defTabSz="914400" rtl="0" eaLnBrk="1" latinLnBrk="0" hangingPunct="1">
        <a:spcBef>
          <a:spcPct val="20000"/>
        </a:spcBef>
        <a:buClr>
          <a:srgbClr val="0077C5"/>
        </a:buClr>
        <a:buSzPct val="90000"/>
        <a:buFont typeface="Lucida Grande"/>
        <a:buChar char="‒"/>
        <a:defRPr lang="en-US" sz="1600" kern="1200" dirty="0" smtClean="0">
          <a:solidFill>
            <a:schemeClr val="bg1">
              <a:lumMod val="50000"/>
            </a:schemeClr>
          </a:solidFill>
          <a:latin typeface="+mn-lt"/>
          <a:ea typeface="+mn-ea"/>
          <a:cs typeface="Arial" pitchFamily="34" charset="0"/>
        </a:defRPr>
      </a:lvl3pPr>
      <a:lvl4pPr marL="1144588" indent="-219456" algn="l" defTabSz="914400" rtl="0" eaLnBrk="1" latinLnBrk="0" hangingPunct="1">
        <a:spcBef>
          <a:spcPct val="20000"/>
        </a:spcBef>
        <a:buClr>
          <a:srgbClr val="0077C5"/>
        </a:buClr>
        <a:buFont typeface="Wingdings" charset="2"/>
        <a:buChar char="§"/>
        <a:defRPr lang="en-US" sz="1400" kern="1200" dirty="0" smtClean="0">
          <a:solidFill>
            <a:schemeClr val="bg1">
              <a:lumMod val="50000"/>
            </a:schemeClr>
          </a:solidFill>
          <a:latin typeface="+mn-lt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0077C5"/>
        </a:buClr>
        <a:buFont typeface="Arial" pitchFamily="34" charset="0"/>
        <a:buChar char="•"/>
        <a:defRPr lang="en-US" sz="1200" kern="1200" dirty="0" smtClean="0">
          <a:solidFill>
            <a:schemeClr val="bg1">
              <a:lumMod val="50000"/>
            </a:schemeClr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65070" y="5552126"/>
            <a:ext cx="6052687" cy="763625"/>
          </a:xfrm>
        </p:spPr>
        <p:txBody>
          <a:bodyPr>
            <a:normAutofit/>
          </a:bodyPr>
          <a:lstStyle/>
          <a:p>
            <a:r>
              <a:rPr lang="fr-FR" dirty="0" smtClean="0"/>
              <a:t>Guillaume GAMELIN (Channel </a:t>
            </a:r>
            <a:r>
              <a:rPr lang="fr-FR" dirty="0" err="1" smtClean="0"/>
              <a:t>Director</a:t>
            </a:r>
            <a:r>
              <a:rPr lang="fr-FR" dirty="0" smtClean="0"/>
              <a:t> France)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687" y="1605368"/>
            <a:ext cx="6103089" cy="2969520"/>
          </a:xfrm>
        </p:spPr>
        <p:txBody>
          <a:bodyPr/>
          <a:lstStyle/>
          <a:p>
            <a:pPr algn="ctr"/>
            <a:r>
              <a:rPr lang="en-GB" sz="4800" spc="-300" dirty="0" smtClean="0">
                <a:effectLst/>
                <a:latin typeface="Arial" pitchFamily="34" charset="0"/>
              </a:rPr>
              <a:t>Cloud vs </a:t>
            </a:r>
            <a:r>
              <a:rPr lang="en-GB" sz="4800" spc="-300" dirty="0" err="1" smtClean="0">
                <a:effectLst/>
                <a:latin typeface="Arial" pitchFamily="34" charset="0"/>
              </a:rPr>
              <a:t>Sécurité</a:t>
            </a:r>
            <a:r>
              <a:rPr lang="en-GB" sz="4800" spc="-300" dirty="0" smtClean="0">
                <a:effectLst/>
                <a:latin typeface="Arial" pitchFamily="34" charset="0"/>
              </a:rPr>
              <a:t> ?</a:t>
            </a:r>
            <a:br>
              <a:rPr lang="en-GB" sz="4800" spc="-300" dirty="0" smtClean="0">
                <a:effectLst/>
                <a:latin typeface="Arial" pitchFamily="34" charset="0"/>
              </a:rPr>
            </a:br>
            <a:r>
              <a:rPr lang="en-GB" sz="4800" spc="-300" dirty="0" smtClean="0">
                <a:effectLst/>
                <a:latin typeface="Arial" pitchFamily="34" charset="0"/>
              </a:rPr>
              <a:t/>
            </a:r>
            <a:br>
              <a:rPr lang="en-GB" sz="4800" spc="-300" dirty="0" smtClean="0">
                <a:effectLst/>
                <a:latin typeface="Arial" pitchFamily="34" charset="0"/>
              </a:rPr>
            </a:br>
            <a:r>
              <a:rPr lang="en-GB" sz="4800" u="sng" spc="-300" dirty="0" smtClean="0">
                <a:effectLst/>
                <a:latin typeface="Arial" pitchFamily="34" charset="0"/>
              </a:rPr>
              <a:t>La vision  Sophos</a:t>
            </a:r>
            <a:r>
              <a:rPr lang="en-GB" sz="4800" spc="-300" dirty="0" smtClean="0">
                <a:effectLst/>
                <a:latin typeface="Arial" pitchFamily="34" charset="0"/>
              </a:rPr>
              <a:t/>
            </a:r>
            <a:br>
              <a:rPr lang="en-GB" sz="4800" spc="-300" dirty="0" smtClean="0">
                <a:effectLst/>
                <a:latin typeface="Arial" pitchFamily="34" charset="0"/>
              </a:rPr>
            </a:br>
            <a:endParaRPr lang="en-US" dirty="0">
              <a:effectLst/>
              <a:latin typeface="Arial" pitchFamily="34" charset="0"/>
            </a:endParaRPr>
          </a:p>
        </p:txBody>
      </p:sp>
      <p:sp>
        <p:nvSpPr>
          <p:cNvPr id="5" name="Subtitle 6"/>
          <p:cNvSpPr txBox="1">
            <a:spLocks/>
          </p:cNvSpPr>
          <p:nvPr/>
        </p:nvSpPr>
        <p:spPr>
          <a:xfrm>
            <a:off x="465071" y="5070158"/>
            <a:ext cx="5662738" cy="4638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rgbClr val="0077C5"/>
              </a:buClr>
              <a:buFont typeface="Arial" pitchFamily="34" charset="0"/>
              <a:buNone/>
              <a:defRPr lang="en-US" sz="2200" b="1" kern="1200">
                <a:solidFill>
                  <a:srgbClr val="333333"/>
                </a:solidFill>
                <a:effectLst/>
                <a:latin typeface="+mn-lt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ts val="480"/>
              </a:spcBef>
              <a:spcAft>
                <a:spcPts val="0"/>
              </a:spcAft>
              <a:buClr>
                <a:srgbClr val="0077C5"/>
              </a:buClr>
              <a:buSzPct val="70000"/>
              <a:buFont typeface="Arial Unicode MS"/>
              <a:buNone/>
              <a:defRPr lang="en-US" sz="2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rgbClr val="0077C5"/>
              </a:buClr>
              <a:buSzPct val="90000"/>
              <a:buFont typeface="Lucida Grande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rgbClr val="0077C5"/>
              </a:buClr>
              <a:buFont typeface="Wingdings" charset="2"/>
              <a:buNone/>
              <a:defRPr lang="en-US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rgbClr val="0077C5"/>
              </a:buClr>
              <a:buFont typeface="Arial" pitchFamily="34" charset="0"/>
              <a:buNone/>
              <a:defRPr lang="en-US"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6" name="Subtitle 6"/>
          <p:cNvSpPr txBox="1">
            <a:spLocks/>
          </p:cNvSpPr>
          <p:nvPr/>
        </p:nvSpPr>
        <p:spPr>
          <a:xfrm>
            <a:off x="457975" y="5045280"/>
            <a:ext cx="6052687" cy="76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rgbClr val="0077C5"/>
              </a:buClr>
              <a:buFont typeface="Arial" pitchFamily="34" charset="0"/>
              <a:buNone/>
              <a:defRPr lang="en-US" sz="2200" b="1" kern="1200">
                <a:solidFill>
                  <a:srgbClr val="333333"/>
                </a:solidFill>
                <a:effectLst/>
                <a:latin typeface="+mn-lt"/>
                <a:ea typeface="+mn-ea"/>
                <a:cs typeface="Arial" pitchFamily="34" charset="0"/>
              </a:defRPr>
            </a:lvl1pPr>
            <a:lvl2pPr marL="457200" indent="0" algn="ctr" defTabSz="914400" rtl="0" eaLnBrk="1" latinLnBrk="0" hangingPunct="1">
              <a:spcBef>
                <a:spcPts val="480"/>
              </a:spcBef>
              <a:spcAft>
                <a:spcPts val="0"/>
              </a:spcAft>
              <a:buClr>
                <a:srgbClr val="0077C5"/>
              </a:buClr>
              <a:buSzPct val="70000"/>
              <a:buFont typeface="Arial Unicode MS"/>
              <a:buNone/>
              <a:defRPr lang="en-US" sz="20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rgbClr val="0077C5"/>
              </a:buClr>
              <a:buSzPct val="90000"/>
              <a:buFont typeface="Lucida Grande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rgbClr val="0077C5"/>
              </a:buClr>
              <a:buFont typeface="Wingdings" charset="2"/>
              <a:buNone/>
              <a:defRPr lang="en-US"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rgbClr val="0077C5"/>
              </a:buClr>
              <a:buFont typeface="Arial" pitchFamily="34" charset="0"/>
              <a:buNone/>
              <a:defRPr lang="en-US" sz="12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22829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720" y="338055"/>
            <a:ext cx="8229600" cy="512762"/>
          </a:xfrm>
        </p:spPr>
        <p:txBody>
          <a:bodyPr>
            <a:noAutofit/>
          </a:bodyPr>
          <a:lstStyle/>
          <a:p>
            <a:r>
              <a:rPr lang="fr-FR" dirty="0" smtClean="0"/>
              <a:t>Sophos en quelques chiffres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367" y="1138320"/>
            <a:ext cx="8568047" cy="5139817"/>
          </a:xfrm>
        </p:spPr>
        <p:txBody>
          <a:bodyPr>
            <a:normAutofit fontScale="70000" lnSpcReduction="20000"/>
          </a:bodyPr>
          <a:lstStyle/>
          <a:p>
            <a:r>
              <a:rPr lang="fr-FR" b="1" dirty="0" smtClean="0">
                <a:solidFill>
                  <a:schemeClr val="accent1"/>
                </a:solidFill>
              </a:rPr>
              <a:t>1</a:t>
            </a:r>
            <a:r>
              <a:rPr lang="fr-FR" b="1" baseline="30000" dirty="0" smtClean="0">
                <a:solidFill>
                  <a:schemeClr val="accent1"/>
                </a:solidFill>
              </a:rPr>
              <a:t>er</a:t>
            </a:r>
            <a:r>
              <a:rPr lang="fr-FR" b="1" dirty="0" smtClean="0">
                <a:solidFill>
                  <a:schemeClr val="accent1"/>
                </a:solidFill>
              </a:rPr>
              <a:t> éditeur </a:t>
            </a:r>
            <a:r>
              <a:rPr lang="fr-FR" b="1" dirty="0">
                <a:solidFill>
                  <a:schemeClr val="accent1"/>
                </a:solidFill>
              </a:rPr>
              <a:t>E</a:t>
            </a:r>
            <a:r>
              <a:rPr lang="fr-FR" b="1" dirty="0" smtClean="0">
                <a:solidFill>
                  <a:schemeClr val="accent1"/>
                </a:solidFill>
              </a:rPr>
              <a:t>uropéen </a:t>
            </a:r>
            <a:r>
              <a:rPr lang="fr-FR" b="1" dirty="0" smtClean="0">
                <a:solidFill>
                  <a:schemeClr val="accent4"/>
                </a:solidFill>
              </a:rPr>
              <a:t>de solutions de sécurité pour les entreprises</a:t>
            </a:r>
          </a:p>
          <a:p>
            <a:pPr lvl="1">
              <a:spcBef>
                <a:spcPts val="900"/>
              </a:spcBef>
            </a:pPr>
            <a:r>
              <a:rPr lang="fr-FR" b="1" dirty="0" smtClean="0">
                <a:solidFill>
                  <a:schemeClr val="tx2"/>
                </a:solidFill>
              </a:rPr>
              <a:t>Fondé en 1985, </a:t>
            </a:r>
            <a:r>
              <a:rPr lang="fr-FR" dirty="0" smtClean="0">
                <a:solidFill>
                  <a:schemeClr val="accent4"/>
                </a:solidFill>
              </a:rPr>
              <a:t>à Oxford, Royaume-Uni (siège social) + Santa </a:t>
            </a:r>
            <a:r>
              <a:rPr lang="fr-FR" dirty="0" err="1" smtClean="0">
                <a:solidFill>
                  <a:schemeClr val="accent4"/>
                </a:solidFill>
              </a:rPr>
              <a:t>clara</a:t>
            </a:r>
            <a:r>
              <a:rPr lang="fr-FR" dirty="0" smtClean="0">
                <a:solidFill>
                  <a:schemeClr val="accent4"/>
                </a:solidFill>
              </a:rPr>
              <a:t> (CA)</a:t>
            </a:r>
          </a:p>
          <a:p>
            <a:pPr lvl="1">
              <a:spcBef>
                <a:spcPts val="900"/>
              </a:spcBef>
            </a:pPr>
            <a:r>
              <a:rPr lang="fr-FR" b="1" dirty="0" smtClean="0">
                <a:solidFill>
                  <a:schemeClr val="tx2"/>
                </a:solidFill>
              </a:rPr>
              <a:t>Plus de </a:t>
            </a:r>
            <a:r>
              <a:rPr lang="fr-FR" b="1" dirty="0" smtClean="0">
                <a:solidFill>
                  <a:schemeClr val="tx2"/>
                </a:solidFill>
              </a:rPr>
              <a:t>850€</a:t>
            </a:r>
            <a:r>
              <a:rPr lang="fr-FR" b="1" dirty="0" smtClean="0">
                <a:solidFill>
                  <a:schemeClr val="tx2"/>
                </a:solidFill>
              </a:rPr>
              <a:t> </a:t>
            </a:r>
            <a:r>
              <a:rPr lang="fr-FR" b="1" dirty="0" smtClean="0">
                <a:solidFill>
                  <a:schemeClr val="tx2"/>
                </a:solidFill>
              </a:rPr>
              <a:t>de revenus  (20% de croissance /An, +57% UTM)</a:t>
            </a:r>
            <a:endParaRPr lang="fr-FR" b="1" dirty="0">
              <a:solidFill>
                <a:schemeClr val="tx2"/>
              </a:solidFill>
            </a:endParaRPr>
          </a:p>
          <a:p>
            <a:pPr lvl="1">
              <a:spcBef>
                <a:spcPts val="900"/>
              </a:spcBef>
            </a:pPr>
            <a:r>
              <a:rPr lang="fr-FR" dirty="0">
                <a:solidFill>
                  <a:schemeClr val="accent4"/>
                </a:solidFill>
              </a:rPr>
              <a:t>Couverture mondiale et présence locale</a:t>
            </a:r>
          </a:p>
          <a:p>
            <a:pPr lvl="1">
              <a:spcBef>
                <a:spcPts val="900"/>
              </a:spcBef>
            </a:pPr>
            <a:r>
              <a:rPr lang="fr-FR" dirty="0" smtClean="0">
                <a:solidFill>
                  <a:schemeClr val="accent4"/>
                </a:solidFill>
              </a:rPr>
              <a:t>100 millions d’utilisateurs</a:t>
            </a:r>
          </a:p>
          <a:p>
            <a:pPr lvl="1">
              <a:spcBef>
                <a:spcPts val="900"/>
              </a:spcBef>
            </a:pPr>
            <a:r>
              <a:rPr lang="fr-FR" dirty="0" smtClean="0">
                <a:solidFill>
                  <a:schemeClr val="accent4"/>
                </a:solidFill>
              </a:rPr>
              <a:t>4 </a:t>
            </a:r>
            <a:r>
              <a:rPr lang="fr-FR" dirty="0" err="1" smtClean="0">
                <a:solidFill>
                  <a:srgbClr val="00559A"/>
                </a:solidFill>
              </a:rPr>
              <a:t>SophosLabs</a:t>
            </a:r>
            <a:r>
              <a:rPr lang="fr-FR" dirty="0" smtClean="0">
                <a:solidFill>
                  <a:schemeClr val="accent4"/>
                </a:solidFill>
              </a:rPr>
              <a:t> : </a:t>
            </a:r>
            <a:r>
              <a:rPr lang="fr-FR" b="1" dirty="0" smtClean="0">
                <a:solidFill>
                  <a:schemeClr val="accent4"/>
                </a:solidFill>
              </a:rPr>
              <a:t>analysent des millions de données et de pages Web</a:t>
            </a:r>
          </a:p>
          <a:p>
            <a:pPr marL="246888" lvl="1" indent="0">
              <a:lnSpc>
                <a:spcPct val="120000"/>
              </a:lnSpc>
              <a:buNone/>
            </a:pPr>
            <a:r>
              <a:rPr lang="fr-FR" sz="1800" i="1" dirty="0" smtClean="0">
                <a:solidFill>
                  <a:schemeClr val="accent3"/>
                </a:solidFill>
              </a:rPr>
              <a:t>     </a:t>
            </a:r>
            <a:r>
              <a:rPr lang="fr-FR" sz="1800" b="1" i="1" dirty="0" smtClean="0">
                <a:solidFill>
                  <a:schemeClr val="accent3"/>
                </a:solidFill>
              </a:rPr>
              <a:t>Oxford, Budapest, </a:t>
            </a:r>
            <a:r>
              <a:rPr lang="fr-FR" sz="1800" i="1" dirty="0" smtClean="0">
                <a:solidFill>
                  <a:schemeClr val="accent3"/>
                </a:solidFill>
              </a:rPr>
              <a:t>Vancouver, Sydney</a:t>
            </a:r>
          </a:p>
          <a:p>
            <a:pPr lvl="1">
              <a:spcBef>
                <a:spcPts val="900"/>
              </a:spcBef>
            </a:pPr>
            <a:r>
              <a:rPr lang="fr-FR" dirty="0">
                <a:solidFill>
                  <a:schemeClr val="accent4"/>
                </a:solidFill>
              </a:rPr>
              <a:t>8 centres de </a:t>
            </a:r>
            <a:r>
              <a:rPr lang="fr-FR" dirty="0">
                <a:solidFill>
                  <a:srgbClr val="00559A"/>
                </a:solidFill>
              </a:rPr>
              <a:t>R&amp;D</a:t>
            </a:r>
            <a:r>
              <a:rPr lang="fr-FR" dirty="0">
                <a:solidFill>
                  <a:schemeClr val="accent4"/>
                </a:solidFill>
              </a:rPr>
              <a:t> dont 7 en Europe</a:t>
            </a:r>
          </a:p>
          <a:p>
            <a:pPr marL="246888" lvl="1" indent="0">
              <a:lnSpc>
                <a:spcPct val="120000"/>
              </a:lnSpc>
              <a:buNone/>
            </a:pPr>
            <a:r>
              <a:rPr lang="fr-FR" sz="1900" i="1" dirty="0">
                <a:solidFill>
                  <a:schemeClr val="accent3"/>
                </a:solidFill>
              </a:rPr>
              <a:t>    </a:t>
            </a:r>
            <a:r>
              <a:rPr lang="fr-FR" sz="1900" i="1" dirty="0">
                <a:solidFill>
                  <a:srgbClr val="00559A"/>
                </a:solidFill>
              </a:rPr>
              <a:t>Allemagne:</a:t>
            </a:r>
            <a:r>
              <a:rPr lang="fr-FR" sz="1900" i="1" dirty="0">
                <a:solidFill>
                  <a:schemeClr val="accent3"/>
                </a:solidFill>
              </a:rPr>
              <a:t> Aix-la-Chapelle, Dortmund, </a:t>
            </a:r>
            <a:r>
              <a:rPr lang="fr-FR" sz="1900" i="1" dirty="0" err="1">
                <a:solidFill>
                  <a:schemeClr val="accent3"/>
                </a:solidFill>
              </a:rPr>
              <a:t>Karslruhe</a:t>
            </a:r>
            <a:r>
              <a:rPr lang="fr-FR" sz="1900" i="1" dirty="0">
                <a:solidFill>
                  <a:schemeClr val="accent3"/>
                </a:solidFill>
              </a:rPr>
              <a:t>, </a:t>
            </a:r>
            <a:r>
              <a:rPr lang="fr-FR" sz="1900" i="1" dirty="0" smtClean="0">
                <a:solidFill>
                  <a:schemeClr val="accent3"/>
                </a:solidFill>
              </a:rPr>
              <a:t>Munich     </a:t>
            </a:r>
            <a:r>
              <a:rPr lang="fr-FR" sz="1900" i="1" dirty="0">
                <a:solidFill>
                  <a:schemeClr val="accent3"/>
                </a:solidFill>
              </a:rPr>
              <a:t/>
            </a:r>
            <a:br>
              <a:rPr lang="fr-FR" sz="1900" i="1" dirty="0">
                <a:solidFill>
                  <a:schemeClr val="accent3"/>
                </a:solidFill>
              </a:rPr>
            </a:br>
            <a:r>
              <a:rPr lang="fr-FR" sz="1900" i="1" dirty="0">
                <a:solidFill>
                  <a:schemeClr val="accent3"/>
                </a:solidFill>
              </a:rPr>
              <a:t>    </a:t>
            </a:r>
            <a:r>
              <a:rPr lang="fr-FR" sz="1900" i="1" dirty="0">
                <a:solidFill>
                  <a:srgbClr val="00559A"/>
                </a:solidFill>
              </a:rPr>
              <a:t>Autriche:</a:t>
            </a:r>
            <a:r>
              <a:rPr lang="fr-FR" sz="1900" i="1" dirty="0">
                <a:solidFill>
                  <a:schemeClr val="accent3"/>
                </a:solidFill>
              </a:rPr>
              <a:t> Linz, </a:t>
            </a:r>
            <a:r>
              <a:rPr lang="fr-FR" sz="1900" i="1" dirty="0">
                <a:solidFill>
                  <a:srgbClr val="00559A"/>
                </a:solidFill>
              </a:rPr>
              <a:t>Canada: </a:t>
            </a:r>
            <a:r>
              <a:rPr lang="fr-FR" sz="1900" i="1" dirty="0" smtClean="0">
                <a:solidFill>
                  <a:schemeClr val="accent3"/>
                </a:solidFill>
              </a:rPr>
              <a:t>Vancouver, </a:t>
            </a:r>
            <a:r>
              <a:rPr lang="fr-FR" sz="1900" i="1" dirty="0" smtClean="0">
                <a:solidFill>
                  <a:srgbClr val="00559A"/>
                </a:solidFill>
              </a:rPr>
              <a:t>Hongrie</a:t>
            </a:r>
            <a:r>
              <a:rPr lang="fr-FR" sz="1900" i="1" dirty="0">
                <a:solidFill>
                  <a:srgbClr val="00559A"/>
                </a:solidFill>
              </a:rPr>
              <a:t>: </a:t>
            </a:r>
            <a:r>
              <a:rPr lang="fr-FR" sz="1900" i="1" dirty="0">
                <a:solidFill>
                  <a:schemeClr val="accent3"/>
                </a:solidFill>
              </a:rPr>
              <a:t>Budapest, </a:t>
            </a:r>
            <a:r>
              <a:rPr lang="fr-FR" sz="1900" i="1" dirty="0" smtClean="0">
                <a:solidFill>
                  <a:srgbClr val="00559A"/>
                </a:solidFill>
              </a:rPr>
              <a:t>UK:</a:t>
            </a:r>
            <a:r>
              <a:rPr lang="fr-FR" sz="1900" i="1" dirty="0" smtClean="0">
                <a:solidFill>
                  <a:schemeClr val="accent3"/>
                </a:solidFill>
              </a:rPr>
              <a:t> Oxford </a:t>
            </a:r>
            <a:endParaRPr lang="fr-FR" sz="1900" i="1" dirty="0">
              <a:solidFill>
                <a:schemeClr val="accent3"/>
              </a:solidFill>
            </a:endParaRPr>
          </a:p>
          <a:p>
            <a:pPr lvl="1">
              <a:spcBef>
                <a:spcPts val="900"/>
              </a:spcBef>
            </a:pPr>
            <a:r>
              <a:rPr lang="fr-FR" dirty="0" smtClean="0">
                <a:solidFill>
                  <a:schemeClr val="accent4"/>
                </a:solidFill>
              </a:rPr>
              <a:t>20+ bureaux dans le monde</a:t>
            </a:r>
          </a:p>
          <a:p>
            <a:pPr lvl="1">
              <a:spcBef>
                <a:spcPts val="900"/>
              </a:spcBef>
            </a:pPr>
            <a:r>
              <a:rPr lang="fr-FR" dirty="0" smtClean="0">
                <a:solidFill>
                  <a:schemeClr val="accent4"/>
                </a:solidFill>
              </a:rPr>
              <a:t>2700 employés dont 50 en France</a:t>
            </a:r>
          </a:p>
          <a:p>
            <a:pPr>
              <a:spcBef>
                <a:spcPts val="2400"/>
              </a:spcBef>
            </a:pPr>
            <a:r>
              <a:rPr lang="fr-FR" dirty="0" smtClean="0"/>
              <a:t>Plus de </a:t>
            </a:r>
            <a:r>
              <a:rPr lang="fr-FR" dirty="0" smtClean="0">
                <a:solidFill>
                  <a:schemeClr val="tx2"/>
                </a:solidFill>
              </a:rPr>
              <a:t>12 000 partenaires </a:t>
            </a:r>
            <a:r>
              <a:rPr lang="fr-FR" dirty="0" smtClean="0"/>
              <a:t>dans le monde </a:t>
            </a:r>
          </a:p>
          <a:p>
            <a:pPr>
              <a:spcBef>
                <a:spcPts val="2400"/>
              </a:spcBef>
            </a:pPr>
            <a:r>
              <a:rPr lang="fr-FR" b="1" dirty="0" smtClean="0">
                <a:solidFill>
                  <a:schemeClr val="tx2"/>
                </a:solidFill>
              </a:rPr>
              <a:t>COMPLETE SECURITY STRATEGY</a:t>
            </a:r>
          </a:p>
          <a:p>
            <a:pPr>
              <a:spcBef>
                <a:spcPts val="2400"/>
              </a:spcBef>
            </a:pPr>
            <a:r>
              <a:rPr lang="fr-FR" dirty="0" smtClean="0"/>
              <a:t>Dédié</a:t>
            </a:r>
            <a:r>
              <a:rPr lang="fr-FR" dirty="0" smtClean="0">
                <a:solidFill>
                  <a:schemeClr val="accent1"/>
                </a:solidFill>
              </a:rPr>
              <a:t> 100% à la sécurité des entreprises/ 100% indirect</a:t>
            </a:r>
          </a:p>
          <a:p>
            <a:pPr>
              <a:spcBef>
                <a:spcPts val="2400"/>
              </a:spcBef>
            </a:pPr>
            <a:endParaRPr lang="fr-FR" dirty="0">
              <a:solidFill>
                <a:schemeClr val="accent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253" b="11137"/>
          <a:stretch/>
        </p:blipFill>
        <p:spPr>
          <a:xfrm>
            <a:off x="6813731" y="3529621"/>
            <a:ext cx="1710129" cy="2347072"/>
          </a:xfrm>
          <a:prstGeom prst="roundRect">
            <a:avLst>
              <a:gd name="adj" fmla="val 515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77800" stA="61000" endPos="13000" dir="5400000" sy="-100000" algn="bl" rotWithShape="0"/>
          </a:effectLst>
        </p:spPr>
      </p:pic>
      <p:sp>
        <p:nvSpPr>
          <p:cNvPr id="8" name="Rectangle 7"/>
          <p:cNvSpPr/>
          <p:nvPr/>
        </p:nvSpPr>
        <p:spPr>
          <a:xfrm>
            <a:off x="6947948" y="5929355"/>
            <a:ext cx="15087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 smtClean="0">
                <a:solidFill>
                  <a:srgbClr val="333333"/>
                </a:solidFill>
                <a:latin typeface="Arial" pitchFamily="34" charset="0"/>
                <a:cs typeface="Arial" pitchFamily="34" charset="0"/>
              </a:rPr>
              <a:t>Sophos Oxford, UK</a:t>
            </a:r>
            <a:endParaRPr lang="en-US" sz="1200" dirty="0">
              <a:solidFill>
                <a:srgbClr val="333333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12"/>
          <p:cNvGrpSpPr/>
          <p:nvPr/>
        </p:nvGrpSpPr>
        <p:grpSpPr>
          <a:xfrm>
            <a:off x="6266984" y="1575917"/>
            <a:ext cx="2781479" cy="1791752"/>
            <a:chOff x="6266984" y="1575917"/>
            <a:chExt cx="2781479" cy="1791752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6984" y="1575917"/>
              <a:ext cx="2781479" cy="1791752"/>
            </a:xfrm>
            <a:prstGeom prst="rect">
              <a:avLst/>
            </a:prstGeom>
          </p:spPr>
        </p:pic>
        <p:sp>
          <p:nvSpPr>
            <p:cNvPr id="9" name="Oval 8"/>
            <p:cNvSpPr/>
            <p:nvPr/>
          </p:nvSpPr>
          <p:spPr>
            <a:xfrm>
              <a:off x="6527028" y="1893407"/>
              <a:ext cx="896539" cy="1305919"/>
            </a:xfrm>
            <a:prstGeom prst="ellips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7204827" y="1893093"/>
              <a:ext cx="896539" cy="1305919"/>
            </a:xfrm>
            <a:prstGeom prst="ellips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7840916" y="1893111"/>
              <a:ext cx="896539" cy="1305919"/>
            </a:xfrm>
            <a:prstGeom prst="ellipse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2818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244" y="2069017"/>
            <a:ext cx="8407312" cy="2713567"/>
          </a:xfrm>
        </p:spPr>
        <p:txBody>
          <a:bodyPr/>
          <a:lstStyle/>
          <a:p>
            <a:pPr algn="ctr"/>
            <a:r>
              <a:rPr lang="fr-FR" dirty="0" smtClean="0"/>
              <a:t>COMPLETE SECURITY STRATEGY</a:t>
            </a:r>
            <a:r>
              <a:rPr lang="fr-FR" dirty="0"/>
              <a:t/>
            </a:r>
            <a:br>
              <a:rPr lang="fr-FR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83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4948" y="91756"/>
            <a:ext cx="8229600" cy="976192"/>
          </a:xfrm>
        </p:spPr>
        <p:txBody>
          <a:bodyPr/>
          <a:lstStyle/>
          <a:p>
            <a:r>
              <a:rPr lang="fr-FR" dirty="0" smtClean="0"/>
              <a:t>La gamme produit</a:t>
            </a:r>
            <a:endParaRPr lang="fr-FR" dirty="0"/>
          </a:p>
        </p:txBody>
      </p:sp>
      <p:sp>
        <p:nvSpPr>
          <p:cNvPr id="7" name="Freeform 6"/>
          <p:cNvSpPr/>
          <p:nvPr/>
        </p:nvSpPr>
        <p:spPr>
          <a:xfrm>
            <a:off x="6101329" y="1538378"/>
            <a:ext cx="2611934" cy="4832351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F96E1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6050" tIns="966471" rIns="146051" bIns="966470" numCol="1" spcCol="1270" anchor="t" anchorCtr="0">
            <a:noAutofit/>
          </a:bodyPr>
          <a:lstStyle/>
          <a:p>
            <a:pPr marL="182563" lvl="0" algn="l" defTabSz="1555750">
              <a:lnSpc>
                <a:spcPct val="90000"/>
              </a:lnSpc>
              <a:spcBef>
                <a:spcPct val="0"/>
              </a:spcBef>
              <a:spcAft>
                <a:spcPts val="1800"/>
              </a:spcAft>
            </a:pPr>
            <a:r>
              <a:rPr lang="fr-FR" sz="3500" kern="1200" dirty="0" smtClean="0"/>
              <a:t>Network Protection</a:t>
            </a:r>
            <a:endParaRPr lang="fr-FR" sz="3500" kern="1200" dirty="0"/>
          </a:p>
          <a:p>
            <a:pPr marL="228600" lvl="1" indent="-228600" defTabSz="1022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Char char="••"/>
            </a:pPr>
            <a:r>
              <a:rPr lang="fr-FR" sz="2300" dirty="0" smtClean="0"/>
              <a:t>UTM</a:t>
            </a:r>
            <a:endParaRPr lang="fr-FR" sz="2300" dirty="0"/>
          </a:p>
          <a:p>
            <a:pPr marL="228600" lvl="1" indent="-228600" defTabSz="1022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fr-FR" sz="2300" dirty="0"/>
              <a:t>Firewall </a:t>
            </a:r>
            <a:r>
              <a:rPr lang="fr-FR" sz="2300" dirty="0" err="1"/>
              <a:t>NextGen</a:t>
            </a:r>
            <a:endParaRPr lang="fr-FR" sz="2300" kern="1200" dirty="0" smtClean="0"/>
          </a:p>
          <a:p>
            <a:pPr marL="228600" lvl="1" indent="-228600" algn="l" defTabSz="1022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fr-FR" sz="2300" kern="1200" dirty="0" smtClean="0"/>
              <a:t>Web Gateway</a:t>
            </a:r>
            <a:endParaRPr lang="fr-FR" sz="2300" kern="1200" dirty="0"/>
          </a:p>
          <a:p>
            <a:pPr marL="228600" lvl="1" indent="-228600" algn="l" defTabSz="1022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fr-FR" sz="2300" kern="1200" dirty="0" smtClean="0"/>
              <a:t>Mail Gateway</a:t>
            </a:r>
          </a:p>
        </p:txBody>
      </p:sp>
      <p:sp>
        <p:nvSpPr>
          <p:cNvPr id="9" name="Freeform 8"/>
          <p:cNvSpPr/>
          <p:nvPr/>
        </p:nvSpPr>
        <p:spPr>
          <a:xfrm>
            <a:off x="483613" y="1538379"/>
            <a:ext cx="2611934" cy="4832351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66B6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6050" tIns="966471" rIns="146051" bIns="966470" numCol="1" spcCol="1270" anchor="t" anchorCtr="0">
            <a:noAutofit/>
          </a:bodyPr>
          <a:lstStyle/>
          <a:p>
            <a:pPr marL="182563" lvl="0" algn="l" defTabSz="1422400">
              <a:lnSpc>
                <a:spcPct val="90000"/>
              </a:lnSpc>
              <a:spcBef>
                <a:spcPct val="0"/>
              </a:spcBef>
              <a:spcAft>
                <a:spcPts val="1800"/>
              </a:spcAft>
            </a:pPr>
            <a:r>
              <a:rPr lang="fr-FR" sz="3200" kern="1200" dirty="0" err="1" smtClean="0"/>
              <a:t>Enduser</a:t>
            </a:r>
            <a:r>
              <a:rPr lang="fr-FR" sz="3200" kern="1200" dirty="0" smtClean="0"/>
              <a:t> Protection</a:t>
            </a:r>
            <a:endParaRPr lang="fr-FR" sz="3200" kern="1200" dirty="0"/>
          </a:p>
          <a:p>
            <a:pPr marL="228600" lvl="1" indent="-228600" algn="l" defTabSz="1022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fr-FR" sz="2200" kern="1200" dirty="0" err="1" smtClean="0"/>
              <a:t>Sophos</a:t>
            </a:r>
            <a:r>
              <a:rPr lang="fr-FR" sz="2200" kern="1200" dirty="0" smtClean="0"/>
              <a:t> </a:t>
            </a:r>
            <a:r>
              <a:rPr lang="fr-FR" sz="2200" kern="1200" dirty="0" err="1" smtClean="0"/>
              <a:t>Endpoint</a:t>
            </a:r>
            <a:endParaRPr lang="fr-FR" sz="2200" kern="1200" dirty="0"/>
          </a:p>
          <a:p>
            <a:pPr marL="228600" lvl="1" indent="-228600" algn="l" defTabSz="1022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fr-FR" sz="2200" kern="1200" dirty="0" err="1" smtClean="0"/>
              <a:t>Sophos</a:t>
            </a:r>
            <a:r>
              <a:rPr lang="fr-FR" sz="2200" kern="1200" dirty="0" smtClean="0"/>
              <a:t> Mobile </a:t>
            </a:r>
            <a:endParaRPr lang="fr-FR" sz="2200" kern="1200" dirty="0"/>
          </a:p>
          <a:p>
            <a:pPr marL="228600" lvl="1" indent="-228600" algn="l" defTabSz="1022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fr-FR" sz="2200" kern="1200" dirty="0" err="1" smtClean="0"/>
              <a:t>Sophos</a:t>
            </a:r>
            <a:r>
              <a:rPr lang="fr-FR" sz="2200" kern="1200" dirty="0" smtClean="0"/>
              <a:t> Cloud</a:t>
            </a:r>
            <a:endParaRPr lang="fr-FR" sz="2200" kern="1200" dirty="0"/>
          </a:p>
          <a:p>
            <a:pPr marL="228600" lvl="1" indent="-228600" algn="l" defTabSz="1022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fr-FR" sz="2200" kern="1200" dirty="0" err="1" smtClean="0"/>
              <a:t>Sophos</a:t>
            </a:r>
            <a:r>
              <a:rPr lang="fr-FR" sz="2200" kern="1200" dirty="0" smtClean="0"/>
              <a:t> </a:t>
            </a:r>
            <a:r>
              <a:rPr lang="fr-FR" sz="2200" kern="1200" dirty="0" err="1" smtClean="0"/>
              <a:t>Safeguard</a:t>
            </a:r>
            <a:endParaRPr lang="fr-FR" sz="2200" kern="1200" dirty="0"/>
          </a:p>
        </p:txBody>
      </p:sp>
      <p:sp>
        <p:nvSpPr>
          <p:cNvPr id="10" name="Freeform 9"/>
          <p:cNvSpPr/>
          <p:nvPr/>
        </p:nvSpPr>
        <p:spPr>
          <a:xfrm>
            <a:off x="3291442" y="1538379"/>
            <a:ext cx="2611934" cy="4832351"/>
          </a:xfrm>
          <a:custGeom>
            <a:avLst/>
            <a:gdLst>
              <a:gd name="connsiteX0" fmla="*/ 0 w 10000"/>
              <a:gd name="connsiteY0" fmla="*/ 0 h 10000"/>
              <a:gd name="connsiteX1" fmla="*/ 10000 w 10000"/>
              <a:gd name="connsiteY1" fmla="*/ 0 h 10000"/>
              <a:gd name="connsiteX2" fmla="*/ 8000 w 10000"/>
              <a:gd name="connsiteY2" fmla="*/ 10000 h 10000"/>
              <a:gd name="connsiteX3" fmla="*/ 2000 w 10000"/>
              <a:gd name="connsiteY3" fmla="*/ 10000 h 10000"/>
              <a:gd name="connsiteX4" fmla="*/ 0 w 10000"/>
              <a:gd name="connsiteY4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01958A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6050" tIns="966471" rIns="146051" bIns="966470" numCol="1" spcCol="1270" anchor="t" anchorCtr="0">
            <a:noAutofit/>
          </a:bodyPr>
          <a:lstStyle/>
          <a:p>
            <a:pPr marL="182563" lvl="0" algn="l" defTabSz="1377950">
              <a:lnSpc>
                <a:spcPct val="90000"/>
              </a:lnSpc>
              <a:spcBef>
                <a:spcPct val="0"/>
              </a:spcBef>
              <a:spcAft>
                <a:spcPts val="1800"/>
              </a:spcAft>
            </a:pPr>
            <a:r>
              <a:rPr lang="fr-FR" sz="3100" kern="1200" dirty="0" smtClean="0"/>
              <a:t>Server Protection</a:t>
            </a:r>
            <a:endParaRPr lang="fr-FR" sz="3100" kern="1200" dirty="0"/>
          </a:p>
          <a:p>
            <a:pPr marL="228600" lvl="1" indent="-228600" algn="l" defTabSz="1022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fr-FR" sz="2300" kern="1200" dirty="0" smtClean="0"/>
              <a:t>V-</a:t>
            </a:r>
            <a:r>
              <a:rPr lang="fr-FR" sz="2300" kern="1200" dirty="0" err="1" smtClean="0"/>
              <a:t>Shield</a:t>
            </a:r>
            <a:endParaRPr lang="fr-FR" sz="2300" kern="1200" dirty="0"/>
          </a:p>
          <a:p>
            <a:pPr marL="228600" lvl="1" indent="-228600" algn="l" defTabSz="1022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fr-FR" sz="2300" kern="1200" dirty="0" err="1" smtClean="0"/>
              <a:t>Sharepoint</a:t>
            </a:r>
            <a:endParaRPr lang="fr-FR" sz="2300" kern="1200" dirty="0"/>
          </a:p>
          <a:p>
            <a:pPr marL="228600" lvl="1" indent="-228600" defTabSz="1022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Char char="••"/>
            </a:pPr>
            <a:r>
              <a:rPr lang="fr-FR" sz="2300" dirty="0" smtClean="0"/>
              <a:t>Pure message</a:t>
            </a:r>
          </a:p>
          <a:p>
            <a:pPr marL="228600" lvl="1" indent="-228600" defTabSz="1022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Char char="••"/>
            </a:pPr>
            <a:r>
              <a:rPr lang="fr-FR" sz="2300" dirty="0"/>
              <a:t>Network </a:t>
            </a:r>
            <a:r>
              <a:rPr lang="fr-FR" sz="2300" dirty="0" smtClean="0"/>
              <a:t>Storage</a:t>
            </a:r>
            <a:endParaRPr lang="fr-FR" sz="2300" dirty="0"/>
          </a:p>
        </p:txBody>
      </p:sp>
      <p:pic>
        <p:nvPicPr>
          <p:cNvPr id="4" name="Picture 3" descr="Enduser Protect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94033" y="1055849"/>
            <a:ext cx="864000" cy="864000"/>
          </a:xfrm>
          <a:prstGeom prst="rect">
            <a:avLst/>
          </a:prstGeom>
        </p:spPr>
      </p:pic>
      <p:pic>
        <p:nvPicPr>
          <p:cNvPr id="5" name="Picture 4" descr="Server Protecti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28673" y="1055849"/>
            <a:ext cx="864000" cy="864000"/>
          </a:xfrm>
          <a:prstGeom prst="rect">
            <a:avLst/>
          </a:prstGeom>
        </p:spPr>
      </p:pic>
      <p:pic>
        <p:nvPicPr>
          <p:cNvPr id="6" name="Picture 5" descr="Network Protectio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98029" y="1041470"/>
            <a:ext cx="864000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85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25"/>
          </p:nvPr>
        </p:nvSpPr>
        <p:spPr>
          <a:xfrm>
            <a:off x="355792" y="1646024"/>
            <a:ext cx="2650435" cy="502743"/>
          </a:xfrm>
          <a:prstGeom prst="roundRect">
            <a:avLst/>
          </a:prstGeo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FR" sz="1500" dirty="0" err="1" smtClean="0"/>
              <a:t>Magic</a:t>
            </a:r>
            <a:r>
              <a:rPr lang="fr-FR" sz="1500" dirty="0" smtClean="0"/>
              <a:t> quadrant </a:t>
            </a:r>
          </a:p>
          <a:p>
            <a:pPr>
              <a:lnSpc>
                <a:spcPct val="90000"/>
              </a:lnSpc>
            </a:pPr>
            <a:r>
              <a:rPr lang="fr-FR" sz="1500" dirty="0" smtClean="0"/>
              <a:t>UTM</a:t>
            </a:r>
            <a:endParaRPr lang="fr-FR" sz="15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6"/>
          </p:nvPr>
        </p:nvSpPr>
        <p:spPr>
          <a:xfrm>
            <a:off x="3282074" y="1646024"/>
            <a:ext cx="2650435" cy="502743"/>
          </a:xfrm>
          <a:prstGeom prst="roundRect">
            <a:avLst/>
          </a:prstGeo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FR" sz="1500" dirty="0" err="1" smtClean="0"/>
              <a:t>Magic</a:t>
            </a:r>
            <a:r>
              <a:rPr lang="fr-FR" sz="1500" dirty="0" smtClean="0"/>
              <a:t> quadrant  </a:t>
            </a:r>
          </a:p>
          <a:p>
            <a:pPr>
              <a:lnSpc>
                <a:spcPct val="90000"/>
              </a:lnSpc>
            </a:pPr>
            <a:r>
              <a:rPr lang="fr-FR" sz="1500" dirty="0" err="1" smtClean="0"/>
              <a:t>Endpoint</a:t>
            </a:r>
            <a:r>
              <a:rPr lang="fr-FR" sz="1500" dirty="0" smtClean="0"/>
              <a:t> Protection</a:t>
            </a:r>
            <a:endParaRPr lang="fr-FR" sz="15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7"/>
          </p:nvPr>
        </p:nvSpPr>
        <p:spPr>
          <a:xfrm>
            <a:off x="6208355" y="1646024"/>
            <a:ext cx="2650435" cy="502743"/>
          </a:xfrm>
          <a:prstGeom prst="roundRect">
            <a:avLst/>
          </a:prstGeom>
        </p:spPr>
        <p:txBody>
          <a:bodyPr/>
          <a:lstStyle/>
          <a:p>
            <a:pPr>
              <a:lnSpc>
                <a:spcPct val="90000"/>
              </a:lnSpc>
            </a:pPr>
            <a:r>
              <a:rPr lang="fr-FR" sz="1500" dirty="0" err="1" smtClean="0"/>
              <a:t>Magic</a:t>
            </a:r>
            <a:r>
              <a:rPr lang="fr-FR" sz="1500" dirty="0" smtClean="0"/>
              <a:t> quadrant </a:t>
            </a:r>
          </a:p>
          <a:p>
            <a:pPr>
              <a:lnSpc>
                <a:spcPct val="90000"/>
              </a:lnSpc>
            </a:pPr>
            <a:r>
              <a:rPr lang="fr-FR" sz="1500" dirty="0" smtClean="0"/>
              <a:t>Mobile Data Protection</a:t>
            </a:r>
            <a:endParaRPr lang="fr-FR" sz="1500" dirty="0"/>
          </a:p>
        </p:txBody>
      </p:sp>
      <p:sp>
        <p:nvSpPr>
          <p:cNvPr id="186" name="Text Placeholder 6"/>
          <p:cNvSpPr txBox="1">
            <a:spLocks/>
          </p:cNvSpPr>
          <p:nvPr/>
        </p:nvSpPr>
        <p:spPr>
          <a:xfrm>
            <a:off x="6319302" y="5029711"/>
            <a:ext cx="2636030" cy="250499"/>
          </a:xfrm>
          <a:prstGeom prst="rect">
            <a:avLst/>
          </a:prstGeom>
        </p:spPr>
        <p:txBody>
          <a:bodyPr lIns="82845" tIns="41422" rIns="82845" bIns="41422"/>
          <a:lstStyle/>
          <a:p>
            <a:pPr marL="208550" indent="-208550" defTabSz="828446">
              <a:spcBef>
                <a:spcPct val="20000"/>
              </a:spcBef>
              <a:buClr>
                <a:srgbClr val="0077C5"/>
              </a:buClr>
              <a:defRPr/>
            </a:pPr>
            <a:r>
              <a:rPr lang="fr-FR" sz="1100" dirty="0" smtClean="0">
                <a:solidFill>
                  <a:schemeClr val="tx1">
                    <a:lumMod val="60000"/>
                    <a:lumOff val="40000"/>
                  </a:schemeClr>
                </a:solidFill>
                <a:cs typeface="Arial" pitchFamily="34" charset="0"/>
              </a:rPr>
              <a:t>Source: Gartner (Septembre 2014)</a:t>
            </a:r>
            <a:endParaRPr lang="fr-FR" sz="1100" dirty="0">
              <a:solidFill>
                <a:schemeClr val="tx1">
                  <a:lumMod val="60000"/>
                  <a:lumOff val="40000"/>
                </a:schemeClr>
              </a:solidFill>
              <a:cs typeface="Arial" pitchFamily="34" charset="0"/>
            </a:endParaRPr>
          </a:p>
        </p:txBody>
      </p:sp>
      <p:sp>
        <p:nvSpPr>
          <p:cNvPr id="196" name="Text Placeholder 6"/>
          <p:cNvSpPr txBox="1">
            <a:spLocks/>
          </p:cNvSpPr>
          <p:nvPr/>
        </p:nvSpPr>
        <p:spPr>
          <a:xfrm>
            <a:off x="453727" y="5020820"/>
            <a:ext cx="2636030" cy="250499"/>
          </a:xfrm>
          <a:prstGeom prst="rect">
            <a:avLst/>
          </a:prstGeom>
        </p:spPr>
        <p:txBody>
          <a:bodyPr lIns="82845" tIns="41422" rIns="82845" bIns="41422"/>
          <a:lstStyle/>
          <a:p>
            <a:pPr marL="208550" indent="-208550" defTabSz="828446">
              <a:spcBef>
                <a:spcPct val="20000"/>
              </a:spcBef>
              <a:buClr>
                <a:srgbClr val="0077C5"/>
              </a:buClr>
              <a:defRPr/>
            </a:pPr>
            <a:r>
              <a:rPr lang="fr-FR" sz="1100" dirty="0" smtClean="0">
                <a:solidFill>
                  <a:schemeClr val="tx1">
                    <a:lumMod val="60000"/>
                    <a:lumOff val="40000"/>
                  </a:schemeClr>
                </a:solidFill>
                <a:cs typeface="Arial" pitchFamily="34" charset="0"/>
              </a:rPr>
              <a:t>Source: Gartner (Août 2015)</a:t>
            </a:r>
            <a:endParaRPr lang="fr-FR" sz="1100" dirty="0">
              <a:solidFill>
                <a:schemeClr val="tx1">
                  <a:lumMod val="60000"/>
                  <a:lumOff val="40000"/>
                </a:schemeClr>
              </a:solidFill>
              <a:cs typeface="Arial" pitchFamily="34" charset="0"/>
            </a:endParaRPr>
          </a:p>
        </p:txBody>
      </p:sp>
      <p:sp>
        <p:nvSpPr>
          <p:cNvPr id="203" name="Text Placeholder 6"/>
          <p:cNvSpPr txBox="1">
            <a:spLocks/>
          </p:cNvSpPr>
          <p:nvPr/>
        </p:nvSpPr>
        <p:spPr>
          <a:xfrm>
            <a:off x="3456071" y="5047494"/>
            <a:ext cx="2636030" cy="250499"/>
          </a:xfrm>
          <a:prstGeom prst="rect">
            <a:avLst/>
          </a:prstGeom>
        </p:spPr>
        <p:txBody>
          <a:bodyPr lIns="82845" tIns="41422" rIns="82845" bIns="41422"/>
          <a:lstStyle/>
          <a:p>
            <a:pPr marL="208550" indent="-208550" defTabSz="828446">
              <a:spcBef>
                <a:spcPct val="20000"/>
              </a:spcBef>
              <a:buClr>
                <a:srgbClr val="0077C5"/>
              </a:buClr>
              <a:defRPr/>
            </a:pPr>
            <a:r>
              <a:rPr lang="fr-FR" sz="1100" dirty="0" smtClean="0">
                <a:solidFill>
                  <a:schemeClr val="tx1">
                    <a:lumMod val="60000"/>
                    <a:lumOff val="40000"/>
                  </a:schemeClr>
                </a:solidFill>
                <a:cs typeface="Arial" pitchFamily="34" charset="0"/>
              </a:rPr>
              <a:t>Source: Gartner (Janvier 2014)</a:t>
            </a:r>
            <a:endParaRPr lang="fr-FR" sz="1100" dirty="0">
              <a:solidFill>
                <a:schemeClr val="tx1">
                  <a:lumMod val="60000"/>
                  <a:lumOff val="40000"/>
                </a:schemeClr>
              </a:solidFill>
              <a:cs typeface="Arial" pitchFamily="34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Triple leader du marché</a:t>
            </a:r>
            <a:endParaRPr lang="fr-FR" dirty="0"/>
          </a:p>
        </p:txBody>
      </p:sp>
      <p:pic>
        <p:nvPicPr>
          <p:cNvPr id="1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51031" y="90735"/>
            <a:ext cx="1334396" cy="441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Figure 1.Magic Quadrant for Mobile Data Protecti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996" y="2205931"/>
            <a:ext cx="2746188" cy="2746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Figure 1.Magic Quadrant for Endpoint Protection Platform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463" y="2174845"/>
            <a:ext cx="2746188" cy="2746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6" name="Ellipse 28"/>
          <p:cNvSpPr/>
          <p:nvPr/>
        </p:nvSpPr>
        <p:spPr>
          <a:xfrm>
            <a:off x="1805761" y="3338744"/>
            <a:ext cx="434023" cy="209196"/>
          </a:xfrm>
          <a:prstGeom prst="ellipse">
            <a:avLst/>
          </a:prstGeom>
          <a:noFill/>
          <a:ln w="25400">
            <a:solidFill>
              <a:srgbClr val="F65D08"/>
            </a:solidFill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65D08"/>
              </a:solidFill>
            </a:endParaRPr>
          </a:p>
        </p:txBody>
      </p:sp>
      <p:sp>
        <p:nvSpPr>
          <p:cNvPr id="167" name="Ellipse 28"/>
          <p:cNvSpPr/>
          <p:nvPr/>
        </p:nvSpPr>
        <p:spPr>
          <a:xfrm>
            <a:off x="4774086" y="2910879"/>
            <a:ext cx="434023" cy="186715"/>
          </a:xfrm>
          <a:prstGeom prst="ellipse">
            <a:avLst/>
          </a:prstGeom>
          <a:noFill/>
          <a:ln w="25400">
            <a:solidFill>
              <a:srgbClr val="00B050"/>
            </a:solidFill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8" name="Ellipse 28"/>
          <p:cNvSpPr/>
          <p:nvPr/>
        </p:nvSpPr>
        <p:spPr>
          <a:xfrm>
            <a:off x="1984672" y="3681541"/>
            <a:ext cx="434023" cy="209196"/>
          </a:xfrm>
          <a:prstGeom prst="ellipse">
            <a:avLst/>
          </a:prstGeom>
          <a:noFill/>
          <a:ln w="25400">
            <a:solidFill>
              <a:srgbClr val="F65D08"/>
            </a:solidFill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65D08"/>
              </a:solidFill>
            </a:endParaRPr>
          </a:p>
        </p:txBody>
      </p:sp>
      <p:sp>
        <p:nvSpPr>
          <p:cNvPr id="169" name="Ellipse 28"/>
          <p:cNvSpPr/>
          <p:nvPr/>
        </p:nvSpPr>
        <p:spPr>
          <a:xfrm>
            <a:off x="7947230" y="3287190"/>
            <a:ext cx="434023" cy="202587"/>
          </a:xfrm>
          <a:prstGeom prst="ellipse">
            <a:avLst/>
          </a:prstGeom>
          <a:noFill/>
          <a:ln w="25400">
            <a:solidFill>
              <a:srgbClr val="00B050"/>
            </a:solidFill>
            <a:prstDash val="sysDot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26" name="Picture 3" descr="cid:image001.png@01D0E4DA.287369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18" y="2158113"/>
            <a:ext cx="2900557" cy="2841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999" y="3336731"/>
            <a:ext cx="457200" cy="207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 Placeholder 3"/>
          <p:cNvSpPr txBox="1">
            <a:spLocks/>
          </p:cNvSpPr>
          <p:nvPr/>
        </p:nvSpPr>
        <p:spPr>
          <a:xfrm>
            <a:off x="457200" y="938329"/>
            <a:ext cx="8242300" cy="406400"/>
          </a:xfrm>
          <a:prstGeom prst="rect">
            <a:avLst/>
          </a:prstGeom>
        </p:spPr>
        <p:txBody>
          <a:bodyPr/>
          <a:lstStyle>
            <a:lvl1pPr marL="230188" indent="-230188" algn="l" defTabSz="914400" rtl="0" eaLnBrk="1" latinLnBrk="0" hangingPunct="1">
              <a:spcBef>
                <a:spcPct val="20000"/>
              </a:spcBef>
              <a:buClr>
                <a:srgbClr val="0077C5"/>
              </a:buClr>
              <a:buFont typeface="Arial" pitchFamily="34" charset="0"/>
              <a:buChar char="•"/>
              <a:defRPr lang="en-US" sz="2400" kern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1pPr>
            <a:lvl2pPr marL="466344" indent="-219456" algn="l" defTabSz="914400" rtl="0" eaLnBrk="1" latinLnBrk="0" hangingPunct="1">
              <a:spcBef>
                <a:spcPts val="480"/>
              </a:spcBef>
              <a:spcAft>
                <a:spcPts val="0"/>
              </a:spcAft>
              <a:buClr>
                <a:srgbClr val="0077C5"/>
              </a:buClr>
              <a:buSzPct val="70000"/>
              <a:buFont typeface="Arial Unicode MS"/>
              <a:buChar char="￮"/>
              <a:defRPr lang="en-US" sz="2000" kern="1200" baseline="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2pPr>
            <a:lvl3pPr marL="803275" indent="-219456" algn="l" defTabSz="914400" rtl="0" eaLnBrk="1" latinLnBrk="0" hangingPunct="1">
              <a:spcBef>
                <a:spcPct val="20000"/>
              </a:spcBef>
              <a:buClr>
                <a:srgbClr val="0077C5"/>
              </a:buClr>
              <a:buSzPct val="90000"/>
              <a:buFont typeface="Lucida Grande"/>
              <a:buChar char="‒"/>
              <a:defRPr lang="en-US" sz="1600" kern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3pPr>
            <a:lvl4pPr marL="1144588" indent="-219456" algn="l" defTabSz="914400" rtl="0" eaLnBrk="1" latinLnBrk="0" hangingPunct="1">
              <a:spcBef>
                <a:spcPct val="20000"/>
              </a:spcBef>
              <a:buClr>
                <a:srgbClr val="0077C5"/>
              </a:buClr>
              <a:buFont typeface="Wingdings" charset="2"/>
              <a:buChar char="§"/>
              <a:defRPr lang="en-US" sz="1400" kern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0077C5"/>
              </a:buClr>
              <a:buFont typeface="Arial" pitchFamily="34" charset="0"/>
              <a:buChar char="•"/>
              <a:defRPr lang="en-US" sz="1200" kern="1200" dirty="0" smtClean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ct val="20000"/>
              </a:spcBef>
              <a:buSzTx/>
              <a:buFont typeface="Arial Unicode MS"/>
              <a:buNone/>
            </a:pPr>
            <a:r>
              <a:rPr lang="fr-FR" b="1" i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Seul éditeur de l’Union Européenne reconnu comme </a:t>
            </a:r>
            <a:r>
              <a:rPr lang="fr-FR" b="1" i="1" dirty="0" smtClean="0">
                <a:solidFill>
                  <a:schemeClr val="tx2"/>
                </a:solidFill>
              </a:rPr>
              <a:t>leader</a:t>
            </a:r>
            <a:r>
              <a:rPr lang="fr-FR" b="1" i="1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 mondial </a:t>
            </a:r>
          </a:p>
          <a:p>
            <a:endParaRPr lang="fr-FR" dirty="0"/>
          </a:p>
        </p:txBody>
      </p:sp>
      <p:grpSp>
        <p:nvGrpSpPr>
          <p:cNvPr id="20" name="Group 19"/>
          <p:cNvGrpSpPr/>
          <p:nvPr/>
        </p:nvGrpSpPr>
        <p:grpSpPr>
          <a:xfrm>
            <a:off x="3401592" y="5466526"/>
            <a:ext cx="2736304" cy="782637"/>
            <a:chOff x="840245" y="2507509"/>
            <a:chExt cx="2736304" cy="782637"/>
          </a:xfrm>
        </p:grpSpPr>
        <p:sp>
          <p:nvSpPr>
            <p:cNvPr id="21" name="Title 1"/>
            <p:cNvSpPr txBox="1">
              <a:spLocks/>
            </p:cNvSpPr>
            <p:nvPr/>
          </p:nvSpPr>
          <p:spPr>
            <a:xfrm>
              <a:off x="840245" y="2507509"/>
              <a:ext cx="2736304" cy="782637"/>
            </a:xfrm>
            <a:prstGeom prst="rect">
              <a:avLst/>
            </a:prstGeom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1200" cap="none" spc="-150" normalizeH="0" noProof="0" dirty="0" smtClean="0">
                  <a:ln>
                    <a:noFill/>
                  </a:ln>
                  <a:solidFill>
                    <a:srgbClr val="66B650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Endpoint</a:t>
              </a:r>
              <a:endParaRPr kumimoji="0" lang="en-US" sz="2800" b="1" i="0" u="none" strike="noStrike" kern="1200" cap="none" spc="-150" normalizeH="0" noProof="0" dirty="0" smtClean="0">
                <a:ln>
                  <a:noFill/>
                </a:ln>
                <a:solidFill>
                  <a:srgbClr val="66B650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pic>
          <p:nvPicPr>
            <p:cNvPr id="22" name="Picture 21" descr="Endpoint Security AV_outline-01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07212" y="2653700"/>
              <a:ext cx="551440" cy="551440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6300543" y="5465101"/>
            <a:ext cx="2743995" cy="782637"/>
            <a:chOff x="3504064" y="2530779"/>
            <a:chExt cx="2743995" cy="782637"/>
          </a:xfrm>
        </p:grpSpPr>
        <p:sp>
          <p:nvSpPr>
            <p:cNvPr id="24" name="Title 1"/>
            <p:cNvSpPr txBox="1">
              <a:spLocks/>
            </p:cNvSpPr>
            <p:nvPr/>
          </p:nvSpPr>
          <p:spPr>
            <a:xfrm>
              <a:off x="3511755" y="2530779"/>
              <a:ext cx="2736304" cy="782637"/>
            </a:xfrm>
            <a:prstGeom prst="rect">
              <a:avLst/>
            </a:prstGeom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1200" cap="none" spc="-150" normalizeH="0" noProof="0" dirty="0" err="1" smtClean="0">
                  <a:ln>
                    <a:noFill/>
                  </a:ln>
                  <a:solidFill>
                    <a:srgbClr val="66B650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Chiffrement</a:t>
              </a:r>
              <a:endParaRPr kumimoji="0" lang="en-US" sz="2800" b="1" i="0" u="none" strike="noStrike" kern="1200" cap="none" spc="-150" normalizeH="0" noProof="0" dirty="0" smtClean="0">
                <a:ln>
                  <a:noFill/>
                </a:ln>
                <a:solidFill>
                  <a:srgbClr val="66B650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pic>
          <p:nvPicPr>
            <p:cNvPr id="25" name="Picture 24" descr="SafeGuard Encryption_outline-01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504064" y="2670497"/>
              <a:ext cx="550800" cy="550800"/>
            </a:xfrm>
            <a:prstGeom prst="rect">
              <a:avLst/>
            </a:prstGeom>
          </p:spPr>
        </p:pic>
      </p:grpSp>
      <p:grpSp>
        <p:nvGrpSpPr>
          <p:cNvPr id="26" name="Group 25"/>
          <p:cNvGrpSpPr/>
          <p:nvPr/>
        </p:nvGrpSpPr>
        <p:grpSpPr>
          <a:xfrm>
            <a:off x="642296" y="5468679"/>
            <a:ext cx="2736304" cy="782637"/>
            <a:chOff x="6716260" y="2528775"/>
            <a:chExt cx="2736304" cy="782637"/>
          </a:xfrm>
        </p:grpSpPr>
        <p:sp>
          <p:nvSpPr>
            <p:cNvPr id="27" name="Title 1"/>
            <p:cNvSpPr txBox="1">
              <a:spLocks/>
            </p:cNvSpPr>
            <p:nvPr/>
          </p:nvSpPr>
          <p:spPr>
            <a:xfrm>
              <a:off x="6716260" y="2528775"/>
              <a:ext cx="2736304" cy="782637"/>
            </a:xfrm>
            <a:prstGeom prst="rect">
              <a:avLst/>
            </a:prstGeom>
          </p:spPr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800" b="1" i="0" u="none" strike="noStrike" kern="1200" cap="none" spc="-150" normalizeH="0" noProof="0" dirty="0" smtClean="0">
                  <a:ln>
                    <a:noFill/>
                  </a:ln>
                  <a:solidFill>
                    <a:srgbClr val="F96E11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UTM</a:t>
              </a:r>
              <a:endParaRPr kumimoji="0" lang="en-US" sz="2800" b="1" i="0" u="none" strike="noStrike" kern="1200" cap="none" spc="-150" normalizeH="0" noProof="0" dirty="0" smtClean="0">
                <a:ln>
                  <a:noFill/>
                </a:ln>
                <a:solidFill>
                  <a:srgbClr val="F96E11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pic>
          <p:nvPicPr>
            <p:cNvPr id="28" name="Picture 27" descr="UTM_outline-01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931388" y="2644095"/>
              <a:ext cx="550800" cy="550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73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860" y="1569671"/>
            <a:ext cx="8471140" cy="2579475"/>
          </a:xfrm>
        </p:spPr>
        <p:txBody>
          <a:bodyPr/>
          <a:lstStyle/>
          <a:p>
            <a:pPr algn="ctr"/>
            <a:r>
              <a:rPr lang="fr-FR" sz="4800" dirty="0" smtClean="0"/>
              <a:t>RATIONALISATION AUTOUR DU CLOUD !</a:t>
            </a:r>
            <a:endParaRPr lang="fr-FR" sz="4800" dirty="0"/>
          </a:p>
        </p:txBody>
      </p:sp>
    </p:spTree>
    <p:extLst>
      <p:ext uri="{BB962C8B-B14F-4D97-AF65-F5344CB8AC3E}">
        <p14:creationId xmlns:p14="http://schemas.microsoft.com/office/powerpoint/2010/main" val="23092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Rationalisation autour du cloud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304135"/>
            <a:ext cx="8484781" cy="4831395"/>
          </a:xfrm>
        </p:spPr>
        <p:txBody>
          <a:bodyPr/>
          <a:lstStyle/>
          <a:p>
            <a:r>
              <a:rPr lang="fr-FR" dirty="0" smtClean="0"/>
              <a:t>Pas de serveur à maintenir</a:t>
            </a:r>
          </a:p>
          <a:p>
            <a:r>
              <a:rPr lang="fr-FR" dirty="0" smtClean="0"/>
              <a:t>Console de management unique</a:t>
            </a:r>
          </a:p>
          <a:p>
            <a:r>
              <a:rPr lang="fr-FR" dirty="0" smtClean="0"/>
              <a:t>Déploiements facilités</a:t>
            </a:r>
            <a:endParaRPr lang="fr-FR" dirty="0"/>
          </a:p>
          <a:p>
            <a:r>
              <a:rPr lang="fr-FR" dirty="0" smtClean="0"/>
              <a:t>Console accessible 24/7 en tous lieux</a:t>
            </a:r>
          </a:p>
          <a:p>
            <a:r>
              <a:rPr lang="fr-FR" dirty="0" err="1" smtClean="0"/>
              <a:t>Reporting</a:t>
            </a:r>
            <a:r>
              <a:rPr lang="fr-FR" dirty="0" smtClean="0"/>
              <a:t> centralisé, complet, en temps réel.</a:t>
            </a:r>
          </a:p>
          <a:p>
            <a:r>
              <a:rPr lang="fr-FR" dirty="0"/>
              <a:t>Politiques uniques basées sur les utilisateurs </a:t>
            </a:r>
            <a:endParaRPr lang="en-US" dirty="0"/>
          </a:p>
          <a:p>
            <a:r>
              <a:rPr lang="fr-FR" dirty="0" smtClean="0"/>
              <a:t>Corrélation des informations / logs dans le cloud = sécurité max 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19" y="4693152"/>
            <a:ext cx="7240770" cy="1773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294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vision Sophos…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637479" y="1507368"/>
            <a:ext cx="764099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b="1" dirty="0" smtClean="0"/>
              <a:t>La </a:t>
            </a:r>
            <a:r>
              <a:rPr lang="en-GB" sz="2800" b="1" dirty="0" err="1" smtClean="0"/>
              <a:t>sécurité</a:t>
            </a:r>
            <a:r>
              <a:rPr lang="en-GB" sz="2800" b="1" dirty="0" smtClean="0"/>
              <a:t> </a:t>
            </a:r>
            <a:r>
              <a:rPr lang="en-GB" sz="2800" b="1" dirty="0" err="1" smtClean="0"/>
              <a:t>doit</a:t>
            </a:r>
            <a:r>
              <a:rPr lang="en-GB" sz="2800" b="1" dirty="0" smtClean="0"/>
              <a:t> </a:t>
            </a:r>
            <a:r>
              <a:rPr lang="en-GB" sz="2800" b="1" dirty="0" err="1" smtClean="0"/>
              <a:t>être</a:t>
            </a:r>
            <a:r>
              <a:rPr lang="en-GB" sz="2800" b="1" dirty="0" smtClean="0"/>
              <a:t> </a:t>
            </a:r>
            <a:r>
              <a:rPr lang="en-GB" sz="2800" b="1" dirty="0" err="1" smtClean="0"/>
              <a:t>complète</a:t>
            </a:r>
            <a:r>
              <a:rPr lang="en-GB" sz="3200" b="1" dirty="0">
                <a:solidFill>
                  <a:schemeClr val="accent1"/>
                </a:solidFill>
              </a:rPr>
              <a:t/>
            </a:r>
            <a:br>
              <a:rPr lang="en-GB" sz="3200" b="1" dirty="0">
                <a:solidFill>
                  <a:schemeClr val="accent1"/>
                </a:solidFill>
              </a:rPr>
            </a:br>
            <a:r>
              <a:rPr lang="en-GB" sz="2000" i="1" dirty="0" err="1" smtClean="0">
                <a:solidFill>
                  <a:schemeClr val="bg1">
                    <a:lumMod val="50000"/>
                  </a:schemeClr>
                </a:solidFill>
              </a:rPr>
              <a:t>Avoir</a:t>
            </a:r>
            <a:r>
              <a:rPr lang="en-GB" sz="2000" i="1" dirty="0" smtClean="0">
                <a:solidFill>
                  <a:schemeClr val="bg1">
                    <a:lumMod val="50000"/>
                  </a:schemeClr>
                </a:solidFill>
              </a:rPr>
              <a:t> les </a:t>
            </a:r>
            <a:r>
              <a:rPr lang="en-GB" sz="2000" i="1" dirty="0" err="1" smtClean="0">
                <a:solidFill>
                  <a:schemeClr val="bg1">
                    <a:lumMod val="50000"/>
                  </a:schemeClr>
                </a:solidFill>
              </a:rPr>
              <a:t>capacités</a:t>
            </a:r>
            <a:r>
              <a:rPr lang="en-GB" sz="20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000" i="1" dirty="0" err="1" smtClean="0">
                <a:solidFill>
                  <a:schemeClr val="bg1">
                    <a:lumMod val="50000"/>
                  </a:schemeClr>
                </a:solidFill>
              </a:rPr>
              <a:t>requises</a:t>
            </a:r>
            <a:r>
              <a:rPr lang="en-GB" sz="2000" i="1" dirty="0" smtClean="0">
                <a:solidFill>
                  <a:schemeClr val="bg1">
                    <a:lumMod val="50000"/>
                  </a:schemeClr>
                </a:solidFill>
              </a:rPr>
              <a:t> pour </a:t>
            </a:r>
            <a:r>
              <a:rPr lang="en-GB" sz="2000" i="1" dirty="0" err="1" smtClean="0">
                <a:solidFill>
                  <a:schemeClr val="bg1">
                    <a:lumMod val="50000"/>
                  </a:schemeClr>
                </a:solidFill>
              </a:rPr>
              <a:t>satisfaire</a:t>
            </a:r>
            <a:r>
              <a:rPr lang="en-GB" sz="20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GB" sz="2000" i="1" dirty="0" err="1" smtClean="0">
                <a:solidFill>
                  <a:schemeClr val="bg1">
                    <a:lumMod val="50000"/>
                  </a:schemeClr>
                </a:solidFill>
              </a:rPr>
              <a:t>pleinement</a:t>
            </a:r>
            <a:r>
              <a:rPr lang="en-GB" sz="2000" i="1" dirty="0" smtClean="0">
                <a:solidFill>
                  <a:schemeClr val="bg1">
                    <a:lumMod val="50000"/>
                  </a:schemeClr>
                </a:solidFill>
              </a:rPr>
              <a:t> les </a:t>
            </a:r>
            <a:r>
              <a:rPr lang="en-GB" sz="2000" i="1" dirty="0" err="1" smtClean="0">
                <a:solidFill>
                  <a:schemeClr val="bg1">
                    <a:lumMod val="50000"/>
                  </a:schemeClr>
                </a:solidFill>
              </a:rPr>
              <a:t>besoins</a:t>
            </a:r>
            <a:r>
              <a:rPr lang="en-GB" sz="2000" i="1" dirty="0" smtClean="0">
                <a:solidFill>
                  <a:schemeClr val="bg1">
                    <a:lumMod val="50000"/>
                  </a:schemeClr>
                </a:solidFill>
              </a:rPr>
              <a:t> des clients</a:t>
            </a:r>
            <a:endParaRPr lang="de-DE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37479" y="3070105"/>
            <a:ext cx="7506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b="1" dirty="0" smtClean="0"/>
              <a:t>La </a:t>
            </a:r>
            <a:r>
              <a:rPr lang="en-GB" sz="2800" b="1" dirty="0" err="1" smtClean="0"/>
              <a:t>sécurité</a:t>
            </a:r>
            <a:r>
              <a:rPr lang="en-GB" sz="2800" b="1" dirty="0" smtClean="0"/>
              <a:t> </a:t>
            </a:r>
            <a:r>
              <a:rPr lang="en-GB" sz="2800" b="1" dirty="0" err="1" smtClean="0"/>
              <a:t>doit</a:t>
            </a:r>
            <a:r>
              <a:rPr lang="en-GB" sz="2800" b="1" dirty="0" smtClean="0"/>
              <a:t> </a:t>
            </a:r>
            <a:r>
              <a:rPr lang="en-GB" sz="2800" b="1" dirty="0" err="1" smtClean="0"/>
              <a:t>rester</a:t>
            </a:r>
            <a:r>
              <a:rPr lang="en-GB" sz="2800" b="1" dirty="0" smtClean="0"/>
              <a:t> simple</a:t>
            </a:r>
          </a:p>
          <a:p>
            <a:pPr lvl="0"/>
            <a:r>
              <a:rPr lang="en-GB" sz="2000" i="1" dirty="0" err="1" smtClean="0">
                <a:solidFill>
                  <a:srgbClr val="7F7F7F"/>
                </a:solidFill>
              </a:rPr>
              <a:t>Plateforme</a:t>
            </a:r>
            <a:r>
              <a:rPr lang="en-GB" sz="2000" i="1" dirty="0" smtClean="0">
                <a:solidFill>
                  <a:srgbClr val="7F7F7F"/>
                </a:solidFill>
              </a:rPr>
              <a:t>, </a:t>
            </a:r>
            <a:r>
              <a:rPr lang="en-GB" sz="2000" i="1" dirty="0" err="1" smtClean="0">
                <a:solidFill>
                  <a:srgbClr val="7F7F7F"/>
                </a:solidFill>
              </a:rPr>
              <a:t>déploiement</a:t>
            </a:r>
            <a:r>
              <a:rPr lang="en-GB" sz="2000" i="1" dirty="0" smtClean="0">
                <a:solidFill>
                  <a:srgbClr val="7F7F7F"/>
                </a:solidFill>
              </a:rPr>
              <a:t>, </a:t>
            </a:r>
            <a:r>
              <a:rPr lang="en-GB" sz="2000" i="1" dirty="0">
                <a:solidFill>
                  <a:srgbClr val="7F7F7F"/>
                </a:solidFill>
              </a:rPr>
              <a:t>licensing, </a:t>
            </a:r>
            <a:r>
              <a:rPr lang="en-GB" sz="2000" i="1" dirty="0" err="1" smtClean="0">
                <a:solidFill>
                  <a:srgbClr val="7F7F7F"/>
                </a:solidFill>
              </a:rPr>
              <a:t>expérience</a:t>
            </a:r>
            <a:r>
              <a:rPr lang="en-GB" sz="2000" i="1" dirty="0" smtClean="0">
                <a:solidFill>
                  <a:srgbClr val="7F7F7F"/>
                </a:solidFill>
              </a:rPr>
              <a:t> </a:t>
            </a:r>
            <a:r>
              <a:rPr lang="en-GB" sz="2000" i="1" dirty="0" err="1" smtClean="0">
                <a:solidFill>
                  <a:srgbClr val="7F7F7F"/>
                </a:solidFill>
              </a:rPr>
              <a:t>utilisateur</a:t>
            </a:r>
            <a:endParaRPr lang="de-DE" sz="2000" dirty="0">
              <a:solidFill>
                <a:srgbClr val="7F7F7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37479" y="4632842"/>
            <a:ext cx="7506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b="1" dirty="0" smtClean="0"/>
              <a:t>La </a:t>
            </a:r>
            <a:r>
              <a:rPr lang="en-GB" sz="2800" b="1" dirty="0" err="1" smtClean="0"/>
              <a:t>sécurité</a:t>
            </a:r>
            <a:r>
              <a:rPr lang="en-GB" sz="2800" b="1" dirty="0" smtClean="0"/>
              <a:t> </a:t>
            </a:r>
            <a:r>
              <a:rPr lang="en-GB" sz="2800" b="1" dirty="0" err="1" smtClean="0"/>
              <a:t>est</a:t>
            </a:r>
            <a:r>
              <a:rPr lang="en-GB" sz="2800" b="1" dirty="0" smtClean="0"/>
              <a:t> plus </a:t>
            </a:r>
            <a:r>
              <a:rPr lang="en-GB" sz="2800" b="1" dirty="0" err="1" smtClean="0"/>
              <a:t>efficace</a:t>
            </a:r>
            <a:r>
              <a:rPr lang="en-GB" sz="2800" b="1" dirty="0" smtClean="0"/>
              <a:t> </a:t>
            </a:r>
            <a:r>
              <a:rPr lang="en-GB" sz="2800" b="1" dirty="0" err="1" smtClean="0"/>
              <a:t>en</a:t>
            </a:r>
            <a:r>
              <a:rPr lang="en-GB" sz="2800" b="1" dirty="0" smtClean="0"/>
              <a:t> </a:t>
            </a:r>
            <a:r>
              <a:rPr lang="en-GB" sz="2800" b="1" dirty="0" err="1" smtClean="0"/>
              <a:t>tant</a:t>
            </a:r>
            <a:r>
              <a:rPr lang="en-GB" sz="2800" b="1" dirty="0" smtClean="0"/>
              <a:t> </a:t>
            </a:r>
            <a:r>
              <a:rPr lang="en-GB" sz="2800" b="1" dirty="0" err="1" smtClean="0"/>
              <a:t>que</a:t>
            </a:r>
            <a:r>
              <a:rPr lang="en-GB" sz="2800" b="1" dirty="0" smtClean="0"/>
              <a:t> </a:t>
            </a:r>
            <a:r>
              <a:rPr lang="en-GB" sz="2800" b="1" dirty="0" err="1" smtClean="0"/>
              <a:t>système</a:t>
            </a:r>
            <a:r>
              <a:rPr lang="en-GB" sz="2800" b="1" dirty="0"/>
              <a:t/>
            </a:r>
            <a:br>
              <a:rPr lang="en-GB" sz="2800" b="1" dirty="0"/>
            </a:br>
            <a:r>
              <a:rPr lang="en-GB" sz="2000" i="1" dirty="0" smtClean="0">
                <a:solidFill>
                  <a:srgbClr val="7F7F7F"/>
                </a:solidFill>
              </a:rPr>
              <a:t>De </a:t>
            </a:r>
            <a:r>
              <a:rPr lang="en-GB" sz="2000" i="1" dirty="0" err="1" smtClean="0">
                <a:solidFill>
                  <a:srgbClr val="7F7F7F"/>
                </a:solidFill>
              </a:rPr>
              <a:t>nouvelles</a:t>
            </a:r>
            <a:r>
              <a:rPr lang="en-GB" sz="2000" i="1" dirty="0" smtClean="0">
                <a:solidFill>
                  <a:srgbClr val="7F7F7F"/>
                </a:solidFill>
              </a:rPr>
              <a:t> </a:t>
            </a:r>
            <a:r>
              <a:rPr lang="en-GB" sz="2000" i="1" dirty="0" err="1" smtClean="0">
                <a:solidFill>
                  <a:srgbClr val="7F7F7F"/>
                </a:solidFill>
              </a:rPr>
              <a:t>possibilités</a:t>
            </a:r>
            <a:r>
              <a:rPr lang="en-GB" sz="2000" i="1" dirty="0" smtClean="0">
                <a:solidFill>
                  <a:srgbClr val="7F7F7F"/>
                </a:solidFill>
              </a:rPr>
              <a:t> grâce à la </a:t>
            </a:r>
            <a:r>
              <a:rPr lang="en-GB" sz="2000" i="1" dirty="0" err="1" smtClean="0">
                <a:solidFill>
                  <a:srgbClr val="7F7F7F"/>
                </a:solidFill>
              </a:rPr>
              <a:t>coopération</a:t>
            </a:r>
            <a:r>
              <a:rPr lang="en-GB" sz="2000" i="1" dirty="0" smtClean="0">
                <a:solidFill>
                  <a:srgbClr val="7F7F7F"/>
                </a:solidFill>
              </a:rPr>
              <a:t> entre technologies</a:t>
            </a:r>
            <a:endParaRPr lang="de-DE" sz="2000" dirty="0">
              <a:solidFill>
                <a:srgbClr val="7F7F7F"/>
              </a:solidFill>
            </a:endParaRPr>
          </a:p>
        </p:txBody>
      </p:sp>
      <p:pic>
        <p:nvPicPr>
          <p:cNvPr id="9" name="Picture 8" descr="20.png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94" y="4652696"/>
            <a:ext cx="916189" cy="914400"/>
          </a:xfrm>
          <a:prstGeom prst="rect">
            <a:avLst/>
          </a:prstGeom>
        </p:spPr>
      </p:pic>
      <p:pic>
        <p:nvPicPr>
          <p:cNvPr id="10" name="Picture 9" descr="62.png"/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73" y="3089959"/>
            <a:ext cx="916190" cy="914400"/>
          </a:xfrm>
          <a:prstGeom prst="rect">
            <a:avLst/>
          </a:prstGeom>
        </p:spPr>
      </p:pic>
      <p:pic>
        <p:nvPicPr>
          <p:cNvPr id="11" name="Picture 10" descr="108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714" y="152722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647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778" y="903759"/>
            <a:ext cx="8471140" cy="1958839"/>
          </a:xfrm>
        </p:spPr>
        <p:txBody>
          <a:bodyPr/>
          <a:lstStyle/>
          <a:p>
            <a:pPr algn="ctr"/>
            <a:r>
              <a:rPr lang="fr-FR" sz="4800" dirty="0" smtClean="0"/>
              <a:t>Pour plus d’informations…</a:t>
            </a:r>
            <a:br>
              <a:rPr lang="fr-FR" sz="4800" dirty="0" smtClean="0"/>
            </a:br>
            <a:r>
              <a:rPr lang="fr-FR" sz="4800" dirty="0" smtClean="0"/>
              <a:t>…Rdv sur notre Stand !</a:t>
            </a:r>
            <a:endParaRPr lang="fr-FR" sz="4800" dirty="0"/>
          </a:p>
        </p:txBody>
      </p:sp>
      <p:pic>
        <p:nvPicPr>
          <p:cNvPr id="3" name="Picture 2" descr="C:\Users\GuillaumeGamelin\Desktop\Photos Corp\Guillaume Gamelin_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89" y="3474609"/>
            <a:ext cx="3352619" cy="2235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009" y="3391060"/>
            <a:ext cx="1696923" cy="2358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964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573063"/>
            <a:ext cx="9144000" cy="1095152"/>
          </a:xfrm>
        </p:spPr>
        <p:txBody>
          <a:bodyPr/>
          <a:lstStyle/>
          <a:p>
            <a:pPr algn="ctr"/>
            <a:r>
              <a:rPr lang="fr-FR" sz="5400" dirty="0" smtClean="0"/>
              <a:t>Les challenges d’aujourd’hui</a:t>
            </a:r>
            <a:r>
              <a:rPr lang="fr-FR" sz="5400" dirty="0"/>
              <a:t> </a:t>
            </a:r>
            <a:r>
              <a:rPr lang="fr-FR" sz="5400" dirty="0" smtClean="0"/>
              <a:t>?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18037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244" y="2069017"/>
            <a:ext cx="8407312" cy="2713567"/>
          </a:xfrm>
        </p:spPr>
        <p:txBody>
          <a:bodyPr/>
          <a:lstStyle/>
          <a:p>
            <a:pPr algn="ctr"/>
            <a:r>
              <a:rPr lang="fr-FR" dirty="0" smtClean="0"/>
              <a:t>Mobilité</a:t>
            </a:r>
            <a:r>
              <a:rPr lang="fr-FR" dirty="0"/>
              <a:t/>
            </a:r>
            <a:br>
              <a:rPr lang="fr-FR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735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244" y="2069017"/>
            <a:ext cx="8407312" cy="2713567"/>
          </a:xfrm>
        </p:spPr>
        <p:txBody>
          <a:bodyPr/>
          <a:lstStyle/>
          <a:p>
            <a:pPr algn="ctr"/>
            <a:r>
              <a:rPr lang="fr-FR" dirty="0" smtClean="0"/>
              <a:t>Flexibilité</a:t>
            </a:r>
            <a:r>
              <a:rPr lang="fr-FR" dirty="0"/>
              <a:t/>
            </a:r>
            <a:br>
              <a:rPr lang="fr-FR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04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244" y="2069017"/>
            <a:ext cx="8407312" cy="2713567"/>
          </a:xfrm>
        </p:spPr>
        <p:txBody>
          <a:bodyPr/>
          <a:lstStyle/>
          <a:p>
            <a:pPr algn="ctr"/>
            <a:r>
              <a:rPr lang="fr-FR" dirty="0" smtClean="0"/>
              <a:t>Réactivité</a:t>
            </a:r>
            <a:r>
              <a:rPr lang="fr-FR" dirty="0"/>
              <a:t/>
            </a:r>
            <a:br>
              <a:rPr lang="fr-FR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31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244" y="2069017"/>
            <a:ext cx="8407312" cy="2713567"/>
          </a:xfrm>
        </p:spPr>
        <p:txBody>
          <a:bodyPr/>
          <a:lstStyle/>
          <a:p>
            <a:pPr algn="ctr"/>
            <a:r>
              <a:rPr lang="fr-FR" dirty="0" smtClean="0"/>
              <a:t>Réduction des coûts</a:t>
            </a:r>
            <a:r>
              <a:rPr lang="fr-FR" dirty="0"/>
              <a:t/>
            </a:r>
            <a:br>
              <a:rPr lang="fr-FR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92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183" y="2069017"/>
            <a:ext cx="8644272" cy="2713567"/>
          </a:xfrm>
        </p:spPr>
        <p:txBody>
          <a:bodyPr/>
          <a:lstStyle/>
          <a:p>
            <a:pPr algn="ctr"/>
            <a:r>
              <a:rPr lang="fr-FR" dirty="0" smtClean="0"/>
              <a:t>Réduction des ressources</a:t>
            </a:r>
            <a:r>
              <a:rPr lang="fr-FR" dirty="0"/>
              <a:t/>
            </a:r>
            <a:br>
              <a:rPr lang="fr-FR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92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244" y="2069017"/>
            <a:ext cx="8407312" cy="2713567"/>
          </a:xfrm>
        </p:spPr>
        <p:txBody>
          <a:bodyPr/>
          <a:lstStyle/>
          <a:p>
            <a:pPr algn="ctr"/>
            <a:r>
              <a:rPr lang="fr-FR" dirty="0" smtClean="0"/>
              <a:t>+ DE SECURITE !</a:t>
            </a:r>
            <a:r>
              <a:rPr lang="fr-FR" dirty="0"/>
              <a:t/>
            </a:r>
            <a:br>
              <a:rPr lang="fr-FR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92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244" y="2494337"/>
            <a:ext cx="8407312" cy="2713567"/>
          </a:xfrm>
        </p:spPr>
        <p:txBody>
          <a:bodyPr/>
          <a:lstStyle/>
          <a:p>
            <a:pPr algn="ctr"/>
            <a:r>
              <a:rPr lang="fr-FR" dirty="0" smtClean="0"/>
              <a:t>Comment Sophos peut vous aider dans cette démarche ?</a:t>
            </a:r>
            <a:r>
              <a:rPr lang="fr-FR" dirty="0"/>
              <a:t/>
            </a:r>
            <a:br>
              <a:rPr lang="fr-FR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46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eee777c395adb73fc4319f96aef2aaafbf38aee"/>
</p:tagLst>
</file>

<file path=ppt/theme/theme1.xml><?xml version="1.0" encoding="utf-8"?>
<a:theme xmlns:a="http://schemas.openxmlformats.org/drawingml/2006/main" name="Office Theme">
  <a:themeElements>
    <a:clrScheme name="Custom 9">
      <a:dk1>
        <a:srgbClr val="333333"/>
      </a:dk1>
      <a:lt1>
        <a:sysClr val="window" lastClr="FFFFFF"/>
      </a:lt1>
      <a:dk2>
        <a:srgbClr val="0068B1"/>
      </a:dk2>
      <a:lt2>
        <a:srgbClr val="F2F2F2"/>
      </a:lt2>
      <a:accent1>
        <a:srgbClr val="0070C0"/>
      </a:accent1>
      <a:accent2>
        <a:srgbClr val="E46200"/>
      </a:accent2>
      <a:accent3>
        <a:srgbClr val="009796"/>
      </a:accent3>
      <a:accent4>
        <a:srgbClr val="7F7F7F"/>
      </a:accent4>
      <a:accent5>
        <a:srgbClr val="72AD64"/>
      </a:accent5>
      <a:accent6>
        <a:srgbClr val="AACEA2"/>
      </a:accent6>
      <a:hlink>
        <a:srgbClr val="00B0F0"/>
      </a:hlink>
      <a:folHlink>
        <a:srgbClr val="00206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24569</TotalTime>
  <Words>313</Words>
  <Application>Microsoft Office PowerPoint</Application>
  <PresentationFormat>On-screen Show (4:3)</PresentationFormat>
  <Paragraphs>77</Paragraphs>
  <Slides>17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Cloud vs Sécurité ?  La vision  Sophos </vt:lpstr>
      <vt:lpstr>Les challenges d’aujourd’hui ?</vt:lpstr>
      <vt:lpstr>Mobilité </vt:lpstr>
      <vt:lpstr>Flexibilité </vt:lpstr>
      <vt:lpstr>Réactivité </vt:lpstr>
      <vt:lpstr>Réduction des coûts </vt:lpstr>
      <vt:lpstr>Réduction des ressources </vt:lpstr>
      <vt:lpstr>+ DE SECURITE ! </vt:lpstr>
      <vt:lpstr>Comment Sophos peut vous aider dans cette démarche ? </vt:lpstr>
      <vt:lpstr>Sophos en quelques chiffres</vt:lpstr>
      <vt:lpstr>COMPLETE SECURITY STRATEGY </vt:lpstr>
      <vt:lpstr>La gamme produit</vt:lpstr>
      <vt:lpstr>Triple leader du marché</vt:lpstr>
      <vt:lpstr>RATIONALISATION AUTOUR DU CLOUD !</vt:lpstr>
      <vt:lpstr>Rationalisation autour du cloud</vt:lpstr>
      <vt:lpstr>La vision Sophos…</vt:lpstr>
      <vt:lpstr>Pour plus d’informations… …Rdv sur notre Stand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Melissa</dc:creator>
  <cp:lastModifiedBy>Sophos</cp:lastModifiedBy>
  <cp:revision>379</cp:revision>
  <cp:lastPrinted>2015-01-26T13:01:10Z</cp:lastPrinted>
  <dcterms:created xsi:type="dcterms:W3CDTF">2013-01-29T18:51:11Z</dcterms:created>
  <dcterms:modified xsi:type="dcterms:W3CDTF">2015-09-16T13:35:22Z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1547874732</vt:i4>
  </property>
  <property fmtid="{D5CDD505-2E9C-101B-9397-08002B2CF9AE}" pid="3" name="_NewReviewCycle">
    <vt:lpwstr/>
  </property>
  <property fmtid="{D5CDD505-2E9C-101B-9397-08002B2CF9AE}" pid="4" name="_EmailSubject">
    <vt:lpwstr>JPO Aquastar - organisation des plénières du 18 Septembre</vt:lpwstr>
  </property>
  <property fmtid="{D5CDD505-2E9C-101B-9397-08002B2CF9AE}" pid="5" name="_AuthorEmail">
    <vt:lpwstr>Vanessa.Clement@sophos.fr</vt:lpwstr>
  </property>
  <property fmtid="{D5CDD505-2E9C-101B-9397-08002B2CF9AE}" pid="6" name="_AuthorEmailDisplayName">
    <vt:lpwstr>Vanessa Clement</vt:lpwstr>
  </property>
  <property fmtid="{D5CDD505-2E9C-101B-9397-08002B2CF9AE}" pid="7" name="_PreviousAdHocReviewCycleID">
    <vt:i4>1410078353</vt:i4>
  </property>
</Properties>
</file>