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89" r:id="rId1"/>
  </p:sldMasterIdLst>
  <p:notesMasterIdLst>
    <p:notesMasterId r:id="rId10"/>
  </p:notesMasterIdLst>
  <p:sldIdLst>
    <p:sldId id="711" r:id="rId2"/>
    <p:sldId id="720" r:id="rId3"/>
    <p:sldId id="710" r:id="rId4"/>
    <p:sldId id="712" r:id="rId5"/>
    <p:sldId id="715" r:id="rId6"/>
    <p:sldId id="717" r:id="rId7"/>
    <p:sldId id="716" r:id="rId8"/>
    <p:sldId id="719" r:id="rId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172BC"/>
    <a:srgbClr val="B8D42F"/>
    <a:srgbClr val="0069B0"/>
    <a:srgbClr val="C7C9CC"/>
    <a:srgbClr val="2362AD"/>
    <a:srgbClr val="3F3F3F"/>
    <a:srgbClr val="383838"/>
    <a:srgbClr val="38492A"/>
    <a:srgbClr val="475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99" autoAdjust="0"/>
    <p:restoredTop sz="86486" autoAdjust="0"/>
  </p:normalViewPr>
  <p:slideViewPr>
    <p:cSldViewPr snapToGrid="0">
      <p:cViewPr>
        <p:scale>
          <a:sx n="100" d="100"/>
          <a:sy n="100" d="100"/>
        </p:scale>
        <p:origin x="904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5" d="100"/>
        <a:sy n="115" d="100"/>
      </p:scale>
      <p:origin x="0" y="4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063A4F3E-766A-DA42-9587-0D8D4572D94B}" type="datetime1">
              <a:rPr lang="en-US"/>
              <a:pPr/>
              <a:t>9/14/15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932A5950-F53A-F248-B03E-512CD32874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0054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Incorporated in 2009</a:t>
            </a:r>
          </a:p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Record $172M raised from top-tier investors</a:t>
            </a:r>
          </a:p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Core team from Google, Facebook, VMware, </a:t>
            </a:r>
            <a:r>
              <a:rPr lang="en-US" sz="1200" dirty="0" err="1" smtClean="0"/>
              <a:t>NetApp</a:t>
            </a:r>
            <a:r>
              <a:rPr lang="en-US" sz="1200" dirty="0" smtClean="0"/>
              <a:t>, Oracle, Citrix, Palo Alto Networks and Cisco</a:t>
            </a:r>
          </a:p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100% worldwide channel model</a:t>
            </a:r>
          </a:p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Widely recognized as innovative and disruptive</a:t>
            </a:r>
          </a:p>
          <a:p>
            <a:pPr marL="342900" indent="-342900">
              <a:spcBef>
                <a:spcPts val="900"/>
              </a:spcBef>
              <a:buFont typeface="Wingdings" charset="2"/>
              <a:buChar char="ü"/>
            </a:pPr>
            <a:r>
              <a:rPr lang="en-US" sz="1200" dirty="0" smtClean="0"/>
              <a:t>Investors include Goldman Sachs, Morgan Stanley, SAP Ventures,</a:t>
            </a:r>
            <a:r>
              <a:rPr lang="en-US" sz="1200" baseline="0" dirty="0" smtClean="0"/>
              <a:t> </a:t>
            </a:r>
            <a:r>
              <a:rPr lang="en-US" sz="1200" dirty="0" err="1" smtClean="0"/>
              <a:t>Lightspeed</a:t>
            </a:r>
            <a:r>
              <a:rPr lang="en-US" sz="1200" baseline="0" dirty="0" smtClean="0"/>
              <a:t> Ventures, </a:t>
            </a:r>
            <a:r>
              <a:rPr lang="en-US" sz="1200" baseline="0" dirty="0" err="1" smtClean="0"/>
              <a:t>Khosla</a:t>
            </a:r>
            <a:r>
              <a:rPr lang="en-US" sz="1200" baseline="0" dirty="0" smtClean="0"/>
              <a:t> Ventures, </a:t>
            </a:r>
            <a:r>
              <a:rPr lang="en-US" sz="1200" baseline="0" dirty="0" err="1" smtClean="0"/>
              <a:t>Riverwood</a:t>
            </a:r>
            <a:r>
              <a:rPr lang="en-US" sz="1200" baseline="0" dirty="0" smtClean="0"/>
              <a:t> and Battery</a:t>
            </a:r>
            <a:endParaRPr lang="en-US" sz="12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A5950-F53A-F248-B03E-512CD32874D8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059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https://</a:t>
            </a:r>
            <a:r>
              <a:rPr lang="en-US" dirty="0" err="1" smtClean="0"/>
              <a:t>dribbble.com</a:t>
            </a:r>
            <a:r>
              <a:rPr lang="en-US" dirty="0" smtClean="0"/>
              <a:t>/</a:t>
            </a:r>
            <a:r>
              <a:rPr lang="en-US" dirty="0" err="1" smtClean="0"/>
              <a:t>salleedesign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A5950-F53A-F248-B03E-512CD32874D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819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Purpose: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Talk about where and how web-scale IT originated, and what some of the common are between different web-scale data centers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r>
              <a:rPr lang="en-US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rPr>
              <a:t>Key Points:</a:t>
            </a:r>
            <a:endParaRPr lang="en-US" b="1" dirty="0" smtClean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Web companies like Google and Facebook started pushing the limits of existing infrastructure systems and processes in ways that traditional businesses did not. They needed infrastructure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 that could support their business requirements (rapid application development cycles, scale on demand, cost containment). They tried using existing infrastructure solutions, but quickly realized that legacy infra was a poor fit for their needs.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Over time, these companies developed an alternate approach to IT that enabled them to get past limitations in infrastructure. Some common traits of web-scale IT: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ＭＳ Ｐゴシック" charset="-128"/>
              <a:cs typeface="ＭＳ Ｐゴシック" charset="-128"/>
            </a:endParaRPr>
          </a:p>
          <a:p>
            <a:pPr marL="228600" marR="0" lvl="0" indent="-22860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Infrastructure built from commodity server hardware pooled together using intelligent software. This allows customers to start small and scale one server at a time – true scale-out</a:t>
            </a:r>
          </a:p>
          <a:p>
            <a:pPr marL="228600" marR="0" lvl="0" indent="-22860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The software in the system is distributed across all the nodes. You don’t have central metadata servers or name nodes. You don’t see controller bottlenecks</a:t>
            </a:r>
          </a:p>
          <a:p>
            <a:pPr marL="228600" marR="0" lvl="0" indent="-22860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Embarrassingly parallel operations – everything in the system, including storage functions like deduplication and metadata management and system cleanup, is distributed across all nodes. There are no hotspots or bottlenecks, allowing for massive scale</a:t>
            </a:r>
          </a:p>
          <a:p>
            <a:pPr marL="228600" marR="0" lvl="0" indent="-22860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Compute and storage sit very close to each other. Data does not have to go back and forth between storage and compute over a network. Data has gravity, so co-locating storage and compute eliminates network bottlenecks and system slowdown</a:t>
            </a:r>
          </a:p>
          <a:p>
            <a:pPr marL="228600" marR="0" lvl="0" indent="-22860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ＭＳ Ｐゴシック" charset="-128"/>
                <a:cs typeface="ＭＳ Ｐゴシック" charset="-128"/>
              </a:rPr>
              <a:t>Heavy automation eliminates the need for expensive, error-prone manual operations. You don’t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2A5950-F53A-F248-B03E-512CD32874D8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2502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err="1" smtClean="0"/>
              <a:t>Nutanix</a:t>
            </a:r>
            <a:r>
              <a:rPr lang="en-US" dirty="0" smtClean="0"/>
              <a:t> has</a:t>
            </a:r>
            <a:r>
              <a:rPr lang="en-US" baseline="0" dirty="0" smtClean="0"/>
              <a:t> simplified the traditional world by converging compute and storage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smtClean="0"/>
              <a:t>Recently (as of NOS 4.1.1) we have also moved up the stack to tackle virtualization management for KVM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BCE11-7D02-4EF2-B8B1-1A4DED103DE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9492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F90963-A15D-4BE1-A815-F8C88FE4390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113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0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029" y="8684926"/>
            <a:ext cx="2972421" cy="457513"/>
          </a:xfrm>
          <a:prstGeom prst="rect">
            <a:avLst/>
          </a:prstGeom>
        </p:spPr>
        <p:txBody>
          <a:bodyPr lIns="89720" tIns="44859" rIns="89720" bIns="44859"/>
          <a:lstStyle/>
          <a:p>
            <a:fld id="{E4979877-7EB9-470C-90A7-960EED641B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05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Relationship Id="rId3" Type="http://schemas.openxmlformats.org/officeDocument/2006/relationships/image" Target="../media/image8.jpe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 bwMode="gray">
          <a:xfrm>
            <a:off x="-790" y="2898784"/>
            <a:ext cx="9144000" cy="189600"/>
          </a:xfrm>
          <a:prstGeom prst="rect">
            <a:avLst/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8" name="Freeform 7"/>
          <p:cNvSpPr/>
          <p:nvPr userDrawn="1"/>
        </p:nvSpPr>
        <p:spPr bwMode="gray">
          <a:xfrm>
            <a:off x="-8346" y="2898783"/>
            <a:ext cx="1493332" cy="1694583"/>
          </a:xfrm>
          <a:custGeom>
            <a:avLst/>
            <a:gdLst>
              <a:gd name="connsiteX0" fmla="*/ 15903 w 4071068"/>
              <a:gd name="connsiteY0" fmla="*/ 63610 h 4619708"/>
              <a:gd name="connsiteX1" fmla="*/ 15903 w 4071068"/>
              <a:gd name="connsiteY1" fmla="*/ 0 h 4619708"/>
              <a:gd name="connsiteX2" fmla="*/ 2663687 w 4071068"/>
              <a:gd name="connsiteY2" fmla="*/ 15902 h 4619708"/>
              <a:gd name="connsiteX3" fmla="*/ 4071068 w 4071068"/>
              <a:gd name="connsiteY3" fmla="*/ 1160890 h 4619708"/>
              <a:gd name="connsiteX4" fmla="*/ 0 w 4071068"/>
              <a:gd name="connsiteY4" fmla="*/ 4619708 h 4619708"/>
              <a:gd name="connsiteX5" fmla="*/ 7952 w 4071068"/>
              <a:gd name="connsiteY5" fmla="*/ 2266121 h 4619708"/>
              <a:gd name="connsiteX6" fmla="*/ 1319917 w 4071068"/>
              <a:gd name="connsiteY6" fmla="*/ 1144988 h 4619708"/>
              <a:gd name="connsiteX7" fmla="*/ 15903 w 4071068"/>
              <a:gd name="connsiteY7" fmla="*/ 63610 h 461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71068" h="4619708">
                <a:moveTo>
                  <a:pt x="15903" y="63610"/>
                </a:moveTo>
                <a:lnTo>
                  <a:pt x="15903" y="0"/>
                </a:lnTo>
                <a:lnTo>
                  <a:pt x="2663687" y="15902"/>
                </a:lnTo>
                <a:lnTo>
                  <a:pt x="4071068" y="1160890"/>
                </a:lnTo>
                <a:lnTo>
                  <a:pt x="0" y="4619708"/>
                </a:lnTo>
                <a:cubicBezTo>
                  <a:pt x="2651" y="3835179"/>
                  <a:pt x="5301" y="3050650"/>
                  <a:pt x="7952" y="2266121"/>
                </a:cubicBezTo>
                <a:lnTo>
                  <a:pt x="1319917" y="1144988"/>
                </a:lnTo>
                <a:lnTo>
                  <a:pt x="15903" y="63610"/>
                </a:lnTo>
                <a:close/>
              </a:path>
            </a:pathLst>
          </a:custGeom>
          <a:gradFill>
            <a:gsLst>
              <a:gs pos="1667">
                <a:schemeClr val="bg1">
                  <a:lumMod val="95000"/>
                  <a:alpha val="0"/>
                </a:schemeClr>
              </a:gs>
              <a:gs pos="20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Freeform 6"/>
          <p:cNvSpPr>
            <a:spLocks/>
          </p:cNvSpPr>
          <p:nvPr userDrawn="1"/>
        </p:nvSpPr>
        <p:spPr bwMode="auto">
          <a:xfrm>
            <a:off x="181637" y="3459828"/>
            <a:ext cx="346097" cy="381701"/>
          </a:xfrm>
          <a:custGeom>
            <a:avLst/>
            <a:gdLst>
              <a:gd name="T0" fmla="*/ 21 w 58"/>
              <a:gd name="T1" fmla="*/ 64 h 64"/>
              <a:gd name="T2" fmla="*/ 20 w 58"/>
              <a:gd name="T3" fmla="*/ 64 h 64"/>
              <a:gd name="T4" fmla="*/ 2 w 58"/>
              <a:gd name="T5" fmla="*/ 64 h 64"/>
              <a:gd name="T6" fmla="*/ 1 w 58"/>
              <a:gd name="T7" fmla="*/ 63 h 64"/>
              <a:gd name="T8" fmla="*/ 1 w 58"/>
              <a:gd name="T9" fmla="*/ 61 h 64"/>
              <a:gd name="T10" fmla="*/ 34 w 58"/>
              <a:gd name="T11" fmla="*/ 33 h 64"/>
              <a:gd name="T12" fmla="*/ 34 w 58"/>
              <a:gd name="T13" fmla="*/ 31 h 64"/>
              <a:gd name="T14" fmla="*/ 1 w 58"/>
              <a:gd name="T15" fmla="*/ 2 h 64"/>
              <a:gd name="T16" fmla="*/ 0 w 58"/>
              <a:gd name="T17" fmla="*/ 1 h 64"/>
              <a:gd name="T18" fmla="*/ 2 w 58"/>
              <a:gd name="T19" fmla="*/ 0 h 64"/>
              <a:gd name="T20" fmla="*/ 20 w 58"/>
              <a:gd name="T21" fmla="*/ 0 h 64"/>
              <a:gd name="T22" fmla="*/ 20 w 58"/>
              <a:gd name="T23" fmla="*/ 0 h 64"/>
              <a:gd name="T24" fmla="*/ 57 w 58"/>
              <a:gd name="T25" fmla="*/ 31 h 64"/>
              <a:gd name="T26" fmla="*/ 57 w 58"/>
              <a:gd name="T27" fmla="*/ 31 h 64"/>
              <a:gd name="T28" fmla="*/ 57 w 58"/>
              <a:gd name="T29" fmla="*/ 33 h 64"/>
              <a:gd name="T30" fmla="*/ 57 w 58"/>
              <a:gd name="T31" fmla="*/ 33 h 64"/>
              <a:gd name="T32" fmla="*/ 21 w 58"/>
              <a:gd name="T3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64">
                <a:moveTo>
                  <a:pt x="21" y="64"/>
                </a:moveTo>
                <a:cubicBezTo>
                  <a:pt x="21" y="64"/>
                  <a:pt x="21" y="64"/>
                  <a:pt x="20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1" y="64"/>
                  <a:pt x="1" y="63"/>
                </a:cubicBezTo>
                <a:cubicBezTo>
                  <a:pt x="0" y="62"/>
                  <a:pt x="0" y="62"/>
                  <a:pt x="1" y="61"/>
                </a:cubicBezTo>
                <a:cubicBezTo>
                  <a:pt x="34" y="33"/>
                  <a:pt x="34" y="33"/>
                  <a:pt x="34" y="33"/>
                </a:cubicBezTo>
                <a:cubicBezTo>
                  <a:pt x="35" y="32"/>
                  <a:pt x="35" y="31"/>
                  <a:pt x="34" y="3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8" y="31"/>
                  <a:pt x="58" y="32"/>
                  <a:pt x="57" y="33"/>
                </a:cubicBezTo>
                <a:cubicBezTo>
                  <a:pt x="57" y="33"/>
                  <a:pt x="57" y="33"/>
                  <a:pt x="57" y="33"/>
                </a:cubicBezTo>
                <a:lnTo>
                  <a:pt x="21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551576" y="3362785"/>
            <a:ext cx="8009100" cy="528885"/>
          </a:xfrm>
          <a:prstGeom prst="rect">
            <a:avLst/>
          </a:prstGeom>
        </p:spPr>
        <p:txBody>
          <a:bodyPr anchor="t" anchorCtr="0"/>
          <a:lstStyle>
            <a:lvl1pPr algn="l">
              <a:defRPr sz="30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551575" y="3964972"/>
            <a:ext cx="8009101" cy="417353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Rounded Rectangle 6"/>
          <p:cNvSpPr/>
          <p:nvPr userDrawn="1"/>
        </p:nvSpPr>
        <p:spPr bwMode="gray">
          <a:xfrm flipV="1">
            <a:off x="0" y="0"/>
            <a:ext cx="9143999" cy="287472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0F2F4"/>
              </a:gs>
              <a:gs pos="61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-790" y="2857012"/>
            <a:ext cx="9144000" cy="591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-790" y="2874720"/>
            <a:ext cx="9144000" cy="0"/>
          </a:xfrm>
          <a:prstGeom prst="line">
            <a:avLst/>
          </a:prstGeom>
          <a:ln w="444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2" descr="\\psf\Home\Dropbox (Dolphin Team)\Dolphin (1)\DMM Source\DMM Client Style Guides\Nutanix\Nutanix Logos\nutanix-logo-raster-color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159" y="2014995"/>
            <a:ext cx="3742740" cy="4725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947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/2 Conten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9884" y="1398864"/>
            <a:ext cx="4433076" cy="45069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84163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85800" indent="-285750"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68275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317625" indent="-176213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400050" lvl="1" indent="-169863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SzPct val="110000"/>
              <a:buFont typeface="Arial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568325" lvl="2" indent="-168275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</a:pPr>
            <a:r>
              <a:rPr lang="en-US" dirty="0" smtClean="0"/>
              <a:t>Third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130030" y="1398865"/>
            <a:ext cx="4016735" cy="4506985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0030" y="173970"/>
            <a:ext cx="7185170" cy="547483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0030" y="721453"/>
            <a:ext cx="7185170" cy="33561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99913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30" y="173970"/>
            <a:ext cx="7185170" cy="547483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806" y="1398865"/>
            <a:ext cx="8644855" cy="459203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00050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68325" indent="-168275">
              <a:buFont typeface="Symbol" pitchFamily="18" charset="2"/>
              <a:buChar char="-"/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400050" lvl="1" indent="-169863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SzPct val="110000"/>
              <a:buFont typeface="Arial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568325" lvl="2" indent="-168275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</a:pPr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0030" y="721453"/>
            <a:ext cx="7185170" cy="33561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01775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351213" y="6589713"/>
            <a:ext cx="2551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900" dirty="0" smtClean="0">
                <a:solidFill>
                  <a:srgbClr val="A6A6A6"/>
                </a:solidFill>
                <a:latin typeface="Calibri" charset="0"/>
              </a:rPr>
              <a:t>NUTANIX INC. – CONFIDENTIAL AND PROPRIETARY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002" y="2295658"/>
            <a:ext cx="7749426" cy="4181334"/>
          </a:xfrm>
          <a:prstGeom prst="rect">
            <a:avLst/>
          </a:prstGeom>
        </p:spPr>
        <p:txBody>
          <a:bodyPr/>
          <a:lstStyle>
            <a:lvl1pPr marL="230188" indent="-230188">
              <a:spcBef>
                <a:spcPts val="0"/>
              </a:spcBef>
              <a:buSzPct val="100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S PGothic" charset="0"/>
                <a:cs typeface="MS PGothic" charset="0"/>
              </a:defRPr>
            </a:lvl1pPr>
            <a:lvl2pPr marL="688975" indent="-231775">
              <a:buSzPct val="100000"/>
              <a:buFontTx/>
              <a:buBlip>
                <a:blip r:embed="rId3"/>
              </a:buBlip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S PGothic" charset="0"/>
                <a:cs typeface="MS PGothic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916932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30" y="173970"/>
            <a:ext cx="7185170" cy="547483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806" y="1398865"/>
            <a:ext cx="8644855" cy="459203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00050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68325" indent="-168275">
              <a:buFont typeface="Symbol" pitchFamily="18" charset="2"/>
              <a:buChar char="-"/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400050" lvl="1" indent="-169863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SzPct val="110000"/>
              <a:buFont typeface="Arial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568325" lvl="2" indent="-168275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</a:pPr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0030" y="721453"/>
            <a:ext cx="7185170" cy="3356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3810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0050" y="1385424"/>
            <a:ext cx="7743378" cy="764491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3000" kern="1200" dirty="0">
                <a:solidFill>
                  <a:srgbClr val="1C75BC"/>
                </a:solidFill>
                <a:latin typeface="+mj-lt"/>
                <a:ea typeface="MS PGothic" charset="0"/>
                <a:cs typeface="MS PGothic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448064"/>
            <a:ext cx="9144001" cy="420624"/>
          </a:xfrm>
          <a:prstGeom prst="rect">
            <a:avLst/>
          </a:prstGeom>
        </p:spPr>
      </p:pic>
      <p:pic>
        <p:nvPicPr>
          <p:cNvPr id="5" name="Picture 4" descr="blue-header.jp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9144001" cy="39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0339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351213" y="6589713"/>
            <a:ext cx="2551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457200" eaLnBrk="1" hangingPunct="1">
              <a:defRPr/>
            </a:pPr>
            <a:r>
              <a:rPr lang="en-US" sz="900" dirty="0" smtClean="0">
                <a:solidFill>
                  <a:srgbClr val="A6A6A6"/>
                </a:solidFill>
                <a:latin typeface="Calibri" charset="0"/>
              </a:rPr>
              <a:t>NUTANIX INC. – CONFIDENTIAL AND PROPRIETARY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4002" y="2295658"/>
            <a:ext cx="7749426" cy="4181334"/>
          </a:xfrm>
          <a:prstGeom prst="rect">
            <a:avLst/>
          </a:prstGeom>
        </p:spPr>
        <p:txBody>
          <a:bodyPr/>
          <a:lstStyle>
            <a:lvl1pPr marL="230188" indent="-230188">
              <a:spcBef>
                <a:spcPts val="0"/>
              </a:spcBef>
              <a:buSzPct val="100000"/>
              <a:buFontTx/>
              <a:buBlip>
                <a:blip r:embed="rId2"/>
              </a:buBlip>
              <a:defRPr lang="en-US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S PGothic" charset="0"/>
                <a:cs typeface="MS PGothic" charset="0"/>
              </a:defRPr>
            </a:lvl1pPr>
            <a:lvl2pPr marL="688975" indent="-231775">
              <a:buSzPct val="100000"/>
              <a:buFontTx/>
              <a:buBlip>
                <a:blip r:embed="rId3"/>
              </a:buBlip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MS PGothic" charset="0"/>
                <a:cs typeface="MS PGothic" charset="0"/>
              </a:defRPr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645671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title"/>
          </p:nvPr>
        </p:nvSpPr>
        <p:spPr>
          <a:xfrm>
            <a:off x="130029" y="173395"/>
            <a:ext cx="71853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85228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367" y="254437"/>
            <a:ext cx="8311710" cy="547483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2367" y="1398865"/>
            <a:ext cx="8259294" cy="459203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defRPr>
            </a:lvl1pPr>
            <a:lvl2pPr marL="400050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Arial" pitchFamily="34" charset="0"/>
              </a:defRPr>
            </a:lvl2pPr>
            <a:lvl3pPr marL="568325" indent="-168275">
              <a:buFont typeface="Symbol" pitchFamily="18" charset="2"/>
              <a:buChar char="-"/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4905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2367" y="254437"/>
            <a:ext cx="8311710" cy="547483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3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6528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gray">
          <a:xfrm>
            <a:off x="-790" y="3440109"/>
            <a:ext cx="9144000" cy="189600"/>
          </a:xfrm>
          <a:prstGeom prst="rect">
            <a:avLst/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2" name="Rounded Rectangle 11"/>
          <p:cNvSpPr/>
          <p:nvPr userDrawn="1"/>
        </p:nvSpPr>
        <p:spPr bwMode="gray">
          <a:xfrm flipV="1">
            <a:off x="0" y="541325"/>
            <a:ext cx="9143999" cy="287472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0F2F4"/>
              </a:gs>
              <a:gs pos="61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0" name="Freeform 9"/>
          <p:cNvSpPr/>
          <p:nvPr userDrawn="1"/>
        </p:nvSpPr>
        <p:spPr bwMode="gray">
          <a:xfrm>
            <a:off x="-29181" y="-9033"/>
            <a:ext cx="7720690" cy="6895099"/>
          </a:xfrm>
          <a:custGeom>
            <a:avLst/>
            <a:gdLst>
              <a:gd name="connsiteX0" fmla="*/ 15903 w 4071068"/>
              <a:gd name="connsiteY0" fmla="*/ 63610 h 4619708"/>
              <a:gd name="connsiteX1" fmla="*/ 15903 w 4071068"/>
              <a:gd name="connsiteY1" fmla="*/ 0 h 4619708"/>
              <a:gd name="connsiteX2" fmla="*/ 2663687 w 4071068"/>
              <a:gd name="connsiteY2" fmla="*/ 15902 h 4619708"/>
              <a:gd name="connsiteX3" fmla="*/ 4071068 w 4071068"/>
              <a:gd name="connsiteY3" fmla="*/ 1160890 h 4619708"/>
              <a:gd name="connsiteX4" fmla="*/ 0 w 4071068"/>
              <a:gd name="connsiteY4" fmla="*/ 4619708 h 4619708"/>
              <a:gd name="connsiteX5" fmla="*/ 7952 w 4071068"/>
              <a:gd name="connsiteY5" fmla="*/ 2266121 h 4619708"/>
              <a:gd name="connsiteX6" fmla="*/ 1319917 w 4071068"/>
              <a:gd name="connsiteY6" fmla="*/ 1144988 h 4619708"/>
              <a:gd name="connsiteX7" fmla="*/ 15903 w 4071068"/>
              <a:gd name="connsiteY7" fmla="*/ 63610 h 4619708"/>
              <a:gd name="connsiteX0" fmla="*/ 715471 w 4770636"/>
              <a:gd name="connsiteY0" fmla="*/ 63610 h 4619708"/>
              <a:gd name="connsiteX1" fmla="*/ 715471 w 4770636"/>
              <a:gd name="connsiteY1" fmla="*/ 0 h 4619708"/>
              <a:gd name="connsiteX2" fmla="*/ 3363255 w 4770636"/>
              <a:gd name="connsiteY2" fmla="*/ 15902 h 4619708"/>
              <a:gd name="connsiteX3" fmla="*/ 4770636 w 4770636"/>
              <a:gd name="connsiteY3" fmla="*/ 1160890 h 4619708"/>
              <a:gd name="connsiteX4" fmla="*/ 699568 w 4770636"/>
              <a:gd name="connsiteY4" fmla="*/ 4619708 h 4619708"/>
              <a:gd name="connsiteX5" fmla="*/ 7 w 4770636"/>
              <a:gd name="connsiteY5" fmla="*/ 2861685 h 4619708"/>
              <a:gd name="connsiteX6" fmla="*/ 2019485 w 4770636"/>
              <a:gd name="connsiteY6" fmla="*/ 1144988 h 4619708"/>
              <a:gd name="connsiteX7" fmla="*/ 715471 w 4770636"/>
              <a:gd name="connsiteY7" fmla="*/ 63610 h 4619708"/>
              <a:gd name="connsiteX0" fmla="*/ 2019485 w 4770636"/>
              <a:gd name="connsiteY0" fmla="*/ 1144988 h 4619708"/>
              <a:gd name="connsiteX1" fmla="*/ 715471 w 4770636"/>
              <a:gd name="connsiteY1" fmla="*/ 0 h 4619708"/>
              <a:gd name="connsiteX2" fmla="*/ 3363255 w 4770636"/>
              <a:gd name="connsiteY2" fmla="*/ 15902 h 4619708"/>
              <a:gd name="connsiteX3" fmla="*/ 4770636 w 4770636"/>
              <a:gd name="connsiteY3" fmla="*/ 1160890 h 4619708"/>
              <a:gd name="connsiteX4" fmla="*/ 699568 w 4770636"/>
              <a:gd name="connsiteY4" fmla="*/ 4619708 h 4619708"/>
              <a:gd name="connsiteX5" fmla="*/ 7 w 4770636"/>
              <a:gd name="connsiteY5" fmla="*/ 2861685 h 4619708"/>
              <a:gd name="connsiteX6" fmla="*/ 2019485 w 4770636"/>
              <a:gd name="connsiteY6" fmla="*/ 1144988 h 4619708"/>
              <a:gd name="connsiteX0" fmla="*/ 2060784 w 4811935"/>
              <a:gd name="connsiteY0" fmla="*/ 1673383 h 5148103"/>
              <a:gd name="connsiteX1" fmla="*/ 0 w 4811935"/>
              <a:gd name="connsiteY1" fmla="*/ 0 h 5148103"/>
              <a:gd name="connsiteX2" fmla="*/ 3404554 w 4811935"/>
              <a:gd name="connsiteY2" fmla="*/ 544297 h 5148103"/>
              <a:gd name="connsiteX3" fmla="*/ 4811935 w 4811935"/>
              <a:gd name="connsiteY3" fmla="*/ 1689285 h 5148103"/>
              <a:gd name="connsiteX4" fmla="*/ 740867 w 4811935"/>
              <a:gd name="connsiteY4" fmla="*/ 5148103 h 5148103"/>
              <a:gd name="connsiteX5" fmla="*/ 41306 w 4811935"/>
              <a:gd name="connsiteY5" fmla="*/ 3390080 h 5148103"/>
              <a:gd name="connsiteX6" fmla="*/ 2060784 w 4811935"/>
              <a:gd name="connsiteY6" fmla="*/ 1673383 h 5148103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1729809 w 4811935"/>
              <a:gd name="connsiteY2" fmla="*/ 0 h 5960618"/>
              <a:gd name="connsiteX3" fmla="*/ 4811935 w 4811935"/>
              <a:gd name="connsiteY3" fmla="*/ 2501800 h 5960618"/>
              <a:gd name="connsiteX4" fmla="*/ 740867 w 4811935"/>
              <a:gd name="connsiteY4" fmla="*/ 5960618 h 5960618"/>
              <a:gd name="connsiteX5" fmla="*/ 41306 w 4811935"/>
              <a:gd name="connsiteY5" fmla="*/ 4202595 h 5960618"/>
              <a:gd name="connsiteX6" fmla="*/ 2060784 w 4811935"/>
              <a:gd name="connsiteY6" fmla="*/ 2485898 h 5960618"/>
              <a:gd name="connsiteX0" fmla="*/ 2116461 w 4867612"/>
              <a:gd name="connsiteY0" fmla="*/ 2485898 h 5960618"/>
              <a:gd name="connsiteX1" fmla="*/ 55677 w 4867612"/>
              <a:gd name="connsiteY1" fmla="*/ 812515 h 5960618"/>
              <a:gd name="connsiteX2" fmla="*/ 100205 w 4867612"/>
              <a:gd name="connsiteY2" fmla="*/ 46790 h 5960618"/>
              <a:gd name="connsiteX3" fmla="*/ 1785486 w 4867612"/>
              <a:gd name="connsiteY3" fmla="*/ 0 h 5960618"/>
              <a:gd name="connsiteX4" fmla="*/ 4867612 w 4867612"/>
              <a:gd name="connsiteY4" fmla="*/ 2501800 h 5960618"/>
              <a:gd name="connsiteX5" fmla="*/ 796544 w 4867612"/>
              <a:gd name="connsiteY5" fmla="*/ 5960618 h 5960618"/>
              <a:gd name="connsiteX6" fmla="*/ 96983 w 4867612"/>
              <a:gd name="connsiteY6" fmla="*/ 4202595 h 5960618"/>
              <a:gd name="connsiteX7" fmla="*/ 2116461 w 4867612"/>
              <a:gd name="connsiteY7" fmla="*/ 2485898 h 5960618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44528 w 4811935"/>
              <a:gd name="connsiteY2" fmla="*/ 46790 h 5960618"/>
              <a:gd name="connsiteX3" fmla="*/ 1729809 w 4811935"/>
              <a:gd name="connsiteY3" fmla="*/ 0 h 5960618"/>
              <a:gd name="connsiteX4" fmla="*/ 4811935 w 4811935"/>
              <a:gd name="connsiteY4" fmla="*/ 2501800 h 5960618"/>
              <a:gd name="connsiteX5" fmla="*/ 740867 w 4811935"/>
              <a:gd name="connsiteY5" fmla="*/ 5960618 h 5960618"/>
              <a:gd name="connsiteX6" fmla="*/ 41306 w 4811935"/>
              <a:gd name="connsiteY6" fmla="*/ 4202595 h 5960618"/>
              <a:gd name="connsiteX7" fmla="*/ 2060784 w 4811935"/>
              <a:gd name="connsiteY7" fmla="*/ 2485898 h 5960618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44528 w 4811935"/>
              <a:gd name="connsiteY2" fmla="*/ 46790 h 5960618"/>
              <a:gd name="connsiteX3" fmla="*/ 1729809 w 4811935"/>
              <a:gd name="connsiteY3" fmla="*/ 0 h 5960618"/>
              <a:gd name="connsiteX4" fmla="*/ 4811935 w 4811935"/>
              <a:gd name="connsiteY4" fmla="*/ 2501800 h 5960618"/>
              <a:gd name="connsiteX5" fmla="*/ 740867 w 4811935"/>
              <a:gd name="connsiteY5" fmla="*/ 5960618 h 5960618"/>
              <a:gd name="connsiteX6" fmla="*/ 41306 w 4811935"/>
              <a:gd name="connsiteY6" fmla="*/ 4202595 h 5960618"/>
              <a:gd name="connsiteX7" fmla="*/ 2060784 w 4811935"/>
              <a:gd name="connsiteY7" fmla="*/ 2485898 h 5960618"/>
              <a:gd name="connsiteX0" fmla="*/ 2019486 w 4770637"/>
              <a:gd name="connsiteY0" fmla="*/ 2485898 h 5960618"/>
              <a:gd name="connsiteX1" fmla="*/ 52739 w 4770637"/>
              <a:gd name="connsiteY1" fmla="*/ 893118 h 5960618"/>
              <a:gd name="connsiteX2" fmla="*/ 3230 w 4770637"/>
              <a:gd name="connsiteY2" fmla="*/ 46790 h 5960618"/>
              <a:gd name="connsiteX3" fmla="*/ 1688511 w 4770637"/>
              <a:gd name="connsiteY3" fmla="*/ 0 h 5960618"/>
              <a:gd name="connsiteX4" fmla="*/ 4770637 w 4770637"/>
              <a:gd name="connsiteY4" fmla="*/ 2501800 h 5960618"/>
              <a:gd name="connsiteX5" fmla="*/ 699569 w 4770637"/>
              <a:gd name="connsiteY5" fmla="*/ 5960618 h 5960618"/>
              <a:gd name="connsiteX6" fmla="*/ 8 w 4770637"/>
              <a:gd name="connsiteY6" fmla="*/ 4202595 h 5960618"/>
              <a:gd name="connsiteX7" fmla="*/ 2019486 w 4770637"/>
              <a:gd name="connsiteY7" fmla="*/ 2485898 h 5960618"/>
              <a:gd name="connsiteX0" fmla="*/ 2019486 w 4770637"/>
              <a:gd name="connsiteY0" fmla="*/ 2485898 h 5960618"/>
              <a:gd name="connsiteX1" fmla="*/ 52739 w 4770637"/>
              <a:gd name="connsiteY1" fmla="*/ 893118 h 5960618"/>
              <a:gd name="connsiteX2" fmla="*/ 61444 w 4770637"/>
              <a:gd name="connsiteY2" fmla="*/ 149783 h 5960618"/>
              <a:gd name="connsiteX3" fmla="*/ 1688511 w 4770637"/>
              <a:gd name="connsiteY3" fmla="*/ 0 h 5960618"/>
              <a:gd name="connsiteX4" fmla="*/ 4770637 w 4770637"/>
              <a:gd name="connsiteY4" fmla="*/ 2501800 h 5960618"/>
              <a:gd name="connsiteX5" fmla="*/ 699569 w 4770637"/>
              <a:gd name="connsiteY5" fmla="*/ 5960618 h 5960618"/>
              <a:gd name="connsiteX6" fmla="*/ 8 w 4770637"/>
              <a:gd name="connsiteY6" fmla="*/ 4202595 h 5960618"/>
              <a:gd name="connsiteX7" fmla="*/ 2019486 w 4770637"/>
              <a:gd name="connsiteY7" fmla="*/ 2485898 h 5960618"/>
              <a:gd name="connsiteX0" fmla="*/ 2019486 w 4770637"/>
              <a:gd name="connsiteY0" fmla="*/ 2342605 h 5817325"/>
              <a:gd name="connsiteX1" fmla="*/ 52739 w 4770637"/>
              <a:gd name="connsiteY1" fmla="*/ 749825 h 5817325"/>
              <a:gd name="connsiteX2" fmla="*/ 61444 w 4770637"/>
              <a:gd name="connsiteY2" fmla="*/ 6490 h 5817325"/>
              <a:gd name="connsiteX3" fmla="*/ 1827327 w 4770637"/>
              <a:gd name="connsiteY3" fmla="*/ 0 h 5817325"/>
              <a:gd name="connsiteX4" fmla="*/ 4770637 w 4770637"/>
              <a:gd name="connsiteY4" fmla="*/ 2358507 h 5817325"/>
              <a:gd name="connsiteX5" fmla="*/ 699569 w 4770637"/>
              <a:gd name="connsiteY5" fmla="*/ 5817325 h 5817325"/>
              <a:gd name="connsiteX6" fmla="*/ 8 w 4770637"/>
              <a:gd name="connsiteY6" fmla="*/ 4059302 h 5817325"/>
              <a:gd name="connsiteX7" fmla="*/ 2019486 w 4770637"/>
              <a:gd name="connsiteY7" fmla="*/ 2342605 h 5817325"/>
              <a:gd name="connsiteX0" fmla="*/ 1974707 w 4725858"/>
              <a:gd name="connsiteY0" fmla="*/ 2342605 h 5817325"/>
              <a:gd name="connsiteX1" fmla="*/ 7960 w 4725858"/>
              <a:gd name="connsiteY1" fmla="*/ 749825 h 5817325"/>
              <a:gd name="connsiteX2" fmla="*/ 16665 w 4725858"/>
              <a:gd name="connsiteY2" fmla="*/ 6490 h 5817325"/>
              <a:gd name="connsiteX3" fmla="*/ 1782548 w 4725858"/>
              <a:gd name="connsiteY3" fmla="*/ 0 h 5817325"/>
              <a:gd name="connsiteX4" fmla="*/ 4725858 w 4725858"/>
              <a:gd name="connsiteY4" fmla="*/ 2358507 h 5817325"/>
              <a:gd name="connsiteX5" fmla="*/ 654790 w 4725858"/>
              <a:gd name="connsiteY5" fmla="*/ 5817325 h 5817325"/>
              <a:gd name="connsiteX6" fmla="*/ 8 w 4725858"/>
              <a:gd name="connsiteY6" fmla="*/ 4019001 h 5817325"/>
              <a:gd name="connsiteX7" fmla="*/ 1974707 w 4725858"/>
              <a:gd name="connsiteY7" fmla="*/ 2342605 h 5817325"/>
              <a:gd name="connsiteX0" fmla="*/ 2127720 w 4878871"/>
              <a:gd name="connsiteY0" fmla="*/ 2342605 h 5874733"/>
              <a:gd name="connsiteX1" fmla="*/ 160973 w 4878871"/>
              <a:gd name="connsiteY1" fmla="*/ 749825 h 5874733"/>
              <a:gd name="connsiteX2" fmla="*/ 169678 w 4878871"/>
              <a:gd name="connsiteY2" fmla="*/ 6490 h 5874733"/>
              <a:gd name="connsiteX3" fmla="*/ 1935561 w 4878871"/>
              <a:gd name="connsiteY3" fmla="*/ 0 h 5874733"/>
              <a:gd name="connsiteX4" fmla="*/ 4878871 w 4878871"/>
              <a:gd name="connsiteY4" fmla="*/ 2358507 h 5874733"/>
              <a:gd name="connsiteX5" fmla="*/ 807803 w 4878871"/>
              <a:gd name="connsiteY5" fmla="*/ 5817325 h 5874733"/>
              <a:gd name="connsiteX6" fmla="*/ 175067 w 4878871"/>
              <a:gd name="connsiteY6" fmla="*/ 4219256 h 5874733"/>
              <a:gd name="connsiteX7" fmla="*/ 153021 w 4878871"/>
              <a:gd name="connsiteY7" fmla="*/ 4019001 h 5874733"/>
              <a:gd name="connsiteX8" fmla="*/ 2127720 w 4878871"/>
              <a:gd name="connsiteY8" fmla="*/ 2342605 h 5874733"/>
              <a:gd name="connsiteX0" fmla="*/ 2127720 w 4878871"/>
              <a:gd name="connsiteY0" fmla="*/ 2342605 h 5867447"/>
              <a:gd name="connsiteX1" fmla="*/ 160973 w 4878871"/>
              <a:gd name="connsiteY1" fmla="*/ 749825 h 5867447"/>
              <a:gd name="connsiteX2" fmla="*/ 169678 w 4878871"/>
              <a:gd name="connsiteY2" fmla="*/ 6490 h 5867447"/>
              <a:gd name="connsiteX3" fmla="*/ 1935561 w 4878871"/>
              <a:gd name="connsiteY3" fmla="*/ 0 h 5867447"/>
              <a:gd name="connsiteX4" fmla="*/ 4878871 w 4878871"/>
              <a:gd name="connsiteY4" fmla="*/ 2358507 h 5867447"/>
              <a:gd name="connsiteX5" fmla="*/ 807803 w 4878871"/>
              <a:gd name="connsiteY5" fmla="*/ 5817325 h 5867447"/>
              <a:gd name="connsiteX6" fmla="*/ 175067 w 4878871"/>
              <a:gd name="connsiteY6" fmla="*/ 4219256 h 5867447"/>
              <a:gd name="connsiteX7" fmla="*/ 153021 w 4878871"/>
              <a:gd name="connsiteY7" fmla="*/ 4019001 h 5867447"/>
              <a:gd name="connsiteX8" fmla="*/ 2127720 w 4878871"/>
              <a:gd name="connsiteY8" fmla="*/ 2342605 h 5867447"/>
              <a:gd name="connsiteX0" fmla="*/ 2103193 w 4854344"/>
              <a:gd name="connsiteY0" fmla="*/ 2342605 h 5867447"/>
              <a:gd name="connsiteX1" fmla="*/ 136446 w 4854344"/>
              <a:gd name="connsiteY1" fmla="*/ 749825 h 5867447"/>
              <a:gd name="connsiteX2" fmla="*/ 145151 w 4854344"/>
              <a:gd name="connsiteY2" fmla="*/ 6490 h 5867447"/>
              <a:gd name="connsiteX3" fmla="*/ 1911034 w 4854344"/>
              <a:gd name="connsiteY3" fmla="*/ 0 h 5867447"/>
              <a:gd name="connsiteX4" fmla="*/ 4854344 w 4854344"/>
              <a:gd name="connsiteY4" fmla="*/ 2358507 h 5867447"/>
              <a:gd name="connsiteX5" fmla="*/ 783276 w 4854344"/>
              <a:gd name="connsiteY5" fmla="*/ 5817325 h 5867447"/>
              <a:gd name="connsiteX6" fmla="*/ 150540 w 4854344"/>
              <a:gd name="connsiteY6" fmla="*/ 4219256 h 5867447"/>
              <a:gd name="connsiteX7" fmla="*/ 128494 w 4854344"/>
              <a:gd name="connsiteY7" fmla="*/ 4019001 h 5867447"/>
              <a:gd name="connsiteX8" fmla="*/ 2103193 w 4854344"/>
              <a:gd name="connsiteY8" fmla="*/ 2342605 h 5867447"/>
              <a:gd name="connsiteX0" fmla="*/ 1974994 w 4726145"/>
              <a:gd name="connsiteY0" fmla="*/ 2342605 h 5867447"/>
              <a:gd name="connsiteX1" fmla="*/ 8247 w 4726145"/>
              <a:gd name="connsiteY1" fmla="*/ 749825 h 5867447"/>
              <a:gd name="connsiteX2" fmla="*/ 16952 w 4726145"/>
              <a:gd name="connsiteY2" fmla="*/ 6490 h 5867447"/>
              <a:gd name="connsiteX3" fmla="*/ 1782835 w 4726145"/>
              <a:gd name="connsiteY3" fmla="*/ 0 h 5867447"/>
              <a:gd name="connsiteX4" fmla="*/ 4726145 w 4726145"/>
              <a:gd name="connsiteY4" fmla="*/ 2358507 h 5867447"/>
              <a:gd name="connsiteX5" fmla="*/ 655077 w 4726145"/>
              <a:gd name="connsiteY5" fmla="*/ 5817325 h 5867447"/>
              <a:gd name="connsiteX6" fmla="*/ 22341 w 4726145"/>
              <a:gd name="connsiteY6" fmla="*/ 4219256 h 5867447"/>
              <a:gd name="connsiteX7" fmla="*/ 295 w 4726145"/>
              <a:gd name="connsiteY7" fmla="*/ 4019001 h 5867447"/>
              <a:gd name="connsiteX8" fmla="*/ 1974994 w 4726145"/>
              <a:gd name="connsiteY8" fmla="*/ 2342605 h 5867447"/>
              <a:gd name="connsiteX0" fmla="*/ 1974994 w 4726145"/>
              <a:gd name="connsiteY0" fmla="*/ 2342605 h 4383014"/>
              <a:gd name="connsiteX1" fmla="*/ 8247 w 4726145"/>
              <a:gd name="connsiteY1" fmla="*/ 749825 h 4383014"/>
              <a:gd name="connsiteX2" fmla="*/ 16952 w 4726145"/>
              <a:gd name="connsiteY2" fmla="*/ 6490 h 4383014"/>
              <a:gd name="connsiteX3" fmla="*/ 1782835 w 4726145"/>
              <a:gd name="connsiteY3" fmla="*/ 0 h 4383014"/>
              <a:gd name="connsiteX4" fmla="*/ 4726145 w 4726145"/>
              <a:gd name="connsiteY4" fmla="*/ 2358507 h 4383014"/>
              <a:gd name="connsiteX5" fmla="*/ 2545523 w 4726145"/>
              <a:gd name="connsiteY5" fmla="*/ 4206750 h 4383014"/>
              <a:gd name="connsiteX6" fmla="*/ 22341 w 4726145"/>
              <a:gd name="connsiteY6" fmla="*/ 4219256 h 4383014"/>
              <a:gd name="connsiteX7" fmla="*/ 295 w 4726145"/>
              <a:gd name="connsiteY7" fmla="*/ 4019001 h 4383014"/>
              <a:gd name="connsiteX8" fmla="*/ 1974994 w 4726145"/>
              <a:gd name="connsiteY8" fmla="*/ 2342605 h 4383014"/>
              <a:gd name="connsiteX0" fmla="*/ 1974994 w 4726145"/>
              <a:gd name="connsiteY0" fmla="*/ 2342605 h 4220764"/>
              <a:gd name="connsiteX1" fmla="*/ 8247 w 4726145"/>
              <a:gd name="connsiteY1" fmla="*/ 749825 h 4220764"/>
              <a:gd name="connsiteX2" fmla="*/ 16952 w 4726145"/>
              <a:gd name="connsiteY2" fmla="*/ 6490 h 4220764"/>
              <a:gd name="connsiteX3" fmla="*/ 1782835 w 4726145"/>
              <a:gd name="connsiteY3" fmla="*/ 0 h 4220764"/>
              <a:gd name="connsiteX4" fmla="*/ 4726145 w 4726145"/>
              <a:gd name="connsiteY4" fmla="*/ 2358507 h 4220764"/>
              <a:gd name="connsiteX5" fmla="*/ 2545523 w 4726145"/>
              <a:gd name="connsiteY5" fmla="*/ 4206750 h 4220764"/>
              <a:gd name="connsiteX6" fmla="*/ 22341 w 4726145"/>
              <a:gd name="connsiteY6" fmla="*/ 4219256 h 4220764"/>
              <a:gd name="connsiteX7" fmla="*/ 295 w 4726145"/>
              <a:gd name="connsiteY7" fmla="*/ 4019001 h 4220764"/>
              <a:gd name="connsiteX8" fmla="*/ 1974994 w 4726145"/>
              <a:gd name="connsiteY8" fmla="*/ 2342605 h 422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6145" h="4220764">
                <a:moveTo>
                  <a:pt x="1974994" y="2342605"/>
                </a:moveTo>
                <a:lnTo>
                  <a:pt x="8247" y="749825"/>
                </a:lnTo>
                <a:cubicBezTo>
                  <a:pt x="14134" y="749825"/>
                  <a:pt x="6587" y="19925"/>
                  <a:pt x="16952" y="6490"/>
                </a:cubicBezTo>
                <a:lnTo>
                  <a:pt x="1782835" y="0"/>
                </a:lnTo>
                <a:lnTo>
                  <a:pt x="4726145" y="2358507"/>
                </a:lnTo>
                <a:lnTo>
                  <a:pt x="2545523" y="4206750"/>
                </a:lnTo>
                <a:cubicBezTo>
                  <a:pt x="2532985" y="4218826"/>
                  <a:pt x="28479" y="4223434"/>
                  <a:pt x="22341" y="4219256"/>
                </a:cubicBezTo>
                <a:cubicBezTo>
                  <a:pt x="16204" y="4224034"/>
                  <a:pt x="-2567" y="4017885"/>
                  <a:pt x="295" y="4019001"/>
                </a:cubicBezTo>
                <a:lnTo>
                  <a:pt x="1974994" y="2342605"/>
                </a:lnTo>
                <a:close/>
              </a:path>
            </a:pathLst>
          </a:custGeom>
          <a:gradFill>
            <a:gsLst>
              <a:gs pos="1667">
                <a:schemeClr val="bg1">
                  <a:lumMod val="95000"/>
                  <a:alpha val="0"/>
                </a:schemeClr>
              </a:gs>
              <a:gs pos="20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-790" y="3398337"/>
            <a:ext cx="9144000" cy="591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-790" y="3416045"/>
            <a:ext cx="9144000" cy="0"/>
          </a:xfrm>
          <a:prstGeom prst="line">
            <a:avLst/>
          </a:prstGeom>
          <a:ln w="444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\\psf\Home\Dropbox (Dolphin Team)\Dolphin (1)\DMM Source\DMM Client Style Guides\Nutanix\Nutanix Logos\nutanix-logo-raster-color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1428" y="1832922"/>
            <a:ext cx="5681092" cy="7172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 userDrawn="1"/>
        </p:nvSpPr>
        <p:spPr>
          <a:xfrm>
            <a:off x="2830008" y="3917939"/>
            <a:ext cx="348398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rPr>
              <a:t>Thank You</a:t>
            </a:r>
            <a:endParaRPr lang="en-US" sz="30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7" name="Picture 6" descr="logo-with-twitter.png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550" y="2638964"/>
            <a:ext cx="6700157" cy="61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4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gray">
          <a:xfrm>
            <a:off x="-790" y="3440109"/>
            <a:ext cx="9144000" cy="189600"/>
          </a:xfrm>
          <a:prstGeom prst="rect">
            <a:avLst/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2" name="Rounded Rectangle 11"/>
          <p:cNvSpPr/>
          <p:nvPr userDrawn="1"/>
        </p:nvSpPr>
        <p:spPr bwMode="gray">
          <a:xfrm flipV="1">
            <a:off x="0" y="541325"/>
            <a:ext cx="9143999" cy="287472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F0F2F4"/>
              </a:gs>
              <a:gs pos="61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0" name="Freeform 9"/>
          <p:cNvSpPr/>
          <p:nvPr userDrawn="1"/>
        </p:nvSpPr>
        <p:spPr bwMode="gray">
          <a:xfrm>
            <a:off x="-29181" y="-9033"/>
            <a:ext cx="7720690" cy="6895099"/>
          </a:xfrm>
          <a:custGeom>
            <a:avLst/>
            <a:gdLst>
              <a:gd name="connsiteX0" fmla="*/ 15903 w 4071068"/>
              <a:gd name="connsiteY0" fmla="*/ 63610 h 4619708"/>
              <a:gd name="connsiteX1" fmla="*/ 15903 w 4071068"/>
              <a:gd name="connsiteY1" fmla="*/ 0 h 4619708"/>
              <a:gd name="connsiteX2" fmla="*/ 2663687 w 4071068"/>
              <a:gd name="connsiteY2" fmla="*/ 15902 h 4619708"/>
              <a:gd name="connsiteX3" fmla="*/ 4071068 w 4071068"/>
              <a:gd name="connsiteY3" fmla="*/ 1160890 h 4619708"/>
              <a:gd name="connsiteX4" fmla="*/ 0 w 4071068"/>
              <a:gd name="connsiteY4" fmla="*/ 4619708 h 4619708"/>
              <a:gd name="connsiteX5" fmla="*/ 7952 w 4071068"/>
              <a:gd name="connsiteY5" fmla="*/ 2266121 h 4619708"/>
              <a:gd name="connsiteX6" fmla="*/ 1319917 w 4071068"/>
              <a:gd name="connsiteY6" fmla="*/ 1144988 h 4619708"/>
              <a:gd name="connsiteX7" fmla="*/ 15903 w 4071068"/>
              <a:gd name="connsiteY7" fmla="*/ 63610 h 4619708"/>
              <a:gd name="connsiteX0" fmla="*/ 715471 w 4770636"/>
              <a:gd name="connsiteY0" fmla="*/ 63610 h 4619708"/>
              <a:gd name="connsiteX1" fmla="*/ 715471 w 4770636"/>
              <a:gd name="connsiteY1" fmla="*/ 0 h 4619708"/>
              <a:gd name="connsiteX2" fmla="*/ 3363255 w 4770636"/>
              <a:gd name="connsiteY2" fmla="*/ 15902 h 4619708"/>
              <a:gd name="connsiteX3" fmla="*/ 4770636 w 4770636"/>
              <a:gd name="connsiteY3" fmla="*/ 1160890 h 4619708"/>
              <a:gd name="connsiteX4" fmla="*/ 699568 w 4770636"/>
              <a:gd name="connsiteY4" fmla="*/ 4619708 h 4619708"/>
              <a:gd name="connsiteX5" fmla="*/ 7 w 4770636"/>
              <a:gd name="connsiteY5" fmla="*/ 2861685 h 4619708"/>
              <a:gd name="connsiteX6" fmla="*/ 2019485 w 4770636"/>
              <a:gd name="connsiteY6" fmla="*/ 1144988 h 4619708"/>
              <a:gd name="connsiteX7" fmla="*/ 715471 w 4770636"/>
              <a:gd name="connsiteY7" fmla="*/ 63610 h 4619708"/>
              <a:gd name="connsiteX0" fmla="*/ 2019485 w 4770636"/>
              <a:gd name="connsiteY0" fmla="*/ 1144988 h 4619708"/>
              <a:gd name="connsiteX1" fmla="*/ 715471 w 4770636"/>
              <a:gd name="connsiteY1" fmla="*/ 0 h 4619708"/>
              <a:gd name="connsiteX2" fmla="*/ 3363255 w 4770636"/>
              <a:gd name="connsiteY2" fmla="*/ 15902 h 4619708"/>
              <a:gd name="connsiteX3" fmla="*/ 4770636 w 4770636"/>
              <a:gd name="connsiteY3" fmla="*/ 1160890 h 4619708"/>
              <a:gd name="connsiteX4" fmla="*/ 699568 w 4770636"/>
              <a:gd name="connsiteY4" fmla="*/ 4619708 h 4619708"/>
              <a:gd name="connsiteX5" fmla="*/ 7 w 4770636"/>
              <a:gd name="connsiteY5" fmla="*/ 2861685 h 4619708"/>
              <a:gd name="connsiteX6" fmla="*/ 2019485 w 4770636"/>
              <a:gd name="connsiteY6" fmla="*/ 1144988 h 4619708"/>
              <a:gd name="connsiteX0" fmla="*/ 2060784 w 4811935"/>
              <a:gd name="connsiteY0" fmla="*/ 1673383 h 5148103"/>
              <a:gd name="connsiteX1" fmla="*/ 0 w 4811935"/>
              <a:gd name="connsiteY1" fmla="*/ 0 h 5148103"/>
              <a:gd name="connsiteX2" fmla="*/ 3404554 w 4811935"/>
              <a:gd name="connsiteY2" fmla="*/ 544297 h 5148103"/>
              <a:gd name="connsiteX3" fmla="*/ 4811935 w 4811935"/>
              <a:gd name="connsiteY3" fmla="*/ 1689285 h 5148103"/>
              <a:gd name="connsiteX4" fmla="*/ 740867 w 4811935"/>
              <a:gd name="connsiteY4" fmla="*/ 5148103 h 5148103"/>
              <a:gd name="connsiteX5" fmla="*/ 41306 w 4811935"/>
              <a:gd name="connsiteY5" fmla="*/ 3390080 h 5148103"/>
              <a:gd name="connsiteX6" fmla="*/ 2060784 w 4811935"/>
              <a:gd name="connsiteY6" fmla="*/ 1673383 h 5148103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1729809 w 4811935"/>
              <a:gd name="connsiteY2" fmla="*/ 0 h 5960618"/>
              <a:gd name="connsiteX3" fmla="*/ 4811935 w 4811935"/>
              <a:gd name="connsiteY3" fmla="*/ 2501800 h 5960618"/>
              <a:gd name="connsiteX4" fmla="*/ 740867 w 4811935"/>
              <a:gd name="connsiteY4" fmla="*/ 5960618 h 5960618"/>
              <a:gd name="connsiteX5" fmla="*/ 41306 w 4811935"/>
              <a:gd name="connsiteY5" fmla="*/ 4202595 h 5960618"/>
              <a:gd name="connsiteX6" fmla="*/ 2060784 w 4811935"/>
              <a:gd name="connsiteY6" fmla="*/ 2485898 h 5960618"/>
              <a:gd name="connsiteX0" fmla="*/ 2116461 w 4867612"/>
              <a:gd name="connsiteY0" fmla="*/ 2485898 h 5960618"/>
              <a:gd name="connsiteX1" fmla="*/ 55677 w 4867612"/>
              <a:gd name="connsiteY1" fmla="*/ 812515 h 5960618"/>
              <a:gd name="connsiteX2" fmla="*/ 100205 w 4867612"/>
              <a:gd name="connsiteY2" fmla="*/ 46790 h 5960618"/>
              <a:gd name="connsiteX3" fmla="*/ 1785486 w 4867612"/>
              <a:gd name="connsiteY3" fmla="*/ 0 h 5960618"/>
              <a:gd name="connsiteX4" fmla="*/ 4867612 w 4867612"/>
              <a:gd name="connsiteY4" fmla="*/ 2501800 h 5960618"/>
              <a:gd name="connsiteX5" fmla="*/ 796544 w 4867612"/>
              <a:gd name="connsiteY5" fmla="*/ 5960618 h 5960618"/>
              <a:gd name="connsiteX6" fmla="*/ 96983 w 4867612"/>
              <a:gd name="connsiteY6" fmla="*/ 4202595 h 5960618"/>
              <a:gd name="connsiteX7" fmla="*/ 2116461 w 4867612"/>
              <a:gd name="connsiteY7" fmla="*/ 2485898 h 5960618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44528 w 4811935"/>
              <a:gd name="connsiteY2" fmla="*/ 46790 h 5960618"/>
              <a:gd name="connsiteX3" fmla="*/ 1729809 w 4811935"/>
              <a:gd name="connsiteY3" fmla="*/ 0 h 5960618"/>
              <a:gd name="connsiteX4" fmla="*/ 4811935 w 4811935"/>
              <a:gd name="connsiteY4" fmla="*/ 2501800 h 5960618"/>
              <a:gd name="connsiteX5" fmla="*/ 740867 w 4811935"/>
              <a:gd name="connsiteY5" fmla="*/ 5960618 h 5960618"/>
              <a:gd name="connsiteX6" fmla="*/ 41306 w 4811935"/>
              <a:gd name="connsiteY6" fmla="*/ 4202595 h 5960618"/>
              <a:gd name="connsiteX7" fmla="*/ 2060784 w 4811935"/>
              <a:gd name="connsiteY7" fmla="*/ 2485898 h 5960618"/>
              <a:gd name="connsiteX0" fmla="*/ 2060784 w 4811935"/>
              <a:gd name="connsiteY0" fmla="*/ 2485898 h 5960618"/>
              <a:gd name="connsiteX1" fmla="*/ 0 w 4811935"/>
              <a:gd name="connsiteY1" fmla="*/ 812515 h 5960618"/>
              <a:gd name="connsiteX2" fmla="*/ 44528 w 4811935"/>
              <a:gd name="connsiteY2" fmla="*/ 46790 h 5960618"/>
              <a:gd name="connsiteX3" fmla="*/ 1729809 w 4811935"/>
              <a:gd name="connsiteY3" fmla="*/ 0 h 5960618"/>
              <a:gd name="connsiteX4" fmla="*/ 4811935 w 4811935"/>
              <a:gd name="connsiteY4" fmla="*/ 2501800 h 5960618"/>
              <a:gd name="connsiteX5" fmla="*/ 740867 w 4811935"/>
              <a:gd name="connsiteY5" fmla="*/ 5960618 h 5960618"/>
              <a:gd name="connsiteX6" fmla="*/ 41306 w 4811935"/>
              <a:gd name="connsiteY6" fmla="*/ 4202595 h 5960618"/>
              <a:gd name="connsiteX7" fmla="*/ 2060784 w 4811935"/>
              <a:gd name="connsiteY7" fmla="*/ 2485898 h 5960618"/>
              <a:gd name="connsiteX0" fmla="*/ 2019486 w 4770637"/>
              <a:gd name="connsiteY0" fmla="*/ 2485898 h 5960618"/>
              <a:gd name="connsiteX1" fmla="*/ 52739 w 4770637"/>
              <a:gd name="connsiteY1" fmla="*/ 893118 h 5960618"/>
              <a:gd name="connsiteX2" fmla="*/ 3230 w 4770637"/>
              <a:gd name="connsiteY2" fmla="*/ 46790 h 5960618"/>
              <a:gd name="connsiteX3" fmla="*/ 1688511 w 4770637"/>
              <a:gd name="connsiteY3" fmla="*/ 0 h 5960618"/>
              <a:gd name="connsiteX4" fmla="*/ 4770637 w 4770637"/>
              <a:gd name="connsiteY4" fmla="*/ 2501800 h 5960618"/>
              <a:gd name="connsiteX5" fmla="*/ 699569 w 4770637"/>
              <a:gd name="connsiteY5" fmla="*/ 5960618 h 5960618"/>
              <a:gd name="connsiteX6" fmla="*/ 8 w 4770637"/>
              <a:gd name="connsiteY6" fmla="*/ 4202595 h 5960618"/>
              <a:gd name="connsiteX7" fmla="*/ 2019486 w 4770637"/>
              <a:gd name="connsiteY7" fmla="*/ 2485898 h 5960618"/>
              <a:gd name="connsiteX0" fmla="*/ 2019486 w 4770637"/>
              <a:gd name="connsiteY0" fmla="*/ 2485898 h 5960618"/>
              <a:gd name="connsiteX1" fmla="*/ 52739 w 4770637"/>
              <a:gd name="connsiteY1" fmla="*/ 893118 h 5960618"/>
              <a:gd name="connsiteX2" fmla="*/ 61444 w 4770637"/>
              <a:gd name="connsiteY2" fmla="*/ 149783 h 5960618"/>
              <a:gd name="connsiteX3" fmla="*/ 1688511 w 4770637"/>
              <a:gd name="connsiteY3" fmla="*/ 0 h 5960618"/>
              <a:gd name="connsiteX4" fmla="*/ 4770637 w 4770637"/>
              <a:gd name="connsiteY4" fmla="*/ 2501800 h 5960618"/>
              <a:gd name="connsiteX5" fmla="*/ 699569 w 4770637"/>
              <a:gd name="connsiteY5" fmla="*/ 5960618 h 5960618"/>
              <a:gd name="connsiteX6" fmla="*/ 8 w 4770637"/>
              <a:gd name="connsiteY6" fmla="*/ 4202595 h 5960618"/>
              <a:gd name="connsiteX7" fmla="*/ 2019486 w 4770637"/>
              <a:gd name="connsiteY7" fmla="*/ 2485898 h 5960618"/>
              <a:gd name="connsiteX0" fmla="*/ 2019486 w 4770637"/>
              <a:gd name="connsiteY0" fmla="*/ 2342605 h 5817325"/>
              <a:gd name="connsiteX1" fmla="*/ 52739 w 4770637"/>
              <a:gd name="connsiteY1" fmla="*/ 749825 h 5817325"/>
              <a:gd name="connsiteX2" fmla="*/ 61444 w 4770637"/>
              <a:gd name="connsiteY2" fmla="*/ 6490 h 5817325"/>
              <a:gd name="connsiteX3" fmla="*/ 1827327 w 4770637"/>
              <a:gd name="connsiteY3" fmla="*/ 0 h 5817325"/>
              <a:gd name="connsiteX4" fmla="*/ 4770637 w 4770637"/>
              <a:gd name="connsiteY4" fmla="*/ 2358507 h 5817325"/>
              <a:gd name="connsiteX5" fmla="*/ 699569 w 4770637"/>
              <a:gd name="connsiteY5" fmla="*/ 5817325 h 5817325"/>
              <a:gd name="connsiteX6" fmla="*/ 8 w 4770637"/>
              <a:gd name="connsiteY6" fmla="*/ 4059302 h 5817325"/>
              <a:gd name="connsiteX7" fmla="*/ 2019486 w 4770637"/>
              <a:gd name="connsiteY7" fmla="*/ 2342605 h 5817325"/>
              <a:gd name="connsiteX0" fmla="*/ 1974707 w 4725858"/>
              <a:gd name="connsiteY0" fmla="*/ 2342605 h 5817325"/>
              <a:gd name="connsiteX1" fmla="*/ 7960 w 4725858"/>
              <a:gd name="connsiteY1" fmla="*/ 749825 h 5817325"/>
              <a:gd name="connsiteX2" fmla="*/ 16665 w 4725858"/>
              <a:gd name="connsiteY2" fmla="*/ 6490 h 5817325"/>
              <a:gd name="connsiteX3" fmla="*/ 1782548 w 4725858"/>
              <a:gd name="connsiteY3" fmla="*/ 0 h 5817325"/>
              <a:gd name="connsiteX4" fmla="*/ 4725858 w 4725858"/>
              <a:gd name="connsiteY4" fmla="*/ 2358507 h 5817325"/>
              <a:gd name="connsiteX5" fmla="*/ 654790 w 4725858"/>
              <a:gd name="connsiteY5" fmla="*/ 5817325 h 5817325"/>
              <a:gd name="connsiteX6" fmla="*/ 8 w 4725858"/>
              <a:gd name="connsiteY6" fmla="*/ 4019001 h 5817325"/>
              <a:gd name="connsiteX7" fmla="*/ 1974707 w 4725858"/>
              <a:gd name="connsiteY7" fmla="*/ 2342605 h 5817325"/>
              <a:gd name="connsiteX0" fmla="*/ 2127720 w 4878871"/>
              <a:gd name="connsiteY0" fmla="*/ 2342605 h 5874733"/>
              <a:gd name="connsiteX1" fmla="*/ 160973 w 4878871"/>
              <a:gd name="connsiteY1" fmla="*/ 749825 h 5874733"/>
              <a:gd name="connsiteX2" fmla="*/ 169678 w 4878871"/>
              <a:gd name="connsiteY2" fmla="*/ 6490 h 5874733"/>
              <a:gd name="connsiteX3" fmla="*/ 1935561 w 4878871"/>
              <a:gd name="connsiteY3" fmla="*/ 0 h 5874733"/>
              <a:gd name="connsiteX4" fmla="*/ 4878871 w 4878871"/>
              <a:gd name="connsiteY4" fmla="*/ 2358507 h 5874733"/>
              <a:gd name="connsiteX5" fmla="*/ 807803 w 4878871"/>
              <a:gd name="connsiteY5" fmla="*/ 5817325 h 5874733"/>
              <a:gd name="connsiteX6" fmla="*/ 175067 w 4878871"/>
              <a:gd name="connsiteY6" fmla="*/ 4219256 h 5874733"/>
              <a:gd name="connsiteX7" fmla="*/ 153021 w 4878871"/>
              <a:gd name="connsiteY7" fmla="*/ 4019001 h 5874733"/>
              <a:gd name="connsiteX8" fmla="*/ 2127720 w 4878871"/>
              <a:gd name="connsiteY8" fmla="*/ 2342605 h 5874733"/>
              <a:gd name="connsiteX0" fmla="*/ 2127720 w 4878871"/>
              <a:gd name="connsiteY0" fmla="*/ 2342605 h 5867447"/>
              <a:gd name="connsiteX1" fmla="*/ 160973 w 4878871"/>
              <a:gd name="connsiteY1" fmla="*/ 749825 h 5867447"/>
              <a:gd name="connsiteX2" fmla="*/ 169678 w 4878871"/>
              <a:gd name="connsiteY2" fmla="*/ 6490 h 5867447"/>
              <a:gd name="connsiteX3" fmla="*/ 1935561 w 4878871"/>
              <a:gd name="connsiteY3" fmla="*/ 0 h 5867447"/>
              <a:gd name="connsiteX4" fmla="*/ 4878871 w 4878871"/>
              <a:gd name="connsiteY4" fmla="*/ 2358507 h 5867447"/>
              <a:gd name="connsiteX5" fmla="*/ 807803 w 4878871"/>
              <a:gd name="connsiteY5" fmla="*/ 5817325 h 5867447"/>
              <a:gd name="connsiteX6" fmla="*/ 175067 w 4878871"/>
              <a:gd name="connsiteY6" fmla="*/ 4219256 h 5867447"/>
              <a:gd name="connsiteX7" fmla="*/ 153021 w 4878871"/>
              <a:gd name="connsiteY7" fmla="*/ 4019001 h 5867447"/>
              <a:gd name="connsiteX8" fmla="*/ 2127720 w 4878871"/>
              <a:gd name="connsiteY8" fmla="*/ 2342605 h 5867447"/>
              <a:gd name="connsiteX0" fmla="*/ 2103193 w 4854344"/>
              <a:gd name="connsiteY0" fmla="*/ 2342605 h 5867447"/>
              <a:gd name="connsiteX1" fmla="*/ 136446 w 4854344"/>
              <a:gd name="connsiteY1" fmla="*/ 749825 h 5867447"/>
              <a:gd name="connsiteX2" fmla="*/ 145151 w 4854344"/>
              <a:gd name="connsiteY2" fmla="*/ 6490 h 5867447"/>
              <a:gd name="connsiteX3" fmla="*/ 1911034 w 4854344"/>
              <a:gd name="connsiteY3" fmla="*/ 0 h 5867447"/>
              <a:gd name="connsiteX4" fmla="*/ 4854344 w 4854344"/>
              <a:gd name="connsiteY4" fmla="*/ 2358507 h 5867447"/>
              <a:gd name="connsiteX5" fmla="*/ 783276 w 4854344"/>
              <a:gd name="connsiteY5" fmla="*/ 5817325 h 5867447"/>
              <a:gd name="connsiteX6" fmla="*/ 150540 w 4854344"/>
              <a:gd name="connsiteY6" fmla="*/ 4219256 h 5867447"/>
              <a:gd name="connsiteX7" fmla="*/ 128494 w 4854344"/>
              <a:gd name="connsiteY7" fmla="*/ 4019001 h 5867447"/>
              <a:gd name="connsiteX8" fmla="*/ 2103193 w 4854344"/>
              <a:gd name="connsiteY8" fmla="*/ 2342605 h 5867447"/>
              <a:gd name="connsiteX0" fmla="*/ 1974994 w 4726145"/>
              <a:gd name="connsiteY0" fmla="*/ 2342605 h 5867447"/>
              <a:gd name="connsiteX1" fmla="*/ 8247 w 4726145"/>
              <a:gd name="connsiteY1" fmla="*/ 749825 h 5867447"/>
              <a:gd name="connsiteX2" fmla="*/ 16952 w 4726145"/>
              <a:gd name="connsiteY2" fmla="*/ 6490 h 5867447"/>
              <a:gd name="connsiteX3" fmla="*/ 1782835 w 4726145"/>
              <a:gd name="connsiteY3" fmla="*/ 0 h 5867447"/>
              <a:gd name="connsiteX4" fmla="*/ 4726145 w 4726145"/>
              <a:gd name="connsiteY4" fmla="*/ 2358507 h 5867447"/>
              <a:gd name="connsiteX5" fmla="*/ 655077 w 4726145"/>
              <a:gd name="connsiteY5" fmla="*/ 5817325 h 5867447"/>
              <a:gd name="connsiteX6" fmla="*/ 22341 w 4726145"/>
              <a:gd name="connsiteY6" fmla="*/ 4219256 h 5867447"/>
              <a:gd name="connsiteX7" fmla="*/ 295 w 4726145"/>
              <a:gd name="connsiteY7" fmla="*/ 4019001 h 5867447"/>
              <a:gd name="connsiteX8" fmla="*/ 1974994 w 4726145"/>
              <a:gd name="connsiteY8" fmla="*/ 2342605 h 5867447"/>
              <a:gd name="connsiteX0" fmla="*/ 1974994 w 4726145"/>
              <a:gd name="connsiteY0" fmla="*/ 2342605 h 4383014"/>
              <a:gd name="connsiteX1" fmla="*/ 8247 w 4726145"/>
              <a:gd name="connsiteY1" fmla="*/ 749825 h 4383014"/>
              <a:gd name="connsiteX2" fmla="*/ 16952 w 4726145"/>
              <a:gd name="connsiteY2" fmla="*/ 6490 h 4383014"/>
              <a:gd name="connsiteX3" fmla="*/ 1782835 w 4726145"/>
              <a:gd name="connsiteY3" fmla="*/ 0 h 4383014"/>
              <a:gd name="connsiteX4" fmla="*/ 4726145 w 4726145"/>
              <a:gd name="connsiteY4" fmla="*/ 2358507 h 4383014"/>
              <a:gd name="connsiteX5" fmla="*/ 2545523 w 4726145"/>
              <a:gd name="connsiteY5" fmla="*/ 4206750 h 4383014"/>
              <a:gd name="connsiteX6" fmla="*/ 22341 w 4726145"/>
              <a:gd name="connsiteY6" fmla="*/ 4219256 h 4383014"/>
              <a:gd name="connsiteX7" fmla="*/ 295 w 4726145"/>
              <a:gd name="connsiteY7" fmla="*/ 4019001 h 4383014"/>
              <a:gd name="connsiteX8" fmla="*/ 1974994 w 4726145"/>
              <a:gd name="connsiteY8" fmla="*/ 2342605 h 4383014"/>
              <a:gd name="connsiteX0" fmla="*/ 1974994 w 4726145"/>
              <a:gd name="connsiteY0" fmla="*/ 2342605 h 4220764"/>
              <a:gd name="connsiteX1" fmla="*/ 8247 w 4726145"/>
              <a:gd name="connsiteY1" fmla="*/ 749825 h 4220764"/>
              <a:gd name="connsiteX2" fmla="*/ 16952 w 4726145"/>
              <a:gd name="connsiteY2" fmla="*/ 6490 h 4220764"/>
              <a:gd name="connsiteX3" fmla="*/ 1782835 w 4726145"/>
              <a:gd name="connsiteY3" fmla="*/ 0 h 4220764"/>
              <a:gd name="connsiteX4" fmla="*/ 4726145 w 4726145"/>
              <a:gd name="connsiteY4" fmla="*/ 2358507 h 4220764"/>
              <a:gd name="connsiteX5" fmla="*/ 2545523 w 4726145"/>
              <a:gd name="connsiteY5" fmla="*/ 4206750 h 4220764"/>
              <a:gd name="connsiteX6" fmla="*/ 22341 w 4726145"/>
              <a:gd name="connsiteY6" fmla="*/ 4219256 h 4220764"/>
              <a:gd name="connsiteX7" fmla="*/ 295 w 4726145"/>
              <a:gd name="connsiteY7" fmla="*/ 4019001 h 4220764"/>
              <a:gd name="connsiteX8" fmla="*/ 1974994 w 4726145"/>
              <a:gd name="connsiteY8" fmla="*/ 2342605 h 4220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6145" h="4220764">
                <a:moveTo>
                  <a:pt x="1974994" y="2342605"/>
                </a:moveTo>
                <a:lnTo>
                  <a:pt x="8247" y="749825"/>
                </a:lnTo>
                <a:cubicBezTo>
                  <a:pt x="14134" y="749825"/>
                  <a:pt x="6587" y="19925"/>
                  <a:pt x="16952" y="6490"/>
                </a:cubicBezTo>
                <a:lnTo>
                  <a:pt x="1782835" y="0"/>
                </a:lnTo>
                <a:lnTo>
                  <a:pt x="4726145" y="2358507"/>
                </a:lnTo>
                <a:lnTo>
                  <a:pt x="2545523" y="4206750"/>
                </a:lnTo>
                <a:cubicBezTo>
                  <a:pt x="2532985" y="4218826"/>
                  <a:pt x="28479" y="4223434"/>
                  <a:pt x="22341" y="4219256"/>
                </a:cubicBezTo>
                <a:cubicBezTo>
                  <a:pt x="16204" y="4224034"/>
                  <a:pt x="-2567" y="4017885"/>
                  <a:pt x="295" y="4019001"/>
                </a:cubicBezTo>
                <a:lnTo>
                  <a:pt x="1974994" y="2342605"/>
                </a:lnTo>
                <a:close/>
              </a:path>
            </a:pathLst>
          </a:custGeom>
          <a:gradFill>
            <a:gsLst>
              <a:gs pos="1667">
                <a:schemeClr val="bg1">
                  <a:lumMod val="95000"/>
                  <a:alpha val="0"/>
                </a:schemeClr>
              </a:gs>
              <a:gs pos="20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 userDrawn="1"/>
        </p:nvSpPr>
        <p:spPr bwMode="gray">
          <a:xfrm>
            <a:off x="-790" y="3398337"/>
            <a:ext cx="9144000" cy="591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-790" y="3416045"/>
            <a:ext cx="9144000" cy="0"/>
          </a:xfrm>
          <a:prstGeom prst="line">
            <a:avLst/>
          </a:prstGeom>
          <a:ln w="444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238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/3 Content 2/4 4 Quadrant Graph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3347327" y="1420562"/>
            <a:ext cx="2678008" cy="2150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136305" y="1420562"/>
            <a:ext cx="2678008" cy="2150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4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3347327" y="3704964"/>
            <a:ext cx="2678008" cy="2150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5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6136305" y="3704964"/>
            <a:ext cx="2678008" cy="21502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806" y="1398865"/>
            <a:ext cx="2780951" cy="4506986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284163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685800" indent="-285750"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200150" indent="-168275"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317625" indent="-176213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30030" y="173970"/>
            <a:ext cx="7185170" cy="547483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0030" y="721453"/>
            <a:ext cx="7185170" cy="33561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3996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EBCFC27-79D7-3B4C-B869-FE6359D428E3}" type="datetimeFigureOut">
              <a:rPr lang="en-US" smtClean="0"/>
              <a:pPr/>
              <a:t>9/14/15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A13677D-954C-BA42-9121-5D4E7FD6A5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04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30" y="173970"/>
            <a:ext cx="7185170" cy="547483"/>
          </a:xfrm>
          <a:prstGeom prst="rect">
            <a:avLst/>
          </a:prstGeom>
        </p:spPr>
        <p:txBody>
          <a:bodyPr/>
          <a:lstStyle>
            <a:lvl1pPr algn="l">
              <a:defRPr sz="3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806" y="1398865"/>
            <a:ext cx="8644855" cy="4592032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00050" indent="-169863"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68325" indent="-168275">
              <a:buFont typeface="Symbol" pitchFamily="18" charset="2"/>
              <a:buChar char="-"/>
              <a:defRPr lang="en-US" sz="14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marL="400050" lvl="1" indent="-169863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SzPct val="110000"/>
              <a:buFont typeface="Arial" pitchFamily="34" charset="0"/>
              <a:buChar char="•"/>
            </a:pPr>
            <a:r>
              <a:rPr lang="en-US" dirty="0" smtClean="0"/>
              <a:t>Second level</a:t>
            </a:r>
          </a:p>
          <a:p>
            <a:pPr marL="568325" lvl="2" indent="-168275" algn="l" defTabSz="457200" rtl="0" eaLnBrk="1" fontAlgn="base" latinLnBrk="0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</a:pPr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130030" y="721453"/>
            <a:ext cx="7185170" cy="33561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3360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8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gray">
          <a:xfrm>
            <a:off x="-790" y="1025591"/>
            <a:ext cx="9144000" cy="189600"/>
          </a:xfrm>
          <a:prstGeom prst="rect">
            <a:avLst/>
          </a:prstGeom>
          <a:gradFill>
            <a:gsLst>
              <a:gs pos="0">
                <a:schemeClr val="bg1">
                  <a:lumMod val="91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2" name="Rounded Rectangle 11"/>
          <p:cNvSpPr/>
          <p:nvPr/>
        </p:nvSpPr>
        <p:spPr bwMode="gray">
          <a:xfrm flipV="1">
            <a:off x="0" y="236900"/>
            <a:ext cx="9143999" cy="76462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61000">
                <a:schemeClr val="accent1">
                  <a:tint val="23500"/>
                  <a:satMod val="160000"/>
                  <a:lumMod val="0"/>
                  <a:lumOff val="10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sp>
        <p:nvSpPr>
          <p:cNvPr id="13" name="Freeform 12"/>
          <p:cNvSpPr/>
          <p:nvPr/>
        </p:nvSpPr>
        <p:spPr bwMode="gray">
          <a:xfrm>
            <a:off x="-8346" y="-7951"/>
            <a:ext cx="1146871" cy="1301430"/>
          </a:xfrm>
          <a:custGeom>
            <a:avLst/>
            <a:gdLst>
              <a:gd name="connsiteX0" fmla="*/ 15903 w 4071068"/>
              <a:gd name="connsiteY0" fmla="*/ 63610 h 4619708"/>
              <a:gd name="connsiteX1" fmla="*/ 15903 w 4071068"/>
              <a:gd name="connsiteY1" fmla="*/ 0 h 4619708"/>
              <a:gd name="connsiteX2" fmla="*/ 2663687 w 4071068"/>
              <a:gd name="connsiteY2" fmla="*/ 15902 h 4619708"/>
              <a:gd name="connsiteX3" fmla="*/ 4071068 w 4071068"/>
              <a:gd name="connsiteY3" fmla="*/ 1160890 h 4619708"/>
              <a:gd name="connsiteX4" fmla="*/ 0 w 4071068"/>
              <a:gd name="connsiteY4" fmla="*/ 4619708 h 4619708"/>
              <a:gd name="connsiteX5" fmla="*/ 7952 w 4071068"/>
              <a:gd name="connsiteY5" fmla="*/ 2266121 h 4619708"/>
              <a:gd name="connsiteX6" fmla="*/ 1319917 w 4071068"/>
              <a:gd name="connsiteY6" fmla="*/ 1144988 h 4619708"/>
              <a:gd name="connsiteX7" fmla="*/ 15903 w 4071068"/>
              <a:gd name="connsiteY7" fmla="*/ 63610 h 4619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071068" h="4619708">
                <a:moveTo>
                  <a:pt x="15903" y="63610"/>
                </a:moveTo>
                <a:lnTo>
                  <a:pt x="15903" y="0"/>
                </a:lnTo>
                <a:lnTo>
                  <a:pt x="2663687" y="15902"/>
                </a:lnTo>
                <a:lnTo>
                  <a:pt x="4071068" y="1160890"/>
                </a:lnTo>
                <a:lnTo>
                  <a:pt x="0" y="4619708"/>
                </a:lnTo>
                <a:cubicBezTo>
                  <a:pt x="2651" y="3835179"/>
                  <a:pt x="5301" y="3050650"/>
                  <a:pt x="7952" y="2266121"/>
                </a:cubicBezTo>
                <a:lnTo>
                  <a:pt x="1319917" y="1144988"/>
                </a:lnTo>
                <a:lnTo>
                  <a:pt x="15903" y="63610"/>
                </a:lnTo>
                <a:close/>
              </a:path>
            </a:pathLst>
          </a:custGeom>
          <a:gradFill>
            <a:gsLst>
              <a:gs pos="1667">
                <a:schemeClr val="bg1">
                  <a:lumMod val="95000"/>
                  <a:alpha val="0"/>
                </a:schemeClr>
              </a:gs>
              <a:gs pos="20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81637" y="327720"/>
            <a:ext cx="346097" cy="381701"/>
          </a:xfrm>
          <a:custGeom>
            <a:avLst/>
            <a:gdLst>
              <a:gd name="T0" fmla="*/ 21 w 58"/>
              <a:gd name="T1" fmla="*/ 64 h 64"/>
              <a:gd name="T2" fmla="*/ 20 w 58"/>
              <a:gd name="T3" fmla="*/ 64 h 64"/>
              <a:gd name="T4" fmla="*/ 2 w 58"/>
              <a:gd name="T5" fmla="*/ 64 h 64"/>
              <a:gd name="T6" fmla="*/ 1 w 58"/>
              <a:gd name="T7" fmla="*/ 63 h 64"/>
              <a:gd name="T8" fmla="*/ 1 w 58"/>
              <a:gd name="T9" fmla="*/ 61 h 64"/>
              <a:gd name="T10" fmla="*/ 34 w 58"/>
              <a:gd name="T11" fmla="*/ 33 h 64"/>
              <a:gd name="T12" fmla="*/ 34 w 58"/>
              <a:gd name="T13" fmla="*/ 31 h 64"/>
              <a:gd name="T14" fmla="*/ 1 w 58"/>
              <a:gd name="T15" fmla="*/ 2 h 64"/>
              <a:gd name="T16" fmla="*/ 0 w 58"/>
              <a:gd name="T17" fmla="*/ 1 h 64"/>
              <a:gd name="T18" fmla="*/ 2 w 58"/>
              <a:gd name="T19" fmla="*/ 0 h 64"/>
              <a:gd name="T20" fmla="*/ 20 w 58"/>
              <a:gd name="T21" fmla="*/ 0 h 64"/>
              <a:gd name="T22" fmla="*/ 20 w 58"/>
              <a:gd name="T23" fmla="*/ 0 h 64"/>
              <a:gd name="T24" fmla="*/ 57 w 58"/>
              <a:gd name="T25" fmla="*/ 31 h 64"/>
              <a:gd name="T26" fmla="*/ 57 w 58"/>
              <a:gd name="T27" fmla="*/ 31 h 64"/>
              <a:gd name="T28" fmla="*/ 57 w 58"/>
              <a:gd name="T29" fmla="*/ 33 h 64"/>
              <a:gd name="T30" fmla="*/ 57 w 58"/>
              <a:gd name="T31" fmla="*/ 33 h 64"/>
              <a:gd name="T32" fmla="*/ 21 w 58"/>
              <a:gd name="T33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" h="64">
                <a:moveTo>
                  <a:pt x="21" y="64"/>
                </a:moveTo>
                <a:cubicBezTo>
                  <a:pt x="21" y="64"/>
                  <a:pt x="21" y="64"/>
                  <a:pt x="20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1" y="64"/>
                  <a:pt x="1" y="63"/>
                </a:cubicBezTo>
                <a:cubicBezTo>
                  <a:pt x="0" y="62"/>
                  <a:pt x="0" y="62"/>
                  <a:pt x="1" y="61"/>
                </a:cubicBezTo>
                <a:cubicBezTo>
                  <a:pt x="34" y="33"/>
                  <a:pt x="34" y="33"/>
                  <a:pt x="34" y="33"/>
                </a:cubicBezTo>
                <a:cubicBezTo>
                  <a:pt x="35" y="32"/>
                  <a:pt x="35" y="31"/>
                  <a:pt x="34" y="31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1" y="0"/>
                  <a:pt x="1" y="0"/>
                  <a:pt x="2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7" y="31"/>
                  <a:pt x="57" y="31"/>
                  <a:pt x="57" y="31"/>
                </a:cubicBezTo>
                <a:cubicBezTo>
                  <a:pt x="58" y="31"/>
                  <a:pt x="58" y="32"/>
                  <a:pt x="57" y="33"/>
                </a:cubicBezTo>
                <a:cubicBezTo>
                  <a:pt x="57" y="33"/>
                  <a:pt x="57" y="33"/>
                  <a:pt x="57" y="33"/>
                </a:cubicBezTo>
                <a:lnTo>
                  <a:pt x="21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 bwMode="gray">
          <a:xfrm>
            <a:off x="-790" y="983819"/>
            <a:ext cx="9144000" cy="5919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7C9CC"/>
              </a:solidFill>
              <a:latin typeface="+mj-lt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-9416" y="1001527"/>
            <a:ext cx="9153144" cy="0"/>
          </a:xfrm>
          <a:prstGeom prst="line">
            <a:avLst/>
          </a:prstGeom>
          <a:ln w="44450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7733" y="173970"/>
            <a:ext cx="8159067" cy="688811"/>
          </a:xfrm>
          <a:prstGeom prst="rect">
            <a:avLst/>
          </a:prstGeom>
        </p:spPr>
        <p:txBody>
          <a:bodyPr anchor="ctr" anchorCtr="0"/>
          <a:lstStyle/>
          <a:p>
            <a:pPr lvl="0" algn="l" fontAlgn="base">
              <a:spcAft>
                <a:spcPct val="0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7733" y="1398864"/>
            <a:ext cx="8159067" cy="4611104"/>
          </a:xfrm>
          <a:prstGeom prst="rect">
            <a:avLst/>
          </a:prstGeom>
        </p:spPr>
        <p:txBody>
          <a:bodyPr/>
          <a:lstStyle/>
          <a:p>
            <a:pPr lvl="0" fontAlgn="base">
              <a:spcAft>
                <a:spcPct val="0"/>
              </a:spcAft>
            </a:pPr>
            <a:r>
              <a:rPr lang="en-US" dirty="0" smtClean="0"/>
              <a:t>Click to edit Master text styles</a:t>
            </a:r>
          </a:p>
          <a:p>
            <a:pPr lvl="1" fontAlgn="base">
              <a:spcAft>
                <a:spcPct val="0"/>
              </a:spcAft>
            </a:pPr>
            <a:r>
              <a:rPr lang="en-US" dirty="0" smtClean="0"/>
              <a:t>Second level</a:t>
            </a:r>
          </a:p>
          <a:p>
            <a:pPr lvl="2" fontAlgn="base">
              <a:spcAft>
                <a:spcPct val="0"/>
              </a:spcAft>
            </a:pPr>
            <a:r>
              <a:rPr lang="en-US" dirty="0" smtClean="0"/>
              <a:t>Third level</a:t>
            </a:r>
          </a:p>
        </p:txBody>
      </p:sp>
      <p:sp>
        <p:nvSpPr>
          <p:cNvPr id="7" name="Slide Number Placeholder 5"/>
          <p:cNvSpPr txBox="1">
            <a:spLocks/>
          </p:cNvSpPr>
          <p:nvPr/>
        </p:nvSpPr>
        <p:spPr>
          <a:xfrm>
            <a:off x="76247" y="6479805"/>
            <a:ext cx="68370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r" defTabSz="457200" rtl="0" fontAlgn="base">
              <a:spcBef>
                <a:spcPct val="0"/>
              </a:spcBef>
              <a:spcAft>
                <a:spcPct val="0"/>
              </a:spcAft>
              <a:defRPr sz="800" kern="1200">
                <a:solidFill>
                  <a:schemeClr val="bg1">
                    <a:lumMod val="65000"/>
                  </a:schemeClr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22860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27432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32004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3657600" algn="l" defTabSz="4572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pPr algn="l"/>
            <a:fld id="{CA13677D-954C-BA42-9121-5D4E7FD6A506}" type="slidenum">
              <a:rPr lang="en-US" smtClean="0"/>
              <a:pPr algn="l"/>
              <a:t>‹#›</a:t>
            </a:fld>
            <a:endParaRPr lang="en-US" dirty="0"/>
          </a:p>
        </p:txBody>
      </p:sp>
      <p:pic>
        <p:nvPicPr>
          <p:cNvPr id="17" name="Picture 2" descr="\\psf\Home\Dropbox (Dolphin Team)\Dolphin (1)\DMM Source\DMM Client Style Guides\Nutanix\Nutanix Logos\nutanix-logo-raster-color.png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9773" y="6470201"/>
            <a:ext cx="1249275" cy="1577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2158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1" r:id="rId2"/>
    <p:sldLayoutId id="2147483892" r:id="rId3"/>
    <p:sldLayoutId id="2147483893" r:id="rId4"/>
    <p:sldLayoutId id="2147483894" r:id="rId5"/>
    <p:sldLayoutId id="2147483930" r:id="rId6"/>
    <p:sldLayoutId id="2147483933" r:id="rId7"/>
    <p:sldLayoutId id="2147483935" r:id="rId8"/>
    <p:sldLayoutId id="2147483937" r:id="rId9"/>
    <p:sldLayoutId id="2147483938" r:id="rId10"/>
    <p:sldLayoutId id="2147483939" r:id="rId11"/>
    <p:sldLayoutId id="2147483941" r:id="rId12"/>
    <p:sldLayoutId id="2147483943" r:id="rId13"/>
    <p:sldLayoutId id="2147483945" r:id="rId14"/>
    <p:sldLayoutId id="2147483946" r:id="rId15"/>
    <p:sldLayoutId id="2147483947" r:id="rId16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lang="en-US" sz="2800" b="1" kern="1200" dirty="0" smtClean="0">
          <a:solidFill>
            <a:schemeClr val="accent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Tx/>
        <a:buNone/>
        <a:defRPr lang="en-US" sz="2000" b="0" kern="1200" dirty="0" smtClean="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Arial" pitchFamily="34" charset="0"/>
        </a:defRPr>
      </a:lvl1pPr>
      <a:lvl2pPr marL="400050" indent="-169863" algn="l" defTabSz="457200" rtl="0" eaLnBrk="1" latinLnBrk="0" hangingPunct="1">
        <a:spcBef>
          <a:spcPct val="20000"/>
        </a:spcBef>
        <a:buSzPct val="110000"/>
        <a:buFont typeface="Arial" pitchFamily="34" charset="0"/>
        <a:buChar char="•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Arial" pitchFamily="34" charset="0"/>
        </a:defRPr>
      </a:lvl2pPr>
      <a:lvl3pPr marL="568325" indent="-168275" algn="l" defTabSz="457200" rtl="0" eaLnBrk="1" latinLnBrk="0" hangingPunct="1">
        <a:spcBef>
          <a:spcPct val="20000"/>
        </a:spcBef>
        <a:buFont typeface="Arial" pitchFamily="34" charset="0"/>
        <a:buChar char="–"/>
        <a:defRPr lang="en-US" sz="1400" kern="1200" dirty="0" smtClean="0">
          <a:solidFill>
            <a:schemeClr val="tx1">
              <a:lumMod val="65000"/>
              <a:lumOff val="35000"/>
            </a:schemeClr>
          </a:solidFill>
          <a:latin typeface="+mj-lt"/>
          <a:ea typeface="+mn-ea"/>
          <a:cs typeface="Arial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lang="en-US" sz="16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hyperlink" Target="http://go.nutanix.com/2015-gartner-magic-quadrant-integrated-systems.html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6" Type="http://schemas.openxmlformats.org/officeDocument/2006/relationships/image" Target="../media/image13.tiff"/><Relationship Id="rId7" Type="http://schemas.openxmlformats.org/officeDocument/2006/relationships/image" Target="../media/image14.tiff"/><Relationship Id="rId8" Type="http://schemas.openxmlformats.org/officeDocument/2006/relationships/image" Target="../media/image15.tiff"/><Relationship Id="rId9" Type="http://schemas.openxmlformats.org/officeDocument/2006/relationships/image" Target="../media/image16.tiff"/><Relationship Id="rId10" Type="http://schemas.openxmlformats.org/officeDocument/2006/relationships/image" Target="../media/image17.tiff"/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2.png"/><Relationship Id="rId12" Type="http://schemas.openxmlformats.org/officeDocument/2006/relationships/image" Target="../media/image33.png"/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4.jpeg"/><Relationship Id="rId4" Type="http://schemas.openxmlformats.org/officeDocument/2006/relationships/image" Target="../media/image25.jpeg"/><Relationship Id="rId5" Type="http://schemas.openxmlformats.org/officeDocument/2006/relationships/image" Target="../media/image26.png"/><Relationship Id="rId6" Type="http://schemas.openxmlformats.org/officeDocument/2006/relationships/image" Target="../media/image27.jpe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image" Target="../media/image41.png"/><Relationship Id="rId10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L’infrastructure invisible à votre échelle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575" y="4816986"/>
            <a:ext cx="8009101" cy="1710814"/>
          </a:xfrm>
        </p:spPr>
        <p:txBody>
          <a:bodyPr/>
          <a:lstStyle/>
          <a:p>
            <a:r>
              <a:rPr lang="fr-FR" sz="1600" dirty="0" smtClean="0"/>
              <a:t>Cyril </a:t>
            </a:r>
            <a:r>
              <a:rPr lang="fr-FR" sz="1600" dirty="0" err="1" smtClean="0"/>
              <a:t>VanAgt</a:t>
            </a:r>
            <a:r>
              <a:rPr lang="fr-FR" sz="1600" dirty="0" smtClean="0"/>
              <a:t> 											            Damien Raynal</a:t>
            </a:r>
            <a:endParaRPr lang="fr-FR" sz="1600" dirty="0" smtClean="0"/>
          </a:p>
          <a:p>
            <a:r>
              <a:rPr lang="fr-FR" sz="1600" dirty="0" smtClean="0"/>
              <a:t>Responsable Partenaires Europe du </a:t>
            </a:r>
            <a:r>
              <a:rPr lang="fr-FR" sz="1600" dirty="0" smtClean="0"/>
              <a:t>Sud					     Consultant Ventes Senior</a:t>
            </a:r>
            <a:endParaRPr lang="fr-FR" sz="1600" dirty="0" smtClean="0"/>
          </a:p>
          <a:p>
            <a:r>
              <a:rPr lang="fr-FR" sz="1600" dirty="0" err="1" smtClean="0"/>
              <a:t>Cyril.Vanagt@nutanix.com</a:t>
            </a:r>
            <a:r>
              <a:rPr lang="fr-FR" sz="1600" dirty="0" smtClean="0"/>
              <a:t>				             		       </a:t>
            </a:r>
            <a:r>
              <a:rPr lang="fr-FR" sz="1600" dirty="0" err="1" smtClean="0"/>
              <a:t>Damien.Raynal</a:t>
            </a:r>
            <a:r>
              <a:rPr lang="fr-FR" sz="1600" dirty="0" err="1" smtClean="0"/>
              <a:t>@nutanix.com</a:t>
            </a:r>
            <a:endParaRPr lang="fr-FR" sz="1600" dirty="0" smtClean="0"/>
          </a:p>
          <a:p>
            <a:endParaRPr lang="fr-FR" sz="1600" dirty="0" smtClean="0"/>
          </a:p>
          <a:p>
            <a:r>
              <a:rPr lang="fr-FR" sz="1600" dirty="0" smtClean="0"/>
              <a:t>18 septembre 2015</a:t>
            </a: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548233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gray">
          <a:xfrm>
            <a:off x="7814310" y="6070600"/>
            <a:ext cx="1295400" cy="74061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scene3d>
            <a:camera prst="orthographicFront"/>
            <a:lightRig rig="threePt" dir="t"/>
          </a:scene3d>
          <a:sp3d prstMaterial="plastic">
            <a:bevelT w="19050" h="63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solidFill>
                <a:srgbClr val="C7C9CC"/>
              </a:solidFill>
              <a:latin typeface="+mj-lt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Gartner </a:t>
            </a:r>
            <a:r>
              <a:rPr lang="fr-FR" dirty="0" err="1" smtClean="0"/>
              <a:t>Magic</a:t>
            </a:r>
            <a:r>
              <a:rPr lang="fr-FR" dirty="0" smtClean="0"/>
              <a:t> Quadrant 2015</a:t>
            </a:r>
            <a:br>
              <a:rPr lang="fr-FR" dirty="0" smtClean="0"/>
            </a:br>
            <a:r>
              <a:rPr lang="fr-FR" b="0" i="1" dirty="0" smtClean="0"/>
              <a:t>Systèmes intégrés</a:t>
            </a:r>
            <a:endParaRPr lang="fr-FR" b="0" i="1" dirty="0"/>
          </a:p>
        </p:txBody>
      </p:sp>
      <p:sp>
        <p:nvSpPr>
          <p:cNvPr id="54" name="Round Same Side Corner Rectangle 53"/>
          <p:cNvSpPr/>
          <p:nvPr/>
        </p:nvSpPr>
        <p:spPr bwMode="gray">
          <a:xfrm>
            <a:off x="366582" y="1149090"/>
            <a:ext cx="8402470" cy="984601"/>
          </a:xfrm>
          <a:prstGeom prst="round2SameRect">
            <a:avLst/>
          </a:prstGeom>
          <a:gradFill>
            <a:gsLst>
              <a:gs pos="0">
                <a:srgbClr val="2362AD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  <a:scene3d>
            <a:camera prst="orthographicFront"/>
            <a:lightRig rig="threePt" dir="t"/>
          </a:scene3d>
          <a:sp3d prstMaterial="plastic">
            <a:bevelT w="19050" h="635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bIns="27432" rtlCol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2800" i="1" dirty="0" smtClean="0">
                <a:solidFill>
                  <a:prstClr val="white"/>
                </a:solidFill>
                <a:ea typeface="ＭＳ Ｐゴシック" charset="-128"/>
                <a:cs typeface="Calibri"/>
              </a:rPr>
              <a:t>Gartner positionne Nutanix </a:t>
            </a:r>
          </a:p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2800" i="1" dirty="0" smtClean="0">
                <a:solidFill>
                  <a:prstClr val="white"/>
                </a:solidFill>
                <a:ea typeface="ＭＳ Ｐゴシック" charset="-128"/>
                <a:cs typeface="Calibri"/>
              </a:rPr>
              <a:t>comme leader des systèmes intégrés</a:t>
            </a:r>
            <a:endParaRPr lang="fr-FR" sz="2800" b="1" i="1" dirty="0">
              <a:solidFill>
                <a:prstClr val="white"/>
              </a:solidFill>
              <a:latin typeface="Calibri"/>
              <a:ea typeface="ＭＳ Ｐゴシック" charset="-128"/>
              <a:cs typeface="Calibri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14000" y="3314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Arial" pitchFamily="34" charset="0"/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6" y="2337680"/>
            <a:ext cx="4228567" cy="4270923"/>
          </a:xfrm>
          <a:prstGeom prst="rect">
            <a:avLst/>
          </a:prstGeom>
        </p:spPr>
      </p:pic>
      <p:sp>
        <p:nvSpPr>
          <p:cNvPr id="14" name="TextBox 23"/>
          <p:cNvSpPr txBox="1"/>
          <p:nvPr/>
        </p:nvSpPr>
        <p:spPr>
          <a:xfrm>
            <a:off x="4679652" y="2265401"/>
            <a:ext cx="4029710" cy="4524315"/>
          </a:xfrm>
          <a:prstGeom prst="rect">
            <a:avLst/>
          </a:prstGeom>
          <a:solidFill>
            <a:srgbClr val="0172BC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800" b="1" u="sng" dirty="0" smtClean="0">
                <a:solidFill>
                  <a:srgbClr val="FFFFFF"/>
                </a:solidFill>
              </a:rPr>
              <a:t>Points clés</a:t>
            </a:r>
          </a:p>
          <a:p>
            <a:r>
              <a:rPr lang="fr-FR" sz="1600" dirty="0" smtClean="0">
                <a:solidFill>
                  <a:srgbClr val="F8F8F8"/>
                </a:solidFill>
              </a:rPr>
              <a:t>Nutanix n’est pas seulement un Leader, mais il est aussi positionné comme ayant la vision la plus complète</a:t>
            </a:r>
          </a:p>
          <a:p>
            <a:endParaRPr lang="fr-FR" sz="1600" dirty="0" smtClean="0">
              <a:solidFill>
                <a:srgbClr val="F8F8F8"/>
              </a:solidFill>
            </a:endParaRPr>
          </a:p>
          <a:p>
            <a:r>
              <a:rPr lang="fr-FR" sz="1600" dirty="0" smtClean="0">
                <a:solidFill>
                  <a:srgbClr val="F8F8F8"/>
                </a:solidFill>
              </a:rPr>
              <a:t>Gartner qualifie Nutanix comme </a:t>
            </a:r>
            <a:br>
              <a:rPr lang="fr-FR" sz="1600" dirty="0" smtClean="0">
                <a:solidFill>
                  <a:srgbClr val="F8F8F8"/>
                </a:solidFill>
              </a:rPr>
            </a:br>
            <a:r>
              <a:rPr lang="fr-FR" sz="1600" dirty="0" smtClean="0">
                <a:solidFill>
                  <a:srgbClr val="F8F8F8"/>
                </a:solidFill>
              </a:rPr>
              <a:t>"</a:t>
            </a:r>
            <a:r>
              <a:rPr lang="fr-FR" sz="1600" i="1" dirty="0">
                <a:solidFill>
                  <a:srgbClr val="F8F8F8"/>
                </a:solidFill>
              </a:rPr>
              <a:t>a </a:t>
            </a:r>
            <a:r>
              <a:rPr lang="fr-FR" sz="1600" i="1" dirty="0" err="1">
                <a:solidFill>
                  <a:srgbClr val="F8F8F8"/>
                </a:solidFill>
              </a:rPr>
              <a:t>complete</a:t>
            </a:r>
            <a:r>
              <a:rPr lang="fr-FR" sz="1600" i="1" dirty="0">
                <a:solidFill>
                  <a:srgbClr val="F8F8F8"/>
                </a:solidFill>
              </a:rPr>
              <a:t> infrastructure solutions </a:t>
            </a:r>
            <a:r>
              <a:rPr lang="fr-FR" sz="1600" i="1" dirty="0" err="1">
                <a:solidFill>
                  <a:srgbClr val="F8F8F8"/>
                </a:solidFill>
              </a:rPr>
              <a:t>company</a:t>
            </a:r>
            <a:r>
              <a:rPr lang="fr-FR" sz="1600" i="1" dirty="0">
                <a:solidFill>
                  <a:srgbClr val="F8F8F8"/>
                </a:solidFill>
              </a:rPr>
              <a:t>, </a:t>
            </a:r>
            <a:r>
              <a:rPr lang="fr-FR" sz="1600" i="1" dirty="0" err="1">
                <a:solidFill>
                  <a:srgbClr val="F8F8F8"/>
                </a:solidFill>
              </a:rPr>
              <a:t>providing</a:t>
            </a:r>
            <a:r>
              <a:rPr lang="fr-FR" sz="1600" i="1" dirty="0">
                <a:solidFill>
                  <a:srgbClr val="F8F8F8"/>
                </a:solidFill>
              </a:rPr>
              <a:t> </a:t>
            </a:r>
            <a:r>
              <a:rPr lang="fr-FR" sz="1600" i="1" dirty="0" err="1">
                <a:solidFill>
                  <a:srgbClr val="F8F8F8"/>
                </a:solidFill>
              </a:rPr>
              <a:t>its</a:t>
            </a:r>
            <a:r>
              <a:rPr lang="fr-FR" sz="1600" i="1" dirty="0">
                <a:solidFill>
                  <a:srgbClr val="F8F8F8"/>
                </a:solidFill>
              </a:rPr>
              <a:t> </a:t>
            </a:r>
            <a:r>
              <a:rPr lang="fr-FR" sz="1600" i="1" dirty="0" err="1">
                <a:solidFill>
                  <a:srgbClr val="F8F8F8"/>
                </a:solidFill>
              </a:rPr>
              <a:t>customers</a:t>
            </a:r>
            <a:r>
              <a:rPr lang="fr-FR" sz="1600" i="1" dirty="0">
                <a:solidFill>
                  <a:srgbClr val="F8F8F8"/>
                </a:solidFill>
              </a:rPr>
              <a:t> </a:t>
            </a:r>
            <a:r>
              <a:rPr lang="fr-FR" sz="1600" i="1" dirty="0" err="1">
                <a:solidFill>
                  <a:srgbClr val="F8F8F8"/>
                </a:solidFill>
              </a:rPr>
              <a:t>with</a:t>
            </a:r>
            <a:r>
              <a:rPr lang="fr-FR" sz="1600" i="1" dirty="0">
                <a:solidFill>
                  <a:srgbClr val="F8F8F8"/>
                </a:solidFill>
              </a:rPr>
              <a:t> </a:t>
            </a:r>
            <a:r>
              <a:rPr lang="fr-FR" sz="1600" i="1" dirty="0" err="1">
                <a:solidFill>
                  <a:srgbClr val="F8F8F8"/>
                </a:solidFill>
              </a:rPr>
              <a:t>flexibility</a:t>
            </a:r>
            <a:r>
              <a:rPr lang="fr-FR" sz="1600" i="1" dirty="0">
                <a:solidFill>
                  <a:srgbClr val="F8F8F8"/>
                </a:solidFill>
              </a:rPr>
              <a:t> in </a:t>
            </a:r>
            <a:r>
              <a:rPr lang="fr-FR" sz="1600" i="1" dirty="0" err="1">
                <a:solidFill>
                  <a:srgbClr val="F8F8F8"/>
                </a:solidFill>
              </a:rPr>
              <a:t>their</a:t>
            </a:r>
            <a:r>
              <a:rPr lang="fr-FR" sz="1600" i="1" dirty="0">
                <a:solidFill>
                  <a:srgbClr val="F8F8F8"/>
                </a:solidFill>
              </a:rPr>
              <a:t> </a:t>
            </a:r>
            <a:r>
              <a:rPr lang="fr-FR" sz="1600" i="1" dirty="0" err="1">
                <a:solidFill>
                  <a:srgbClr val="F8F8F8"/>
                </a:solidFill>
              </a:rPr>
              <a:t>choice</a:t>
            </a:r>
            <a:r>
              <a:rPr lang="fr-FR" sz="1600" i="1" dirty="0">
                <a:solidFill>
                  <a:srgbClr val="F8F8F8"/>
                </a:solidFill>
              </a:rPr>
              <a:t> of </a:t>
            </a:r>
            <a:r>
              <a:rPr lang="fr-FR" sz="1600" i="1" dirty="0" err="1">
                <a:solidFill>
                  <a:srgbClr val="F8F8F8"/>
                </a:solidFill>
              </a:rPr>
              <a:t>hypervisors</a:t>
            </a:r>
            <a:r>
              <a:rPr lang="fr-FR" sz="1600" i="1" dirty="0">
                <a:solidFill>
                  <a:srgbClr val="F8F8F8"/>
                </a:solidFill>
              </a:rPr>
              <a:t> and cloud usage</a:t>
            </a:r>
            <a:r>
              <a:rPr lang="fr-FR" sz="1600" dirty="0" smtClean="0">
                <a:solidFill>
                  <a:srgbClr val="F8F8F8"/>
                </a:solidFill>
              </a:rPr>
              <a:t>."</a:t>
            </a:r>
          </a:p>
          <a:p>
            <a:endParaRPr lang="fr-FR" sz="1600" dirty="0">
              <a:solidFill>
                <a:srgbClr val="F8F8F8"/>
              </a:solidFill>
            </a:endParaRPr>
          </a:p>
          <a:p>
            <a:r>
              <a:rPr lang="fr-FR" sz="1600" dirty="0">
                <a:solidFill>
                  <a:srgbClr val="F8F8F8"/>
                </a:solidFill>
              </a:rPr>
              <a:t>Nutanix </a:t>
            </a:r>
            <a:r>
              <a:rPr lang="fr-FR" sz="1600" dirty="0" smtClean="0">
                <a:solidFill>
                  <a:srgbClr val="F8F8F8"/>
                </a:solidFill>
              </a:rPr>
              <a:t>est le seul fournisseur de solutions hyper-convergées positionné Dans le MQ</a:t>
            </a:r>
          </a:p>
          <a:p>
            <a:endParaRPr lang="fr-FR" sz="1200" dirty="0">
              <a:solidFill>
                <a:srgbClr val="F8F8F8"/>
              </a:solidFill>
            </a:endParaRPr>
          </a:p>
          <a:p>
            <a:r>
              <a:rPr lang="fr-FR" sz="1200" dirty="0" smtClean="0">
                <a:solidFill>
                  <a:srgbClr val="F8F8F8"/>
                </a:solidFill>
              </a:rPr>
              <a:t>Rapport complet :</a:t>
            </a:r>
            <a:endParaRPr lang="fr-FR" sz="1200" dirty="0">
              <a:solidFill>
                <a:srgbClr val="F8F8F8"/>
              </a:solidFill>
            </a:endParaRPr>
          </a:p>
          <a:p>
            <a:r>
              <a:rPr lang="fr-FR" sz="1200" dirty="0">
                <a:solidFill>
                  <a:srgbClr val="F8F8F8"/>
                </a:solidFill>
                <a:hlinkClick r:id="rId4"/>
              </a:rPr>
              <a:t>http://</a:t>
            </a:r>
            <a:r>
              <a:rPr lang="fr-FR" sz="1200" dirty="0" smtClean="0">
                <a:solidFill>
                  <a:srgbClr val="F8F8F8"/>
                </a:solidFill>
                <a:hlinkClick r:id="rId4"/>
              </a:rPr>
              <a:t>go.nutanix.com/2015-gartner-magic-quadrant-integrated-systems.html</a:t>
            </a:r>
            <a:r>
              <a:rPr lang="fr-FR" sz="1200" dirty="0" smtClean="0">
                <a:solidFill>
                  <a:srgbClr val="F8F8F8"/>
                </a:solidFill>
              </a:rPr>
              <a:t> </a:t>
            </a:r>
            <a:endParaRPr lang="fr-FR" sz="1200" dirty="0">
              <a:solidFill>
                <a:srgbClr val="F8F8F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01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\\psf\Home\Dropbox\Dolphin (1)\DMM Source\DMM Client Style Guides\Nutanix\Nutanix Source\iStock_000019377911XLarge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0" y="0"/>
            <a:ext cx="9144000" cy="13489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\\psf\Home\Dropbox\Dolphin (1)\DMM Source\DMM Client Style Guides\Nutanix\Nutanix Source\iStock_000019377911XLarg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0" y="426720"/>
            <a:ext cx="9144006" cy="64312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new-bezel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939" y="1409700"/>
            <a:ext cx="3548761" cy="847265"/>
          </a:xfrm>
          <a:prstGeom prst="rect">
            <a:avLst/>
          </a:prstGeom>
          <a:effectLst/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54719"/>
            <a:ext cx="8229600" cy="11430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450"/>
              </a:spcAft>
            </a:pPr>
            <a:r>
              <a:rPr lang="fr-FR" dirty="0" smtClean="0"/>
              <a:t>Mission de Nutanix : </a:t>
            </a:r>
            <a:r>
              <a:rPr lang="fr-CA" dirty="0" smtClean="0"/>
              <a:t>permettre </a:t>
            </a:r>
            <a:r>
              <a:rPr lang="fr-CA" dirty="0"/>
              <a:t>à nos clients </a:t>
            </a:r>
            <a:br>
              <a:rPr lang="fr-CA" dirty="0"/>
            </a:br>
            <a:r>
              <a:rPr lang="fr-CA" dirty="0" smtClean="0"/>
              <a:t>de </a:t>
            </a:r>
            <a:r>
              <a:rPr lang="fr-CA" dirty="0"/>
              <a:t>se reconcentrer sur les applications et le </a:t>
            </a:r>
            <a:r>
              <a:rPr lang="fr-CA" dirty="0" smtClean="0"/>
              <a:t>métier.</a:t>
            </a:r>
            <a:r>
              <a:rPr lang="fr-CA" dirty="0"/>
              <a:t/>
            </a:r>
            <a:br>
              <a:rPr lang="fr-CA" dirty="0"/>
            </a:br>
            <a:r>
              <a:rPr lang="fr-CA" dirty="0"/>
              <a:t>Simplement et sans compromis</a:t>
            </a:r>
            <a:r>
              <a:rPr lang="fr-CA" i="1" spc="-38" dirty="0">
                <a:solidFill>
                  <a:schemeClr val="tx2"/>
                </a:solidFill>
              </a:rPr>
              <a:t>.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er 2"/>
          <p:cNvGrpSpPr/>
          <p:nvPr/>
        </p:nvGrpSpPr>
        <p:grpSpPr>
          <a:xfrm>
            <a:off x="7261931" y="1315750"/>
            <a:ext cx="1400197" cy="1303387"/>
            <a:chOff x="7261931" y="1531650"/>
            <a:chExt cx="1400197" cy="1303387"/>
          </a:xfrm>
        </p:grpSpPr>
        <p:sp>
          <p:nvSpPr>
            <p:cNvPr id="9" name="Rectangle 8"/>
            <p:cNvSpPr/>
            <p:nvPr/>
          </p:nvSpPr>
          <p:spPr>
            <a:xfrm>
              <a:off x="7261931" y="2496483"/>
              <a:ext cx="140019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Zero</a:t>
              </a: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 </a:t>
              </a: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Touch</a:t>
              </a:r>
              <a:endParaRPr lang="fr-FR" sz="1600" b="1" dirty="0" smtClean="0">
                <a:solidFill>
                  <a:schemeClr val="accent1"/>
                </a:solidFill>
                <a:latin typeface="Gotham Rounded Book"/>
                <a:cs typeface="Gotham Rounded Book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7452431" y="1531650"/>
              <a:ext cx="1080000" cy="900000"/>
              <a:chOff x="2052460" y="2825108"/>
              <a:chExt cx="519436" cy="475792"/>
            </a:xfrm>
          </p:grpSpPr>
          <p:sp>
            <p:nvSpPr>
              <p:cNvPr id="14" name="Freeform 9"/>
              <p:cNvSpPr>
                <a:spLocks noEditPoints="1"/>
              </p:cNvSpPr>
              <p:nvPr/>
            </p:nvSpPr>
            <p:spPr bwMode="auto">
              <a:xfrm>
                <a:off x="2052460" y="2825108"/>
                <a:ext cx="347006" cy="347722"/>
              </a:xfrm>
              <a:custGeom>
                <a:avLst/>
                <a:gdLst>
                  <a:gd name="T0" fmla="*/ 68 w 268"/>
                  <a:gd name="T1" fmla="*/ 221 h 268"/>
                  <a:gd name="T2" fmla="*/ 60 w 268"/>
                  <a:gd name="T3" fmla="*/ 241 h 268"/>
                  <a:gd name="T4" fmla="*/ 64 w 268"/>
                  <a:gd name="T5" fmla="*/ 252 h 268"/>
                  <a:gd name="T6" fmla="*/ 100 w 268"/>
                  <a:gd name="T7" fmla="*/ 266 h 268"/>
                  <a:gd name="T8" fmla="*/ 110 w 268"/>
                  <a:gd name="T9" fmla="*/ 262 h 268"/>
                  <a:gd name="T10" fmla="*/ 118 w 268"/>
                  <a:gd name="T11" fmla="*/ 242 h 268"/>
                  <a:gd name="T12" fmla="*/ 134 w 268"/>
                  <a:gd name="T13" fmla="*/ 243 h 268"/>
                  <a:gd name="T14" fmla="*/ 149 w 268"/>
                  <a:gd name="T15" fmla="*/ 242 h 268"/>
                  <a:gd name="T16" fmla="*/ 157 w 268"/>
                  <a:gd name="T17" fmla="*/ 262 h 268"/>
                  <a:gd name="T18" fmla="*/ 165 w 268"/>
                  <a:gd name="T19" fmla="*/ 267 h 268"/>
                  <a:gd name="T20" fmla="*/ 168 w 268"/>
                  <a:gd name="T21" fmla="*/ 266 h 268"/>
                  <a:gd name="T22" fmla="*/ 203 w 268"/>
                  <a:gd name="T23" fmla="*/ 252 h 268"/>
                  <a:gd name="T24" fmla="*/ 207 w 268"/>
                  <a:gd name="T25" fmla="*/ 241 h 268"/>
                  <a:gd name="T26" fmla="*/ 199 w 268"/>
                  <a:gd name="T27" fmla="*/ 221 h 268"/>
                  <a:gd name="T28" fmla="*/ 221 w 268"/>
                  <a:gd name="T29" fmla="*/ 200 h 268"/>
                  <a:gd name="T30" fmla="*/ 241 w 268"/>
                  <a:gd name="T31" fmla="*/ 208 h 268"/>
                  <a:gd name="T32" fmla="*/ 247 w 268"/>
                  <a:gd name="T33" fmla="*/ 208 h 268"/>
                  <a:gd name="T34" fmla="*/ 251 w 268"/>
                  <a:gd name="T35" fmla="*/ 203 h 268"/>
                  <a:gd name="T36" fmla="*/ 266 w 268"/>
                  <a:gd name="T37" fmla="*/ 168 h 268"/>
                  <a:gd name="T38" fmla="*/ 262 w 268"/>
                  <a:gd name="T39" fmla="*/ 158 h 268"/>
                  <a:gd name="T40" fmla="*/ 242 w 268"/>
                  <a:gd name="T41" fmla="*/ 150 h 268"/>
                  <a:gd name="T42" fmla="*/ 243 w 268"/>
                  <a:gd name="T43" fmla="*/ 134 h 268"/>
                  <a:gd name="T44" fmla="*/ 242 w 268"/>
                  <a:gd name="T45" fmla="*/ 119 h 268"/>
                  <a:gd name="T46" fmla="*/ 262 w 268"/>
                  <a:gd name="T47" fmla="*/ 110 h 268"/>
                  <a:gd name="T48" fmla="*/ 266 w 268"/>
                  <a:gd name="T49" fmla="*/ 100 h 268"/>
                  <a:gd name="T50" fmla="*/ 251 w 268"/>
                  <a:gd name="T51" fmla="*/ 65 h 268"/>
                  <a:gd name="T52" fmla="*/ 241 w 268"/>
                  <a:gd name="T53" fmla="*/ 60 h 268"/>
                  <a:gd name="T54" fmla="*/ 221 w 268"/>
                  <a:gd name="T55" fmla="*/ 69 h 268"/>
                  <a:gd name="T56" fmla="*/ 199 w 268"/>
                  <a:gd name="T57" fmla="*/ 47 h 268"/>
                  <a:gd name="T58" fmla="*/ 207 w 268"/>
                  <a:gd name="T59" fmla="*/ 27 h 268"/>
                  <a:gd name="T60" fmla="*/ 207 w 268"/>
                  <a:gd name="T61" fmla="*/ 21 h 268"/>
                  <a:gd name="T62" fmla="*/ 203 w 268"/>
                  <a:gd name="T63" fmla="*/ 16 h 268"/>
                  <a:gd name="T64" fmla="*/ 168 w 268"/>
                  <a:gd name="T65" fmla="*/ 2 h 268"/>
                  <a:gd name="T66" fmla="*/ 157 w 268"/>
                  <a:gd name="T67" fmla="*/ 6 h 268"/>
                  <a:gd name="T68" fmla="*/ 149 w 268"/>
                  <a:gd name="T69" fmla="*/ 26 h 268"/>
                  <a:gd name="T70" fmla="*/ 134 w 268"/>
                  <a:gd name="T71" fmla="*/ 25 h 268"/>
                  <a:gd name="T72" fmla="*/ 118 w 268"/>
                  <a:gd name="T73" fmla="*/ 26 h 268"/>
                  <a:gd name="T74" fmla="*/ 110 w 268"/>
                  <a:gd name="T75" fmla="*/ 6 h 268"/>
                  <a:gd name="T76" fmla="*/ 100 w 268"/>
                  <a:gd name="T77" fmla="*/ 2 h 268"/>
                  <a:gd name="T78" fmla="*/ 64 w 268"/>
                  <a:gd name="T79" fmla="*/ 16 h 268"/>
                  <a:gd name="T80" fmla="*/ 60 w 268"/>
                  <a:gd name="T81" fmla="*/ 21 h 268"/>
                  <a:gd name="T82" fmla="*/ 60 w 268"/>
                  <a:gd name="T83" fmla="*/ 27 h 268"/>
                  <a:gd name="T84" fmla="*/ 68 w 268"/>
                  <a:gd name="T85" fmla="*/ 47 h 268"/>
                  <a:gd name="T86" fmla="*/ 46 w 268"/>
                  <a:gd name="T87" fmla="*/ 69 h 268"/>
                  <a:gd name="T88" fmla="*/ 26 w 268"/>
                  <a:gd name="T89" fmla="*/ 60 h 268"/>
                  <a:gd name="T90" fmla="*/ 16 w 268"/>
                  <a:gd name="T91" fmla="*/ 65 h 268"/>
                  <a:gd name="T92" fmla="*/ 1 w 268"/>
                  <a:gd name="T93" fmla="*/ 100 h 268"/>
                  <a:gd name="T94" fmla="*/ 6 w 268"/>
                  <a:gd name="T95" fmla="*/ 110 h 268"/>
                  <a:gd name="T96" fmla="*/ 26 w 268"/>
                  <a:gd name="T97" fmla="*/ 119 h 268"/>
                  <a:gd name="T98" fmla="*/ 25 w 268"/>
                  <a:gd name="T99" fmla="*/ 134 h 268"/>
                  <a:gd name="T100" fmla="*/ 26 w 268"/>
                  <a:gd name="T101" fmla="*/ 150 h 268"/>
                  <a:gd name="T102" fmla="*/ 6 w 268"/>
                  <a:gd name="T103" fmla="*/ 158 h 268"/>
                  <a:gd name="T104" fmla="*/ 1 w 268"/>
                  <a:gd name="T105" fmla="*/ 168 h 268"/>
                  <a:gd name="T106" fmla="*/ 16 w 268"/>
                  <a:gd name="T107" fmla="*/ 203 h 268"/>
                  <a:gd name="T108" fmla="*/ 20 w 268"/>
                  <a:gd name="T109" fmla="*/ 208 h 268"/>
                  <a:gd name="T110" fmla="*/ 26 w 268"/>
                  <a:gd name="T111" fmla="*/ 208 h 268"/>
                  <a:gd name="T112" fmla="*/ 46 w 268"/>
                  <a:gd name="T113" fmla="*/ 200 h 268"/>
                  <a:gd name="T114" fmla="*/ 68 w 268"/>
                  <a:gd name="T115" fmla="*/ 221 h 268"/>
                  <a:gd name="T116" fmla="*/ 134 w 268"/>
                  <a:gd name="T117" fmla="*/ 94 h 268"/>
                  <a:gd name="T118" fmla="*/ 173 w 268"/>
                  <a:gd name="T119" fmla="*/ 134 h 268"/>
                  <a:gd name="T120" fmla="*/ 134 w 268"/>
                  <a:gd name="T121" fmla="*/ 174 h 268"/>
                  <a:gd name="T122" fmla="*/ 94 w 268"/>
                  <a:gd name="T123" fmla="*/ 134 h 268"/>
                  <a:gd name="T124" fmla="*/ 134 w 268"/>
                  <a:gd name="T125" fmla="*/ 94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68" h="268">
                    <a:moveTo>
                      <a:pt x="68" y="221"/>
                    </a:moveTo>
                    <a:cubicBezTo>
                      <a:pt x="60" y="241"/>
                      <a:pt x="60" y="241"/>
                      <a:pt x="60" y="241"/>
                    </a:cubicBezTo>
                    <a:cubicBezTo>
                      <a:pt x="58" y="245"/>
                      <a:pt x="60" y="250"/>
                      <a:pt x="64" y="252"/>
                    </a:cubicBezTo>
                    <a:cubicBezTo>
                      <a:pt x="100" y="266"/>
                      <a:pt x="100" y="266"/>
                      <a:pt x="100" y="266"/>
                    </a:cubicBezTo>
                    <a:cubicBezTo>
                      <a:pt x="104" y="268"/>
                      <a:pt x="108" y="266"/>
                      <a:pt x="110" y="262"/>
                    </a:cubicBezTo>
                    <a:cubicBezTo>
                      <a:pt x="118" y="242"/>
                      <a:pt x="118" y="242"/>
                      <a:pt x="118" y="242"/>
                    </a:cubicBezTo>
                    <a:cubicBezTo>
                      <a:pt x="123" y="243"/>
                      <a:pt x="128" y="243"/>
                      <a:pt x="134" y="243"/>
                    </a:cubicBezTo>
                    <a:cubicBezTo>
                      <a:pt x="139" y="243"/>
                      <a:pt x="144" y="243"/>
                      <a:pt x="149" y="242"/>
                    </a:cubicBezTo>
                    <a:cubicBezTo>
                      <a:pt x="157" y="262"/>
                      <a:pt x="157" y="262"/>
                      <a:pt x="157" y="262"/>
                    </a:cubicBezTo>
                    <a:cubicBezTo>
                      <a:pt x="159" y="265"/>
                      <a:pt x="162" y="267"/>
                      <a:pt x="165" y="267"/>
                    </a:cubicBezTo>
                    <a:cubicBezTo>
                      <a:pt x="166" y="267"/>
                      <a:pt x="167" y="267"/>
                      <a:pt x="168" y="266"/>
                    </a:cubicBezTo>
                    <a:cubicBezTo>
                      <a:pt x="203" y="252"/>
                      <a:pt x="203" y="252"/>
                      <a:pt x="203" y="252"/>
                    </a:cubicBezTo>
                    <a:cubicBezTo>
                      <a:pt x="207" y="250"/>
                      <a:pt x="209" y="245"/>
                      <a:pt x="207" y="241"/>
                    </a:cubicBezTo>
                    <a:cubicBezTo>
                      <a:pt x="199" y="221"/>
                      <a:pt x="199" y="221"/>
                      <a:pt x="199" y="221"/>
                    </a:cubicBezTo>
                    <a:cubicBezTo>
                      <a:pt x="207" y="215"/>
                      <a:pt x="215" y="208"/>
                      <a:pt x="221" y="200"/>
                    </a:cubicBezTo>
                    <a:cubicBezTo>
                      <a:pt x="241" y="208"/>
                      <a:pt x="241" y="208"/>
                      <a:pt x="241" y="208"/>
                    </a:cubicBezTo>
                    <a:cubicBezTo>
                      <a:pt x="243" y="209"/>
                      <a:pt x="245" y="209"/>
                      <a:pt x="247" y="208"/>
                    </a:cubicBezTo>
                    <a:cubicBezTo>
                      <a:pt x="249" y="207"/>
                      <a:pt x="250" y="205"/>
                      <a:pt x="251" y="203"/>
                    </a:cubicBezTo>
                    <a:cubicBezTo>
                      <a:pt x="266" y="168"/>
                      <a:pt x="266" y="168"/>
                      <a:pt x="266" y="168"/>
                    </a:cubicBezTo>
                    <a:cubicBezTo>
                      <a:pt x="268" y="164"/>
                      <a:pt x="266" y="159"/>
                      <a:pt x="262" y="158"/>
                    </a:cubicBezTo>
                    <a:cubicBezTo>
                      <a:pt x="242" y="150"/>
                      <a:pt x="242" y="150"/>
                      <a:pt x="242" y="150"/>
                    </a:cubicBezTo>
                    <a:cubicBezTo>
                      <a:pt x="242" y="145"/>
                      <a:pt x="243" y="139"/>
                      <a:pt x="243" y="134"/>
                    </a:cubicBezTo>
                    <a:cubicBezTo>
                      <a:pt x="243" y="129"/>
                      <a:pt x="242" y="124"/>
                      <a:pt x="242" y="119"/>
                    </a:cubicBezTo>
                    <a:cubicBezTo>
                      <a:pt x="262" y="110"/>
                      <a:pt x="262" y="110"/>
                      <a:pt x="262" y="110"/>
                    </a:cubicBezTo>
                    <a:cubicBezTo>
                      <a:pt x="266" y="109"/>
                      <a:pt x="268" y="104"/>
                      <a:pt x="266" y="100"/>
                    </a:cubicBezTo>
                    <a:cubicBezTo>
                      <a:pt x="251" y="65"/>
                      <a:pt x="251" y="65"/>
                      <a:pt x="251" y="65"/>
                    </a:cubicBezTo>
                    <a:cubicBezTo>
                      <a:pt x="250" y="61"/>
                      <a:pt x="245" y="59"/>
                      <a:pt x="241" y="60"/>
                    </a:cubicBezTo>
                    <a:cubicBezTo>
                      <a:pt x="221" y="69"/>
                      <a:pt x="221" y="69"/>
                      <a:pt x="221" y="69"/>
                    </a:cubicBezTo>
                    <a:cubicBezTo>
                      <a:pt x="215" y="60"/>
                      <a:pt x="207" y="53"/>
                      <a:pt x="199" y="47"/>
                    </a:cubicBezTo>
                    <a:cubicBezTo>
                      <a:pt x="207" y="27"/>
                      <a:pt x="207" y="27"/>
                      <a:pt x="207" y="27"/>
                    </a:cubicBezTo>
                    <a:cubicBezTo>
                      <a:pt x="208" y="25"/>
                      <a:pt x="208" y="23"/>
                      <a:pt x="207" y="21"/>
                    </a:cubicBezTo>
                    <a:cubicBezTo>
                      <a:pt x="207" y="19"/>
                      <a:pt x="205" y="17"/>
                      <a:pt x="203" y="16"/>
                    </a:cubicBezTo>
                    <a:cubicBezTo>
                      <a:pt x="168" y="2"/>
                      <a:pt x="168" y="2"/>
                      <a:pt x="168" y="2"/>
                    </a:cubicBezTo>
                    <a:cubicBezTo>
                      <a:pt x="164" y="0"/>
                      <a:pt x="159" y="2"/>
                      <a:pt x="157" y="6"/>
                    </a:cubicBezTo>
                    <a:cubicBezTo>
                      <a:pt x="149" y="26"/>
                      <a:pt x="149" y="26"/>
                      <a:pt x="149" y="26"/>
                    </a:cubicBezTo>
                    <a:cubicBezTo>
                      <a:pt x="144" y="25"/>
                      <a:pt x="139" y="25"/>
                      <a:pt x="134" y="25"/>
                    </a:cubicBezTo>
                    <a:cubicBezTo>
                      <a:pt x="128" y="25"/>
                      <a:pt x="123" y="25"/>
                      <a:pt x="118" y="2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08" y="2"/>
                      <a:pt x="104" y="0"/>
                      <a:pt x="100" y="2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2" y="17"/>
                      <a:pt x="61" y="19"/>
                      <a:pt x="60" y="21"/>
                    </a:cubicBezTo>
                    <a:cubicBezTo>
                      <a:pt x="59" y="23"/>
                      <a:pt x="59" y="25"/>
                      <a:pt x="60" y="27"/>
                    </a:cubicBezTo>
                    <a:cubicBezTo>
                      <a:pt x="68" y="47"/>
                      <a:pt x="68" y="47"/>
                      <a:pt x="68" y="47"/>
                    </a:cubicBezTo>
                    <a:cubicBezTo>
                      <a:pt x="60" y="53"/>
                      <a:pt x="53" y="60"/>
                      <a:pt x="46" y="6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2" y="59"/>
                      <a:pt x="18" y="61"/>
                      <a:pt x="16" y="65"/>
                    </a:cubicBezTo>
                    <a:cubicBezTo>
                      <a:pt x="1" y="100"/>
                      <a:pt x="1" y="100"/>
                      <a:pt x="1" y="100"/>
                    </a:cubicBezTo>
                    <a:cubicBezTo>
                      <a:pt x="0" y="104"/>
                      <a:pt x="2" y="109"/>
                      <a:pt x="6" y="110"/>
                    </a:cubicBezTo>
                    <a:cubicBezTo>
                      <a:pt x="26" y="119"/>
                      <a:pt x="26" y="119"/>
                      <a:pt x="26" y="119"/>
                    </a:cubicBezTo>
                    <a:cubicBezTo>
                      <a:pt x="25" y="124"/>
                      <a:pt x="25" y="129"/>
                      <a:pt x="25" y="134"/>
                    </a:cubicBezTo>
                    <a:cubicBezTo>
                      <a:pt x="25" y="139"/>
                      <a:pt x="25" y="145"/>
                      <a:pt x="26" y="150"/>
                    </a:cubicBezTo>
                    <a:cubicBezTo>
                      <a:pt x="6" y="158"/>
                      <a:pt x="6" y="158"/>
                      <a:pt x="6" y="158"/>
                    </a:cubicBezTo>
                    <a:cubicBezTo>
                      <a:pt x="2" y="159"/>
                      <a:pt x="0" y="164"/>
                      <a:pt x="1" y="168"/>
                    </a:cubicBezTo>
                    <a:cubicBezTo>
                      <a:pt x="16" y="203"/>
                      <a:pt x="16" y="203"/>
                      <a:pt x="16" y="203"/>
                    </a:cubicBezTo>
                    <a:cubicBezTo>
                      <a:pt x="17" y="205"/>
                      <a:pt x="18" y="207"/>
                      <a:pt x="20" y="208"/>
                    </a:cubicBezTo>
                    <a:cubicBezTo>
                      <a:pt x="22" y="209"/>
                      <a:pt x="25" y="209"/>
                      <a:pt x="26" y="208"/>
                    </a:cubicBezTo>
                    <a:cubicBezTo>
                      <a:pt x="46" y="200"/>
                      <a:pt x="46" y="200"/>
                      <a:pt x="46" y="200"/>
                    </a:cubicBezTo>
                    <a:cubicBezTo>
                      <a:pt x="53" y="208"/>
                      <a:pt x="60" y="215"/>
                      <a:pt x="68" y="221"/>
                    </a:cubicBezTo>
                    <a:close/>
                    <a:moveTo>
                      <a:pt x="134" y="94"/>
                    </a:moveTo>
                    <a:cubicBezTo>
                      <a:pt x="156" y="94"/>
                      <a:pt x="173" y="112"/>
                      <a:pt x="173" y="134"/>
                    </a:cubicBezTo>
                    <a:cubicBezTo>
                      <a:pt x="173" y="156"/>
                      <a:pt x="156" y="174"/>
                      <a:pt x="134" y="174"/>
                    </a:cubicBezTo>
                    <a:cubicBezTo>
                      <a:pt x="112" y="174"/>
                      <a:pt x="94" y="156"/>
                      <a:pt x="94" y="134"/>
                    </a:cubicBezTo>
                    <a:cubicBezTo>
                      <a:pt x="94" y="112"/>
                      <a:pt x="112" y="94"/>
                      <a:pt x="134" y="94"/>
                    </a:cubicBez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10"/>
              <p:cNvSpPr>
                <a:spLocks noEditPoints="1"/>
              </p:cNvSpPr>
              <p:nvPr/>
            </p:nvSpPr>
            <p:spPr bwMode="auto">
              <a:xfrm>
                <a:off x="2322910" y="3053345"/>
                <a:ext cx="248986" cy="247555"/>
              </a:xfrm>
              <a:custGeom>
                <a:avLst/>
                <a:gdLst>
                  <a:gd name="T0" fmla="*/ 177 w 192"/>
                  <a:gd name="T1" fmla="*/ 52 h 191"/>
                  <a:gd name="T2" fmla="*/ 163 w 192"/>
                  <a:gd name="T3" fmla="*/ 57 h 191"/>
                  <a:gd name="T4" fmla="*/ 149 w 192"/>
                  <a:gd name="T5" fmla="*/ 40 h 191"/>
                  <a:gd name="T6" fmla="*/ 156 w 192"/>
                  <a:gd name="T7" fmla="*/ 26 h 191"/>
                  <a:gd name="T8" fmla="*/ 157 w 192"/>
                  <a:gd name="T9" fmla="*/ 22 h 191"/>
                  <a:gd name="T10" fmla="*/ 154 w 192"/>
                  <a:gd name="T11" fmla="*/ 19 h 191"/>
                  <a:gd name="T12" fmla="*/ 130 w 192"/>
                  <a:gd name="T13" fmla="*/ 6 h 191"/>
                  <a:gd name="T14" fmla="*/ 123 w 192"/>
                  <a:gd name="T15" fmla="*/ 8 h 191"/>
                  <a:gd name="T16" fmla="*/ 116 w 192"/>
                  <a:gd name="T17" fmla="*/ 21 h 191"/>
                  <a:gd name="T18" fmla="*/ 105 w 192"/>
                  <a:gd name="T19" fmla="*/ 19 h 191"/>
                  <a:gd name="T20" fmla="*/ 94 w 192"/>
                  <a:gd name="T21" fmla="*/ 19 h 191"/>
                  <a:gd name="T22" fmla="*/ 90 w 192"/>
                  <a:gd name="T23" fmla="*/ 4 h 191"/>
                  <a:gd name="T24" fmla="*/ 83 w 192"/>
                  <a:gd name="T25" fmla="*/ 0 h 191"/>
                  <a:gd name="T26" fmla="*/ 57 w 192"/>
                  <a:gd name="T27" fmla="*/ 8 h 191"/>
                  <a:gd name="T28" fmla="*/ 54 w 192"/>
                  <a:gd name="T29" fmla="*/ 11 h 191"/>
                  <a:gd name="T30" fmla="*/ 53 w 192"/>
                  <a:gd name="T31" fmla="*/ 15 h 191"/>
                  <a:gd name="T32" fmla="*/ 57 w 192"/>
                  <a:gd name="T33" fmla="*/ 29 h 191"/>
                  <a:gd name="T34" fmla="*/ 40 w 192"/>
                  <a:gd name="T35" fmla="*/ 43 h 191"/>
                  <a:gd name="T36" fmla="*/ 27 w 192"/>
                  <a:gd name="T37" fmla="*/ 36 h 191"/>
                  <a:gd name="T38" fmla="*/ 19 w 192"/>
                  <a:gd name="T39" fmla="*/ 38 h 191"/>
                  <a:gd name="T40" fmla="*/ 6 w 192"/>
                  <a:gd name="T41" fmla="*/ 61 h 191"/>
                  <a:gd name="T42" fmla="*/ 9 w 192"/>
                  <a:gd name="T43" fmla="*/ 69 h 191"/>
                  <a:gd name="T44" fmla="*/ 22 w 192"/>
                  <a:gd name="T45" fmla="*/ 76 h 191"/>
                  <a:gd name="T46" fmla="*/ 20 w 192"/>
                  <a:gd name="T47" fmla="*/ 87 h 191"/>
                  <a:gd name="T48" fmla="*/ 19 w 192"/>
                  <a:gd name="T49" fmla="*/ 98 h 191"/>
                  <a:gd name="T50" fmla="*/ 5 w 192"/>
                  <a:gd name="T51" fmla="*/ 102 h 191"/>
                  <a:gd name="T52" fmla="*/ 1 w 192"/>
                  <a:gd name="T53" fmla="*/ 109 h 191"/>
                  <a:gd name="T54" fmla="*/ 9 w 192"/>
                  <a:gd name="T55" fmla="*/ 135 h 191"/>
                  <a:gd name="T56" fmla="*/ 11 w 192"/>
                  <a:gd name="T57" fmla="*/ 138 h 191"/>
                  <a:gd name="T58" fmla="*/ 16 w 192"/>
                  <a:gd name="T59" fmla="*/ 139 h 191"/>
                  <a:gd name="T60" fmla="*/ 30 w 192"/>
                  <a:gd name="T61" fmla="*/ 135 h 191"/>
                  <a:gd name="T62" fmla="*/ 44 w 192"/>
                  <a:gd name="T63" fmla="*/ 152 h 191"/>
                  <a:gd name="T64" fmla="*/ 36 w 192"/>
                  <a:gd name="T65" fmla="*/ 165 h 191"/>
                  <a:gd name="T66" fmla="*/ 39 w 192"/>
                  <a:gd name="T67" fmla="*/ 172 h 191"/>
                  <a:gd name="T68" fmla="*/ 62 w 192"/>
                  <a:gd name="T69" fmla="*/ 185 h 191"/>
                  <a:gd name="T70" fmla="*/ 70 w 192"/>
                  <a:gd name="T71" fmla="*/ 183 h 191"/>
                  <a:gd name="T72" fmla="*/ 77 w 192"/>
                  <a:gd name="T73" fmla="*/ 170 h 191"/>
                  <a:gd name="T74" fmla="*/ 88 w 192"/>
                  <a:gd name="T75" fmla="*/ 172 h 191"/>
                  <a:gd name="T76" fmla="*/ 99 w 192"/>
                  <a:gd name="T77" fmla="*/ 172 h 191"/>
                  <a:gd name="T78" fmla="*/ 103 w 192"/>
                  <a:gd name="T79" fmla="*/ 187 h 191"/>
                  <a:gd name="T80" fmla="*/ 108 w 192"/>
                  <a:gd name="T81" fmla="*/ 191 h 191"/>
                  <a:gd name="T82" fmla="*/ 110 w 192"/>
                  <a:gd name="T83" fmla="*/ 191 h 191"/>
                  <a:gd name="T84" fmla="*/ 136 w 192"/>
                  <a:gd name="T85" fmla="*/ 183 h 191"/>
                  <a:gd name="T86" fmla="*/ 139 w 192"/>
                  <a:gd name="T87" fmla="*/ 176 h 191"/>
                  <a:gd name="T88" fmla="*/ 135 w 192"/>
                  <a:gd name="T89" fmla="*/ 162 h 191"/>
                  <a:gd name="T90" fmla="*/ 152 w 192"/>
                  <a:gd name="T91" fmla="*/ 148 h 191"/>
                  <a:gd name="T92" fmla="*/ 166 w 192"/>
                  <a:gd name="T93" fmla="*/ 156 h 191"/>
                  <a:gd name="T94" fmla="*/ 170 w 192"/>
                  <a:gd name="T95" fmla="*/ 156 h 191"/>
                  <a:gd name="T96" fmla="*/ 173 w 192"/>
                  <a:gd name="T97" fmla="*/ 153 h 191"/>
                  <a:gd name="T98" fmla="*/ 186 w 192"/>
                  <a:gd name="T99" fmla="*/ 130 h 191"/>
                  <a:gd name="T100" fmla="*/ 184 w 192"/>
                  <a:gd name="T101" fmla="*/ 122 h 191"/>
                  <a:gd name="T102" fmla="*/ 171 w 192"/>
                  <a:gd name="T103" fmla="*/ 115 h 191"/>
                  <a:gd name="T104" fmla="*/ 173 w 192"/>
                  <a:gd name="T105" fmla="*/ 104 h 191"/>
                  <a:gd name="T106" fmla="*/ 173 w 192"/>
                  <a:gd name="T107" fmla="*/ 93 h 191"/>
                  <a:gd name="T108" fmla="*/ 188 w 192"/>
                  <a:gd name="T109" fmla="*/ 89 h 191"/>
                  <a:gd name="T110" fmla="*/ 191 w 192"/>
                  <a:gd name="T111" fmla="*/ 82 h 191"/>
                  <a:gd name="T112" fmla="*/ 184 w 192"/>
                  <a:gd name="T113" fmla="*/ 56 h 191"/>
                  <a:gd name="T114" fmla="*/ 177 w 192"/>
                  <a:gd name="T115" fmla="*/ 52 h 191"/>
                  <a:gd name="T116" fmla="*/ 124 w 192"/>
                  <a:gd name="T117" fmla="*/ 99 h 191"/>
                  <a:gd name="T118" fmla="*/ 93 w 192"/>
                  <a:gd name="T119" fmla="*/ 123 h 191"/>
                  <a:gd name="T120" fmla="*/ 68 w 192"/>
                  <a:gd name="T121" fmla="*/ 92 h 191"/>
                  <a:gd name="T122" fmla="*/ 99 w 192"/>
                  <a:gd name="T123" fmla="*/ 68 h 191"/>
                  <a:gd name="T124" fmla="*/ 124 w 192"/>
                  <a:gd name="T125" fmla="*/ 99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92" h="191">
                    <a:moveTo>
                      <a:pt x="177" y="52"/>
                    </a:moveTo>
                    <a:cubicBezTo>
                      <a:pt x="163" y="57"/>
                      <a:pt x="163" y="57"/>
                      <a:pt x="163" y="57"/>
                    </a:cubicBezTo>
                    <a:cubicBezTo>
                      <a:pt x="159" y="50"/>
                      <a:pt x="154" y="45"/>
                      <a:pt x="149" y="40"/>
                    </a:cubicBezTo>
                    <a:cubicBezTo>
                      <a:pt x="156" y="26"/>
                      <a:pt x="156" y="26"/>
                      <a:pt x="156" y="26"/>
                    </a:cubicBezTo>
                    <a:cubicBezTo>
                      <a:pt x="157" y="25"/>
                      <a:pt x="157" y="23"/>
                      <a:pt x="157" y="22"/>
                    </a:cubicBezTo>
                    <a:cubicBezTo>
                      <a:pt x="156" y="21"/>
                      <a:pt x="155" y="19"/>
                      <a:pt x="154" y="19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8" y="4"/>
                      <a:pt x="124" y="5"/>
                      <a:pt x="123" y="8"/>
                    </a:cubicBezTo>
                    <a:cubicBezTo>
                      <a:pt x="116" y="21"/>
                      <a:pt x="116" y="21"/>
                      <a:pt x="116" y="21"/>
                    </a:cubicBezTo>
                    <a:cubicBezTo>
                      <a:pt x="112" y="20"/>
                      <a:pt x="108" y="20"/>
                      <a:pt x="105" y="19"/>
                    </a:cubicBezTo>
                    <a:cubicBezTo>
                      <a:pt x="101" y="19"/>
                      <a:pt x="97" y="19"/>
                      <a:pt x="94" y="19"/>
                    </a:cubicBezTo>
                    <a:cubicBezTo>
                      <a:pt x="90" y="4"/>
                      <a:pt x="90" y="4"/>
                      <a:pt x="90" y="4"/>
                    </a:cubicBezTo>
                    <a:cubicBezTo>
                      <a:pt x="89" y="1"/>
                      <a:pt x="86" y="0"/>
                      <a:pt x="83" y="0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8"/>
                      <a:pt x="54" y="9"/>
                      <a:pt x="54" y="11"/>
                    </a:cubicBezTo>
                    <a:cubicBezTo>
                      <a:pt x="53" y="12"/>
                      <a:pt x="53" y="13"/>
                      <a:pt x="53" y="15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1" y="33"/>
                      <a:pt x="45" y="38"/>
                      <a:pt x="40" y="43"/>
                    </a:cubicBezTo>
                    <a:cubicBezTo>
                      <a:pt x="27" y="36"/>
                      <a:pt x="27" y="36"/>
                      <a:pt x="27" y="36"/>
                    </a:cubicBezTo>
                    <a:cubicBezTo>
                      <a:pt x="24" y="34"/>
                      <a:pt x="21" y="35"/>
                      <a:pt x="19" y="38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4"/>
                      <a:pt x="6" y="67"/>
                      <a:pt x="9" y="69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1" y="80"/>
                      <a:pt x="20" y="83"/>
                      <a:pt x="20" y="87"/>
                    </a:cubicBezTo>
                    <a:cubicBezTo>
                      <a:pt x="20" y="91"/>
                      <a:pt x="19" y="94"/>
                      <a:pt x="19" y="98"/>
                    </a:cubicBezTo>
                    <a:cubicBezTo>
                      <a:pt x="5" y="102"/>
                      <a:pt x="5" y="102"/>
                      <a:pt x="5" y="102"/>
                    </a:cubicBezTo>
                    <a:cubicBezTo>
                      <a:pt x="2" y="103"/>
                      <a:pt x="0" y="106"/>
                      <a:pt x="1" y="109"/>
                    </a:cubicBezTo>
                    <a:cubicBezTo>
                      <a:pt x="9" y="135"/>
                      <a:pt x="9" y="135"/>
                      <a:pt x="9" y="135"/>
                    </a:cubicBezTo>
                    <a:cubicBezTo>
                      <a:pt x="9" y="136"/>
                      <a:pt x="10" y="138"/>
                      <a:pt x="11" y="138"/>
                    </a:cubicBezTo>
                    <a:cubicBezTo>
                      <a:pt x="13" y="139"/>
                      <a:pt x="14" y="139"/>
                      <a:pt x="16" y="139"/>
                    </a:cubicBezTo>
                    <a:cubicBezTo>
                      <a:pt x="30" y="135"/>
                      <a:pt x="30" y="135"/>
                      <a:pt x="30" y="135"/>
                    </a:cubicBezTo>
                    <a:cubicBezTo>
                      <a:pt x="34" y="141"/>
                      <a:pt x="38" y="147"/>
                      <a:pt x="44" y="152"/>
                    </a:cubicBezTo>
                    <a:cubicBezTo>
                      <a:pt x="36" y="165"/>
                      <a:pt x="36" y="165"/>
                      <a:pt x="36" y="165"/>
                    </a:cubicBezTo>
                    <a:cubicBezTo>
                      <a:pt x="35" y="168"/>
                      <a:pt x="36" y="171"/>
                      <a:pt x="39" y="172"/>
                    </a:cubicBezTo>
                    <a:cubicBezTo>
                      <a:pt x="62" y="185"/>
                      <a:pt x="62" y="185"/>
                      <a:pt x="62" y="185"/>
                    </a:cubicBezTo>
                    <a:cubicBezTo>
                      <a:pt x="65" y="187"/>
                      <a:pt x="68" y="186"/>
                      <a:pt x="70" y="183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80" y="171"/>
                      <a:pt x="84" y="172"/>
                      <a:pt x="88" y="172"/>
                    </a:cubicBezTo>
                    <a:cubicBezTo>
                      <a:pt x="91" y="172"/>
                      <a:pt x="95" y="172"/>
                      <a:pt x="99" y="172"/>
                    </a:cubicBezTo>
                    <a:cubicBezTo>
                      <a:pt x="103" y="187"/>
                      <a:pt x="103" y="187"/>
                      <a:pt x="103" y="187"/>
                    </a:cubicBezTo>
                    <a:cubicBezTo>
                      <a:pt x="104" y="189"/>
                      <a:pt x="105" y="191"/>
                      <a:pt x="108" y="191"/>
                    </a:cubicBezTo>
                    <a:cubicBezTo>
                      <a:pt x="108" y="191"/>
                      <a:pt x="109" y="191"/>
                      <a:pt x="110" y="191"/>
                    </a:cubicBezTo>
                    <a:cubicBezTo>
                      <a:pt x="136" y="183"/>
                      <a:pt x="136" y="183"/>
                      <a:pt x="136" y="183"/>
                    </a:cubicBezTo>
                    <a:cubicBezTo>
                      <a:pt x="139" y="182"/>
                      <a:pt x="140" y="179"/>
                      <a:pt x="139" y="176"/>
                    </a:cubicBezTo>
                    <a:cubicBezTo>
                      <a:pt x="135" y="162"/>
                      <a:pt x="135" y="162"/>
                      <a:pt x="135" y="162"/>
                    </a:cubicBezTo>
                    <a:cubicBezTo>
                      <a:pt x="142" y="158"/>
                      <a:pt x="147" y="154"/>
                      <a:pt x="152" y="148"/>
                    </a:cubicBezTo>
                    <a:cubicBezTo>
                      <a:pt x="166" y="156"/>
                      <a:pt x="166" y="156"/>
                      <a:pt x="166" y="156"/>
                    </a:cubicBezTo>
                    <a:cubicBezTo>
                      <a:pt x="167" y="156"/>
                      <a:pt x="168" y="156"/>
                      <a:pt x="170" y="156"/>
                    </a:cubicBezTo>
                    <a:cubicBezTo>
                      <a:pt x="171" y="156"/>
                      <a:pt x="172" y="155"/>
                      <a:pt x="173" y="153"/>
                    </a:cubicBezTo>
                    <a:cubicBezTo>
                      <a:pt x="186" y="130"/>
                      <a:pt x="186" y="130"/>
                      <a:pt x="186" y="130"/>
                    </a:cubicBezTo>
                    <a:cubicBezTo>
                      <a:pt x="188" y="127"/>
                      <a:pt x="187" y="124"/>
                      <a:pt x="184" y="122"/>
                    </a:cubicBezTo>
                    <a:cubicBezTo>
                      <a:pt x="171" y="115"/>
                      <a:pt x="171" y="115"/>
                      <a:pt x="171" y="115"/>
                    </a:cubicBezTo>
                    <a:cubicBezTo>
                      <a:pt x="172" y="111"/>
                      <a:pt x="172" y="108"/>
                      <a:pt x="173" y="104"/>
                    </a:cubicBezTo>
                    <a:cubicBezTo>
                      <a:pt x="173" y="100"/>
                      <a:pt x="173" y="97"/>
                      <a:pt x="173" y="93"/>
                    </a:cubicBezTo>
                    <a:cubicBezTo>
                      <a:pt x="188" y="89"/>
                      <a:pt x="188" y="89"/>
                      <a:pt x="188" y="89"/>
                    </a:cubicBezTo>
                    <a:cubicBezTo>
                      <a:pt x="191" y="88"/>
                      <a:pt x="192" y="85"/>
                      <a:pt x="191" y="82"/>
                    </a:cubicBezTo>
                    <a:cubicBezTo>
                      <a:pt x="184" y="56"/>
                      <a:pt x="184" y="56"/>
                      <a:pt x="184" y="56"/>
                    </a:cubicBezTo>
                    <a:cubicBezTo>
                      <a:pt x="183" y="53"/>
                      <a:pt x="180" y="52"/>
                      <a:pt x="177" y="52"/>
                    </a:cubicBezTo>
                    <a:close/>
                    <a:moveTo>
                      <a:pt x="124" y="99"/>
                    </a:moveTo>
                    <a:cubicBezTo>
                      <a:pt x="122" y="114"/>
                      <a:pt x="109" y="125"/>
                      <a:pt x="93" y="123"/>
                    </a:cubicBezTo>
                    <a:cubicBezTo>
                      <a:pt x="78" y="122"/>
                      <a:pt x="67" y="108"/>
                      <a:pt x="68" y="92"/>
                    </a:cubicBezTo>
                    <a:cubicBezTo>
                      <a:pt x="70" y="77"/>
                      <a:pt x="84" y="66"/>
                      <a:pt x="99" y="68"/>
                    </a:cubicBezTo>
                    <a:cubicBezTo>
                      <a:pt x="115" y="70"/>
                      <a:pt x="126" y="83"/>
                      <a:pt x="124" y="99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" name="Grouper 1"/>
          <p:cNvGrpSpPr/>
          <p:nvPr/>
        </p:nvGrpSpPr>
        <p:grpSpPr>
          <a:xfrm>
            <a:off x="5293892" y="1264950"/>
            <a:ext cx="1420052" cy="1373593"/>
            <a:chOff x="5293892" y="1531650"/>
            <a:chExt cx="1420052" cy="1373593"/>
          </a:xfrm>
        </p:grpSpPr>
        <p:sp>
          <p:nvSpPr>
            <p:cNvPr id="8" name="Rectangle 7"/>
            <p:cNvSpPr/>
            <p:nvPr/>
          </p:nvSpPr>
          <p:spPr>
            <a:xfrm>
              <a:off x="5293892" y="2566689"/>
              <a:ext cx="142005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Always</a:t>
              </a: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 On</a:t>
              </a:r>
            </a:p>
          </p:txBody>
        </p:sp>
        <p:grpSp>
          <p:nvGrpSpPr>
            <p:cNvPr id="16" name="Group 18"/>
            <p:cNvGrpSpPr/>
            <p:nvPr/>
          </p:nvGrpSpPr>
          <p:grpSpPr>
            <a:xfrm>
              <a:off x="5451676" y="1531650"/>
              <a:ext cx="1080000" cy="900000"/>
              <a:chOff x="-553308" y="2772878"/>
              <a:chExt cx="568089" cy="505127"/>
            </a:xfrm>
          </p:grpSpPr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-553308" y="2772878"/>
                <a:ext cx="568089" cy="505127"/>
              </a:xfrm>
              <a:custGeom>
                <a:avLst/>
                <a:gdLst>
                  <a:gd name="T0" fmla="*/ 192 w 438"/>
                  <a:gd name="T1" fmla="*/ 381 h 389"/>
                  <a:gd name="T2" fmla="*/ 289 w 438"/>
                  <a:gd name="T3" fmla="*/ 377 h 389"/>
                  <a:gd name="T4" fmla="*/ 407 w 438"/>
                  <a:gd name="T5" fmla="*/ 149 h 389"/>
                  <a:gd name="T6" fmla="*/ 179 w 438"/>
                  <a:gd name="T7" fmla="*/ 31 h 389"/>
                  <a:gd name="T8" fmla="*/ 53 w 438"/>
                  <a:gd name="T9" fmla="*/ 226 h 389"/>
                  <a:gd name="T10" fmla="*/ 61 w 438"/>
                  <a:gd name="T11" fmla="*/ 259 h 389"/>
                  <a:gd name="T12" fmla="*/ 67 w 438"/>
                  <a:gd name="T13" fmla="*/ 278 h 389"/>
                  <a:gd name="T14" fmla="*/ 5 w 438"/>
                  <a:gd name="T15" fmla="*/ 274 h 389"/>
                  <a:gd name="T16" fmla="*/ 0 w 438"/>
                  <a:gd name="T17" fmla="*/ 277 h 389"/>
                  <a:gd name="T18" fmla="*/ 0 w 438"/>
                  <a:gd name="T19" fmla="*/ 280 h 389"/>
                  <a:gd name="T20" fmla="*/ 2 w 438"/>
                  <a:gd name="T21" fmla="*/ 282 h 389"/>
                  <a:gd name="T22" fmla="*/ 120 w 438"/>
                  <a:gd name="T23" fmla="*/ 364 h 389"/>
                  <a:gd name="T24" fmla="*/ 124 w 438"/>
                  <a:gd name="T25" fmla="*/ 365 h 389"/>
                  <a:gd name="T26" fmla="*/ 127 w 438"/>
                  <a:gd name="T27" fmla="*/ 362 h 389"/>
                  <a:gd name="T28" fmla="*/ 175 w 438"/>
                  <a:gd name="T29" fmla="*/ 227 h 389"/>
                  <a:gd name="T30" fmla="*/ 174 w 438"/>
                  <a:gd name="T31" fmla="*/ 222 h 389"/>
                  <a:gd name="T32" fmla="*/ 168 w 438"/>
                  <a:gd name="T33" fmla="*/ 222 h 389"/>
                  <a:gd name="T34" fmla="*/ 120 w 438"/>
                  <a:gd name="T35" fmla="*/ 261 h 389"/>
                  <a:gd name="T36" fmla="*/ 112 w 438"/>
                  <a:gd name="T37" fmla="*/ 235 h 389"/>
                  <a:gd name="T38" fmla="*/ 196 w 438"/>
                  <a:gd name="T39" fmla="*/ 84 h 389"/>
                  <a:gd name="T40" fmla="*/ 354 w 438"/>
                  <a:gd name="T41" fmla="*/ 166 h 389"/>
                  <a:gd name="T42" fmla="*/ 272 w 438"/>
                  <a:gd name="T43" fmla="*/ 325 h 389"/>
                  <a:gd name="T44" fmla="*/ 205 w 438"/>
                  <a:gd name="T45" fmla="*/ 327 h 389"/>
                  <a:gd name="T46" fmla="*/ 192 w 438"/>
                  <a:gd name="T47" fmla="*/ 381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38" h="389">
                    <a:moveTo>
                      <a:pt x="192" y="381"/>
                    </a:moveTo>
                    <a:cubicBezTo>
                      <a:pt x="224" y="389"/>
                      <a:pt x="258" y="388"/>
                      <a:pt x="289" y="377"/>
                    </a:cubicBezTo>
                    <a:cubicBezTo>
                      <a:pt x="385" y="347"/>
                      <a:pt x="438" y="244"/>
                      <a:pt x="407" y="149"/>
                    </a:cubicBezTo>
                    <a:cubicBezTo>
                      <a:pt x="377" y="53"/>
                      <a:pt x="274" y="0"/>
                      <a:pt x="179" y="31"/>
                    </a:cubicBezTo>
                    <a:cubicBezTo>
                      <a:pt x="94" y="58"/>
                      <a:pt x="43" y="141"/>
                      <a:pt x="53" y="226"/>
                    </a:cubicBezTo>
                    <a:cubicBezTo>
                      <a:pt x="54" y="230"/>
                      <a:pt x="59" y="253"/>
                      <a:pt x="61" y="259"/>
                    </a:cubicBezTo>
                    <a:cubicBezTo>
                      <a:pt x="67" y="278"/>
                      <a:pt x="67" y="278"/>
                      <a:pt x="67" y="278"/>
                    </a:cubicBezTo>
                    <a:cubicBezTo>
                      <a:pt x="5" y="274"/>
                      <a:pt x="5" y="274"/>
                      <a:pt x="5" y="274"/>
                    </a:cubicBezTo>
                    <a:cubicBezTo>
                      <a:pt x="3" y="274"/>
                      <a:pt x="1" y="275"/>
                      <a:pt x="0" y="277"/>
                    </a:cubicBezTo>
                    <a:cubicBezTo>
                      <a:pt x="0" y="278"/>
                      <a:pt x="0" y="279"/>
                      <a:pt x="0" y="280"/>
                    </a:cubicBezTo>
                    <a:cubicBezTo>
                      <a:pt x="0" y="281"/>
                      <a:pt x="1" y="282"/>
                      <a:pt x="2" y="282"/>
                    </a:cubicBezTo>
                    <a:cubicBezTo>
                      <a:pt x="120" y="364"/>
                      <a:pt x="120" y="364"/>
                      <a:pt x="120" y="364"/>
                    </a:cubicBezTo>
                    <a:cubicBezTo>
                      <a:pt x="121" y="365"/>
                      <a:pt x="122" y="365"/>
                      <a:pt x="124" y="365"/>
                    </a:cubicBezTo>
                    <a:cubicBezTo>
                      <a:pt x="125" y="364"/>
                      <a:pt x="126" y="363"/>
                      <a:pt x="127" y="362"/>
                    </a:cubicBezTo>
                    <a:cubicBezTo>
                      <a:pt x="175" y="227"/>
                      <a:pt x="175" y="227"/>
                      <a:pt x="175" y="227"/>
                    </a:cubicBezTo>
                    <a:cubicBezTo>
                      <a:pt x="176" y="225"/>
                      <a:pt x="175" y="223"/>
                      <a:pt x="174" y="222"/>
                    </a:cubicBezTo>
                    <a:cubicBezTo>
                      <a:pt x="172" y="220"/>
                      <a:pt x="170" y="221"/>
                      <a:pt x="168" y="222"/>
                    </a:cubicBezTo>
                    <a:cubicBezTo>
                      <a:pt x="120" y="261"/>
                      <a:pt x="120" y="261"/>
                      <a:pt x="120" y="261"/>
                    </a:cubicBezTo>
                    <a:cubicBezTo>
                      <a:pt x="112" y="235"/>
                      <a:pt x="112" y="235"/>
                      <a:pt x="112" y="235"/>
                    </a:cubicBezTo>
                    <a:cubicBezTo>
                      <a:pt x="95" y="171"/>
                      <a:pt x="132" y="104"/>
                      <a:pt x="196" y="84"/>
                    </a:cubicBezTo>
                    <a:cubicBezTo>
                      <a:pt x="262" y="63"/>
                      <a:pt x="333" y="99"/>
                      <a:pt x="354" y="166"/>
                    </a:cubicBezTo>
                    <a:cubicBezTo>
                      <a:pt x="376" y="232"/>
                      <a:pt x="339" y="303"/>
                      <a:pt x="272" y="325"/>
                    </a:cubicBezTo>
                    <a:cubicBezTo>
                      <a:pt x="250" y="332"/>
                      <a:pt x="227" y="333"/>
                      <a:pt x="205" y="327"/>
                    </a:cubicBezTo>
                    <a:lnTo>
                      <a:pt x="192" y="381"/>
                    </a:ln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-262824" y="2895225"/>
                <a:ext cx="140234" cy="191748"/>
              </a:xfrm>
              <a:custGeom>
                <a:avLst/>
                <a:gdLst>
                  <a:gd name="T0" fmla="*/ 10 w 108"/>
                  <a:gd name="T1" fmla="*/ 0 h 148"/>
                  <a:gd name="T2" fmla="*/ 0 w 108"/>
                  <a:gd name="T3" fmla="*/ 10 h 148"/>
                  <a:gd name="T4" fmla="*/ 0 w 108"/>
                  <a:gd name="T5" fmla="*/ 138 h 148"/>
                  <a:gd name="T6" fmla="*/ 5 w 108"/>
                  <a:gd name="T7" fmla="*/ 146 h 148"/>
                  <a:gd name="T8" fmla="*/ 10 w 108"/>
                  <a:gd name="T9" fmla="*/ 148 h 148"/>
                  <a:gd name="T10" fmla="*/ 15 w 108"/>
                  <a:gd name="T11" fmla="*/ 146 h 148"/>
                  <a:gd name="T12" fmla="*/ 102 w 108"/>
                  <a:gd name="T13" fmla="*/ 86 h 148"/>
                  <a:gd name="T14" fmla="*/ 105 w 108"/>
                  <a:gd name="T15" fmla="*/ 72 h 148"/>
                  <a:gd name="T16" fmla="*/ 91 w 108"/>
                  <a:gd name="T17" fmla="*/ 70 h 148"/>
                  <a:gd name="T18" fmla="*/ 19 w 108"/>
                  <a:gd name="T19" fmla="*/ 120 h 148"/>
                  <a:gd name="T20" fmla="*/ 19 w 108"/>
                  <a:gd name="T21" fmla="*/ 10 h 148"/>
                  <a:gd name="T22" fmla="*/ 10 w 108"/>
                  <a:gd name="T23" fmla="*/ 0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148">
                    <a:moveTo>
                      <a:pt x="10" y="0"/>
                    </a:moveTo>
                    <a:cubicBezTo>
                      <a:pt x="5" y="0"/>
                      <a:pt x="0" y="4"/>
                      <a:pt x="0" y="10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0" y="141"/>
                      <a:pt x="2" y="145"/>
                      <a:pt x="5" y="146"/>
                    </a:cubicBezTo>
                    <a:cubicBezTo>
                      <a:pt x="7" y="147"/>
                      <a:pt x="8" y="148"/>
                      <a:pt x="10" y="148"/>
                    </a:cubicBezTo>
                    <a:cubicBezTo>
                      <a:pt x="12" y="148"/>
                      <a:pt x="14" y="147"/>
                      <a:pt x="15" y="146"/>
                    </a:cubicBezTo>
                    <a:cubicBezTo>
                      <a:pt x="102" y="86"/>
                      <a:pt x="102" y="86"/>
                      <a:pt x="102" y="86"/>
                    </a:cubicBezTo>
                    <a:cubicBezTo>
                      <a:pt x="107" y="83"/>
                      <a:pt x="108" y="77"/>
                      <a:pt x="105" y="72"/>
                    </a:cubicBezTo>
                    <a:cubicBezTo>
                      <a:pt x="102" y="68"/>
                      <a:pt x="96" y="67"/>
                      <a:pt x="91" y="70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4"/>
                      <a:pt x="15" y="0"/>
                      <a:pt x="10" y="0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" name="Grouper 6"/>
          <p:cNvGrpSpPr/>
          <p:nvPr/>
        </p:nvGrpSpPr>
        <p:grpSpPr>
          <a:xfrm>
            <a:off x="7376231" y="2713283"/>
            <a:ext cx="1281447" cy="1273644"/>
            <a:chOff x="7376231" y="2941883"/>
            <a:chExt cx="1281447" cy="1273644"/>
          </a:xfrm>
        </p:grpSpPr>
        <p:sp>
          <p:nvSpPr>
            <p:cNvPr id="20" name="Rectangle 19"/>
            <p:cNvSpPr/>
            <p:nvPr/>
          </p:nvSpPr>
          <p:spPr>
            <a:xfrm>
              <a:off x="7376231" y="3876973"/>
              <a:ext cx="128144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No Silos</a:t>
              </a:r>
            </a:p>
          </p:txBody>
        </p:sp>
        <p:grpSp>
          <p:nvGrpSpPr>
            <p:cNvPr id="21" name="Group 14"/>
            <p:cNvGrpSpPr/>
            <p:nvPr/>
          </p:nvGrpSpPr>
          <p:grpSpPr>
            <a:xfrm>
              <a:off x="7452431" y="2941883"/>
              <a:ext cx="1080000" cy="900000"/>
              <a:chOff x="771756" y="2737104"/>
              <a:chExt cx="480085" cy="479370"/>
            </a:xfrm>
          </p:grpSpPr>
          <p:sp>
            <p:nvSpPr>
              <p:cNvPr id="22" name="Freeform 21"/>
              <p:cNvSpPr>
                <a:spLocks noEditPoints="1"/>
              </p:cNvSpPr>
              <p:nvPr/>
            </p:nvSpPr>
            <p:spPr bwMode="auto">
              <a:xfrm>
                <a:off x="771756" y="2737104"/>
                <a:ext cx="480085" cy="4793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370 h 370"/>
                  <a:gd name="T4" fmla="*/ 262 w 370"/>
                  <a:gd name="T5" fmla="*/ 108 h 370"/>
                  <a:gd name="T6" fmla="*/ 270 w 370"/>
                  <a:gd name="T7" fmla="*/ 94 h 370"/>
                  <a:gd name="T8" fmla="*/ 292 w 370"/>
                  <a:gd name="T9" fmla="*/ 74 h 370"/>
                  <a:gd name="T10" fmla="*/ 339 w 370"/>
                  <a:gd name="T11" fmla="*/ 123 h 370"/>
                  <a:gd name="T12" fmla="*/ 311 w 370"/>
                  <a:gd name="T13" fmla="*/ 126 h 370"/>
                  <a:gd name="T14" fmla="*/ 299 w 370"/>
                  <a:gd name="T15" fmla="*/ 108 h 370"/>
                  <a:gd name="T16" fmla="*/ 276 w 370"/>
                  <a:gd name="T17" fmla="*/ 121 h 370"/>
                  <a:gd name="T18" fmla="*/ 259 w 370"/>
                  <a:gd name="T19" fmla="*/ 118 h 370"/>
                  <a:gd name="T20" fmla="*/ 247 w 370"/>
                  <a:gd name="T21" fmla="*/ 156 h 370"/>
                  <a:gd name="T22" fmla="*/ 285 w 370"/>
                  <a:gd name="T23" fmla="*/ 130 h 370"/>
                  <a:gd name="T24" fmla="*/ 332 w 370"/>
                  <a:gd name="T25" fmla="*/ 151 h 370"/>
                  <a:gd name="T26" fmla="*/ 352 w 370"/>
                  <a:gd name="T27" fmla="*/ 175 h 370"/>
                  <a:gd name="T28" fmla="*/ 335 w 370"/>
                  <a:gd name="T29" fmla="*/ 265 h 370"/>
                  <a:gd name="T30" fmla="*/ 298 w 370"/>
                  <a:gd name="T31" fmla="*/ 289 h 370"/>
                  <a:gd name="T32" fmla="*/ 294 w 370"/>
                  <a:gd name="T33" fmla="*/ 230 h 370"/>
                  <a:gd name="T34" fmla="*/ 282 w 370"/>
                  <a:gd name="T35" fmla="*/ 194 h 370"/>
                  <a:gd name="T36" fmla="*/ 246 w 370"/>
                  <a:gd name="T37" fmla="*/ 176 h 370"/>
                  <a:gd name="T38" fmla="*/ 136 w 370"/>
                  <a:gd name="T39" fmla="*/ 293 h 370"/>
                  <a:gd name="T40" fmla="*/ 112 w 370"/>
                  <a:gd name="T41" fmla="*/ 326 h 370"/>
                  <a:gd name="T42" fmla="*/ 119 w 370"/>
                  <a:gd name="T43" fmla="*/ 237 h 370"/>
                  <a:gd name="T44" fmla="*/ 114 w 370"/>
                  <a:gd name="T45" fmla="*/ 187 h 370"/>
                  <a:gd name="T46" fmla="*/ 69 w 370"/>
                  <a:gd name="T47" fmla="*/ 143 h 370"/>
                  <a:gd name="T48" fmla="*/ 46 w 370"/>
                  <a:gd name="T49" fmla="*/ 93 h 370"/>
                  <a:gd name="T50" fmla="*/ 126 w 370"/>
                  <a:gd name="T51" fmla="*/ 35 h 370"/>
                  <a:gd name="T52" fmla="*/ 145 w 370"/>
                  <a:gd name="T53" fmla="*/ 53 h 370"/>
                  <a:gd name="T54" fmla="*/ 166 w 370"/>
                  <a:gd name="T55" fmla="*/ 61 h 370"/>
                  <a:gd name="T56" fmla="*/ 148 w 370"/>
                  <a:gd name="T57" fmla="*/ 79 h 370"/>
                  <a:gd name="T58" fmla="*/ 151 w 370"/>
                  <a:gd name="T59" fmla="*/ 97 h 370"/>
                  <a:gd name="T60" fmla="*/ 118 w 370"/>
                  <a:gd name="T61" fmla="*/ 120 h 370"/>
                  <a:gd name="T62" fmla="*/ 105 w 370"/>
                  <a:gd name="T63" fmla="*/ 125 h 370"/>
                  <a:gd name="T64" fmla="*/ 81 w 370"/>
                  <a:gd name="T65" fmla="*/ 126 h 370"/>
                  <a:gd name="T66" fmla="*/ 99 w 370"/>
                  <a:gd name="T67" fmla="*/ 143 h 370"/>
                  <a:gd name="T68" fmla="*/ 116 w 370"/>
                  <a:gd name="T69" fmla="*/ 172 h 370"/>
                  <a:gd name="T70" fmla="*/ 200 w 370"/>
                  <a:gd name="T71" fmla="*/ 197 h 370"/>
                  <a:gd name="T72" fmla="*/ 180 w 370"/>
                  <a:gd name="T73" fmla="*/ 256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70" h="370">
                    <a:moveTo>
                      <a:pt x="370" y="185"/>
                    </a:moveTo>
                    <a:cubicBezTo>
                      <a:pt x="370" y="83"/>
                      <a:pt x="287" y="0"/>
                      <a:pt x="185" y="0"/>
                    </a:cubicBez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5" y="370"/>
                    </a:cubicBezTo>
                    <a:cubicBezTo>
                      <a:pt x="287" y="370"/>
                      <a:pt x="370" y="287"/>
                      <a:pt x="370" y="185"/>
                    </a:cubicBezTo>
                    <a:close/>
                    <a:moveTo>
                      <a:pt x="262" y="108"/>
                    </a:moveTo>
                    <a:cubicBezTo>
                      <a:pt x="264" y="108"/>
                      <a:pt x="271" y="108"/>
                      <a:pt x="274" y="108"/>
                    </a:cubicBezTo>
                    <a:cubicBezTo>
                      <a:pt x="277" y="107"/>
                      <a:pt x="269" y="97"/>
                      <a:pt x="270" y="94"/>
                    </a:cubicBezTo>
                    <a:cubicBezTo>
                      <a:pt x="270" y="92"/>
                      <a:pt x="279" y="90"/>
                      <a:pt x="283" y="87"/>
                    </a:cubicBezTo>
                    <a:cubicBezTo>
                      <a:pt x="287" y="84"/>
                      <a:pt x="287" y="75"/>
                      <a:pt x="292" y="74"/>
                    </a:cubicBezTo>
                    <a:cubicBezTo>
                      <a:pt x="296" y="74"/>
                      <a:pt x="310" y="71"/>
                      <a:pt x="310" y="71"/>
                    </a:cubicBezTo>
                    <a:cubicBezTo>
                      <a:pt x="325" y="89"/>
                      <a:pt x="339" y="123"/>
                      <a:pt x="339" y="123"/>
                    </a:cubicBezTo>
                    <a:cubicBezTo>
                      <a:pt x="339" y="123"/>
                      <a:pt x="339" y="124"/>
                      <a:pt x="334" y="125"/>
                    </a:cubicBezTo>
                    <a:cubicBezTo>
                      <a:pt x="328" y="125"/>
                      <a:pt x="313" y="125"/>
                      <a:pt x="311" y="126"/>
                    </a:cubicBezTo>
                    <a:cubicBezTo>
                      <a:pt x="309" y="127"/>
                      <a:pt x="307" y="120"/>
                      <a:pt x="305" y="114"/>
                    </a:cubicBezTo>
                    <a:cubicBezTo>
                      <a:pt x="302" y="109"/>
                      <a:pt x="299" y="108"/>
                      <a:pt x="299" y="108"/>
                    </a:cubicBezTo>
                    <a:cubicBezTo>
                      <a:pt x="299" y="108"/>
                      <a:pt x="292" y="107"/>
                      <a:pt x="289" y="107"/>
                    </a:cubicBezTo>
                    <a:cubicBezTo>
                      <a:pt x="286" y="108"/>
                      <a:pt x="277" y="117"/>
                      <a:pt x="276" y="121"/>
                    </a:cubicBezTo>
                    <a:cubicBezTo>
                      <a:pt x="275" y="125"/>
                      <a:pt x="269" y="124"/>
                      <a:pt x="265" y="123"/>
                    </a:cubicBezTo>
                    <a:cubicBezTo>
                      <a:pt x="260" y="122"/>
                      <a:pt x="259" y="121"/>
                      <a:pt x="259" y="118"/>
                    </a:cubicBezTo>
                    <a:cubicBezTo>
                      <a:pt x="259" y="114"/>
                      <a:pt x="259" y="108"/>
                      <a:pt x="262" y="108"/>
                    </a:cubicBezTo>
                    <a:close/>
                    <a:moveTo>
                      <a:pt x="247" y="156"/>
                    </a:moveTo>
                    <a:cubicBezTo>
                      <a:pt x="247" y="156"/>
                      <a:pt x="267" y="129"/>
                      <a:pt x="269" y="129"/>
                    </a:cubicBezTo>
                    <a:cubicBezTo>
                      <a:pt x="271" y="129"/>
                      <a:pt x="279" y="131"/>
                      <a:pt x="285" y="130"/>
                    </a:cubicBezTo>
                    <a:cubicBezTo>
                      <a:pt x="291" y="129"/>
                      <a:pt x="299" y="129"/>
                      <a:pt x="303" y="135"/>
                    </a:cubicBezTo>
                    <a:cubicBezTo>
                      <a:pt x="307" y="141"/>
                      <a:pt x="322" y="148"/>
                      <a:pt x="332" y="151"/>
                    </a:cubicBezTo>
                    <a:cubicBezTo>
                      <a:pt x="341" y="154"/>
                      <a:pt x="345" y="140"/>
                      <a:pt x="345" y="140"/>
                    </a:cubicBezTo>
                    <a:cubicBezTo>
                      <a:pt x="345" y="140"/>
                      <a:pt x="350" y="153"/>
                      <a:pt x="352" y="175"/>
                    </a:cubicBezTo>
                    <a:cubicBezTo>
                      <a:pt x="354" y="199"/>
                      <a:pt x="350" y="211"/>
                      <a:pt x="350" y="211"/>
                    </a:cubicBezTo>
                    <a:cubicBezTo>
                      <a:pt x="350" y="211"/>
                      <a:pt x="348" y="249"/>
                      <a:pt x="335" y="265"/>
                    </a:cubicBezTo>
                    <a:cubicBezTo>
                      <a:pt x="334" y="267"/>
                      <a:pt x="324" y="283"/>
                      <a:pt x="320" y="285"/>
                    </a:cubicBezTo>
                    <a:cubicBezTo>
                      <a:pt x="315" y="289"/>
                      <a:pt x="302" y="290"/>
                      <a:pt x="298" y="289"/>
                    </a:cubicBezTo>
                    <a:cubicBezTo>
                      <a:pt x="295" y="288"/>
                      <a:pt x="293" y="257"/>
                      <a:pt x="292" y="251"/>
                    </a:cubicBezTo>
                    <a:cubicBezTo>
                      <a:pt x="292" y="244"/>
                      <a:pt x="293" y="238"/>
                      <a:pt x="294" y="230"/>
                    </a:cubicBezTo>
                    <a:cubicBezTo>
                      <a:pt x="296" y="223"/>
                      <a:pt x="291" y="209"/>
                      <a:pt x="291" y="204"/>
                    </a:cubicBezTo>
                    <a:cubicBezTo>
                      <a:pt x="291" y="199"/>
                      <a:pt x="289" y="196"/>
                      <a:pt x="282" y="194"/>
                    </a:cubicBezTo>
                    <a:cubicBezTo>
                      <a:pt x="275" y="191"/>
                      <a:pt x="265" y="195"/>
                      <a:pt x="262" y="194"/>
                    </a:cubicBezTo>
                    <a:cubicBezTo>
                      <a:pt x="259" y="194"/>
                      <a:pt x="248" y="181"/>
                      <a:pt x="246" y="176"/>
                    </a:cubicBezTo>
                    <a:cubicBezTo>
                      <a:pt x="244" y="171"/>
                      <a:pt x="247" y="156"/>
                      <a:pt x="247" y="156"/>
                    </a:cubicBezTo>
                    <a:close/>
                    <a:moveTo>
                      <a:pt x="136" y="293"/>
                    </a:moveTo>
                    <a:cubicBezTo>
                      <a:pt x="131" y="295"/>
                      <a:pt x="121" y="328"/>
                      <a:pt x="120" y="332"/>
                    </a:cubicBezTo>
                    <a:cubicBezTo>
                      <a:pt x="120" y="335"/>
                      <a:pt x="115" y="328"/>
                      <a:pt x="112" y="326"/>
                    </a:cubicBezTo>
                    <a:cubicBezTo>
                      <a:pt x="109" y="325"/>
                      <a:pt x="106" y="282"/>
                      <a:pt x="113" y="270"/>
                    </a:cubicBezTo>
                    <a:cubicBezTo>
                      <a:pt x="120" y="257"/>
                      <a:pt x="119" y="237"/>
                      <a:pt x="119" y="237"/>
                    </a:cubicBezTo>
                    <a:cubicBezTo>
                      <a:pt x="119" y="237"/>
                      <a:pt x="100" y="213"/>
                      <a:pt x="100" y="207"/>
                    </a:cubicBezTo>
                    <a:cubicBezTo>
                      <a:pt x="100" y="201"/>
                      <a:pt x="114" y="187"/>
                      <a:pt x="114" y="187"/>
                    </a:cubicBezTo>
                    <a:cubicBezTo>
                      <a:pt x="114" y="187"/>
                      <a:pt x="111" y="176"/>
                      <a:pt x="108" y="175"/>
                    </a:cubicBezTo>
                    <a:cubicBezTo>
                      <a:pt x="105" y="173"/>
                      <a:pt x="78" y="150"/>
                      <a:pt x="69" y="143"/>
                    </a:cubicBezTo>
                    <a:cubicBezTo>
                      <a:pt x="60" y="137"/>
                      <a:pt x="52" y="113"/>
                      <a:pt x="50" y="107"/>
                    </a:cubicBezTo>
                    <a:cubicBezTo>
                      <a:pt x="47" y="102"/>
                      <a:pt x="46" y="98"/>
                      <a:pt x="46" y="93"/>
                    </a:cubicBezTo>
                    <a:cubicBezTo>
                      <a:pt x="50" y="77"/>
                      <a:pt x="87" y="45"/>
                      <a:pt x="93" y="42"/>
                    </a:cubicBezTo>
                    <a:cubicBezTo>
                      <a:pt x="103" y="36"/>
                      <a:pt x="123" y="36"/>
                      <a:pt x="126" y="35"/>
                    </a:cubicBezTo>
                    <a:cubicBezTo>
                      <a:pt x="129" y="34"/>
                      <a:pt x="139" y="39"/>
                      <a:pt x="140" y="43"/>
                    </a:cubicBezTo>
                    <a:cubicBezTo>
                      <a:pt x="141" y="48"/>
                      <a:pt x="142" y="53"/>
                      <a:pt x="145" y="53"/>
                    </a:cubicBezTo>
                    <a:cubicBezTo>
                      <a:pt x="148" y="53"/>
                      <a:pt x="150" y="44"/>
                      <a:pt x="155" y="45"/>
                    </a:cubicBezTo>
                    <a:cubicBezTo>
                      <a:pt x="159" y="46"/>
                      <a:pt x="164" y="56"/>
                      <a:pt x="166" y="61"/>
                    </a:cubicBezTo>
                    <a:cubicBezTo>
                      <a:pt x="167" y="65"/>
                      <a:pt x="166" y="76"/>
                      <a:pt x="163" y="76"/>
                    </a:cubicBezTo>
                    <a:cubicBezTo>
                      <a:pt x="160" y="76"/>
                      <a:pt x="151" y="79"/>
                      <a:pt x="148" y="79"/>
                    </a:cubicBezTo>
                    <a:cubicBezTo>
                      <a:pt x="145" y="79"/>
                      <a:pt x="143" y="81"/>
                      <a:pt x="147" y="87"/>
                    </a:cubicBezTo>
                    <a:cubicBezTo>
                      <a:pt x="150" y="92"/>
                      <a:pt x="154" y="95"/>
                      <a:pt x="151" y="97"/>
                    </a:cubicBezTo>
                    <a:cubicBezTo>
                      <a:pt x="149" y="98"/>
                      <a:pt x="144" y="95"/>
                      <a:pt x="138" y="96"/>
                    </a:cubicBezTo>
                    <a:cubicBezTo>
                      <a:pt x="133" y="97"/>
                      <a:pt x="121" y="116"/>
                      <a:pt x="118" y="120"/>
                    </a:cubicBezTo>
                    <a:cubicBezTo>
                      <a:pt x="115" y="124"/>
                      <a:pt x="113" y="125"/>
                      <a:pt x="113" y="125"/>
                    </a:cubicBezTo>
                    <a:cubicBezTo>
                      <a:pt x="105" y="125"/>
                      <a:pt x="105" y="125"/>
                      <a:pt x="105" y="125"/>
                    </a:cubicBezTo>
                    <a:cubicBezTo>
                      <a:pt x="88" y="123"/>
                      <a:pt x="88" y="123"/>
                      <a:pt x="88" y="123"/>
                    </a:cubicBezTo>
                    <a:cubicBezTo>
                      <a:pt x="81" y="126"/>
                      <a:pt x="81" y="126"/>
                      <a:pt x="81" y="126"/>
                    </a:cubicBezTo>
                    <a:cubicBezTo>
                      <a:pt x="81" y="126"/>
                      <a:pt x="83" y="143"/>
                      <a:pt x="86" y="143"/>
                    </a:cubicBezTo>
                    <a:cubicBezTo>
                      <a:pt x="89" y="143"/>
                      <a:pt x="98" y="139"/>
                      <a:pt x="99" y="143"/>
                    </a:cubicBezTo>
                    <a:cubicBezTo>
                      <a:pt x="100" y="148"/>
                      <a:pt x="100" y="153"/>
                      <a:pt x="103" y="156"/>
                    </a:cubicBezTo>
                    <a:cubicBezTo>
                      <a:pt x="105" y="158"/>
                      <a:pt x="116" y="172"/>
                      <a:pt x="116" y="172"/>
                    </a:cubicBezTo>
                    <a:cubicBezTo>
                      <a:pt x="125" y="168"/>
                      <a:pt x="125" y="168"/>
                      <a:pt x="125" y="168"/>
                    </a:cubicBezTo>
                    <a:cubicBezTo>
                      <a:pt x="151" y="169"/>
                      <a:pt x="196" y="194"/>
                      <a:pt x="200" y="197"/>
                    </a:cubicBezTo>
                    <a:cubicBezTo>
                      <a:pt x="203" y="200"/>
                      <a:pt x="198" y="216"/>
                      <a:pt x="198" y="221"/>
                    </a:cubicBezTo>
                    <a:cubicBezTo>
                      <a:pt x="198" y="227"/>
                      <a:pt x="184" y="249"/>
                      <a:pt x="180" y="256"/>
                    </a:cubicBezTo>
                    <a:cubicBezTo>
                      <a:pt x="176" y="262"/>
                      <a:pt x="141" y="292"/>
                      <a:pt x="136" y="293"/>
                    </a:cubicBez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831856" y="2780748"/>
                <a:ext cx="203196" cy="390651"/>
              </a:xfrm>
              <a:custGeom>
                <a:avLst/>
                <a:gdLst>
                  <a:gd name="T0" fmla="*/ 154 w 157"/>
                  <a:gd name="T1" fmla="*/ 163 h 301"/>
                  <a:gd name="T2" fmla="*/ 79 w 157"/>
                  <a:gd name="T3" fmla="*/ 134 h 301"/>
                  <a:gd name="T4" fmla="*/ 70 w 157"/>
                  <a:gd name="T5" fmla="*/ 138 h 301"/>
                  <a:gd name="T6" fmla="*/ 57 w 157"/>
                  <a:gd name="T7" fmla="*/ 122 h 301"/>
                  <a:gd name="T8" fmla="*/ 53 w 157"/>
                  <a:gd name="T9" fmla="*/ 109 h 301"/>
                  <a:gd name="T10" fmla="*/ 40 w 157"/>
                  <a:gd name="T11" fmla="*/ 109 h 301"/>
                  <a:gd name="T12" fmla="*/ 35 w 157"/>
                  <a:gd name="T13" fmla="*/ 92 h 301"/>
                  <a:gd name="T14" fmla="*/ 42 w 157"/>
                  <a:gd name="T15" fmla="*/ 89 h 301"/>
                  <a:gd name="T16" fmla="*/ 59 w 157"/>
                  <a:gd name="T17" fmla="*/ 91 h 301"/>
                  <a:gd name="T18" fmla="*/ 67 w 157"/>
                  <a:gd name="T19" fmla="*/ 91 h 301"/>
                  <a:gd name="T20" fmla="*/ 72 w 157"/>
                  <a:gd name="T21" fmla="*/ 86 h 301"/>
                  <a:gd name="T22" fmla="*/ 92 w 157"/>
                  <a:gd name="T23" fmla="*/ 62 h 301"/>
                  <a:gd name="T24" fmla="*/ 105 w 157"/>
                  <a:gd name="T25" fmla="*/ 63 h 301"/>
                  <a:gd name="T26" fmla="*/ 101 w 157"/>
                  <a:gd name="T27" fmla="*/ 53 h 301"/>
                  <a:gd name="T28" fmla="*/ 102 w 157"/>
                  <a:gd name="T29" fmla="*/ 45 h 301"/>
                  <a:gd name="T30" fmla="*/ 117 w 157"/>
                  <a:gd name="T31" fmla="*/ 42 h 301"/>
                  <a:gd name="T32" fmla="*/ 120 w 157"/>
                  <a:gd name="T33" fmla="*/ 27 h 301"/>
                  <a:gd name="T34" fmla="*/ 109 w 157"/>
                  <a:gd name="T35" fmla="*/ 11 h 301"/>
                  <a:gd name="T36" fmla="*/ 99 w 157"/>
                  <a:gd name="T37" fmla="*/ 19 h 301"/>
                  <a:gd name="T38" fmla="*/ 94 w 157"/>
                  <a:gd name="T39" fmla="*/ 9 h 301"/>
                  <a:gd name="T40" fmla="*/ 80 w 157"/>
                  <a:gd name="T41" fmla="*/ 1 h 301"/>
                  <a:gd name="T42" fmla="*/ 47 w 157"/>
                  <a:gd name="T43" fmla="*/ 8 h 301"/>
                  <a:gd name="T44" fmla="*/ 0 w 157"/>
                  <a:gd name="T45" fmla="*/ 59 h 301"/>
                  <a:gd name="T46" fmla="*/ 4 w 157"/>
                  <a:gd name="T47" fmla="*/ 73 h 301"/>
                  <a:gd name="T48" fmla="*/ 23 w 157"/>
                  <a:gd name="T49" fmla="*/ 109 h 301"/>
                  <a:gd name="T50" fmla="*/ 62 w 157"/>
                  <a:gd name="T51" fmla="*/ 141 h 301"/>
                  <a:gd name="T52" fmla="*/ 68 w 157"/>
                  <a:gd name="T53" fmla="*/ 153 h 301"/>
                  <a:gd name="T54" fmla="*/ 54 w 157"/>
                  <a:gd name="T55" fmla="*/ 173 h 301"/>
                  <a:gd name="T56" fmla="*/ 73 w 157"/>
                  <a:gd name="T57" fmla="*/ 203 h 301"/>
                  <a:gd name="T58" fmla="*/ 67 w 157"/>
                  <a:gd name="T59" fmla="*/ 236 h 301"/>
                  <a:gd name="T60" fmla="*/ 66 w 157"/>
                  <a:gd name="T61" fmla="*/ 292 h 301"/>
                  <a:gd name="T62" fmla="*/ 74 w 157"/>
                  <a:gd name="T63" fmla="*/ 298 h 301"/>
                  <a:gd name="T64" fmla="*/ 90 w 157"/>
                  <a:gd name="T65" fmla="*/ 259 h 301"/>
                  <a:gd name="T66" fmla="*/ 134 w 157"/>
                  <a:gd name="T67" fmla="*/ 222 h 301"/>
                  <a:gd name="T68" fmla="*/ 152 w 157"/>
                  <a:gd name="T69" fmla="*/ 187 h 301"/>
                  <a:gd name="T70" fmla="*/ 154 w 157"/>
                  <a:gd name="T71" fmla="*/ 163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7" h="301">
                    <a:moveTo>
                      <a:pt x="154" y="163"/>
                    </a:moveTo>
                    <a:cubicBezTo>
                      <a:pt x="150" y="160"/>
                      <a:pt x="105" y="135"/>
                      <a:pt x="79" y="134"/>
                    </a:cubicBezTo>
                    <a:cubicBezTo>
                      <a:pt x="70" y="138"/>
                      <a:pt x="70" y="138"/>
                      <a:pt x="70" y="138"/>
                    </a:cubicBezTo>
                    <a:cubicBezTo>
                      <a:pt x="70" y="138"/>
                      <a:pt x="59" y="124"/>
                      <a:pt x="57" y="122"/>
                    </a:cubicBezTo>
                    <a:cubicBezTo>
                      <a:pt x="54" y="119"/>
                      <a:pt x="54" y="114"/>
                      <a:pt x="53" y="109"/>
                    </a:cubicBezTo>
                    <a:cubicBezTo>
                      <a:pt x="52" y="105"/>
                      <a:pt x="43" y="109"/>
                      <a:pt x="40" y="109"/>
                    </a:cubicBezTo>
                    <a:cubicBezTo>
                      <a:pt x="37" y="109"/>
                      <a:pt x="35" y="92"/>
                      <a:pt x="35" y="92"/>
                    </a:cubicBezTo>
                    <a:cubicBezTo>
                      <a:pt x="42" y="89"/>
                      <a:pt x="42" y="89"/>
                      <a:pt x="42" y="89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7" y="91"/>
                      <a:pt x="69" y="90"/>
                      <a:pt x="72" y="86"/>
                    </a:cubicBezTo>
                    <a:cubicBezTo>
                      <a:pt x="75" y="82"/>
                      <a:pt x="87" y="63"/>
                      <a:pt x="92" y="62"/>
                    </a:cubicBezTo>
                    <a:cubicBezTo>
                      <a:pt x="98" y="61"/>
                      <a:pt x="103" y="64"/>
                      <a:pt x="105" y="63"/>
                    </a:cubicBezTo>
                    <a:cubicBezTo>
                      <a:pt x="108" y="61"/>
                      <a:pt x="104" y="58"/>
                      <a:pt x="101" y="53"/>
                    </a:cubicBezTo>
                    <a:cubicBezTo>
                      <a:pt x="97" y="47"/>
                      <a:pt x="99" y="45"/>
                      <a:pt x="102" y="45"/>
                    </a:cubicBezTo>
                    <a:cubicBezTo>
                      <a:pt x="105" y="45"/>
                      <a:pt x="114" y="42"/>
                      <a:pt x="117" y="42"/>
                    </a:cubicBezTo>
                    <a:cubicBezTo>
                      <a:pt x="120" y="42"/>
                      <a:pt x="121" y="31"/>
                      <a:pt x="120" y="27"/>
                    </a:cubicBezTo>
                    <a:cubicBezTo>
                      <a:pt x="118" y="22"/>
                      <a:pt x="113" y="12"/>
                      <a:pt x="109" y="11"/>
                    </a:cubicBezTo>
                    <a:cubicBezTo>
                      <a:pt x="104" y="10"/>
                      <a:pt x="102" y="19"/>
                      <a:pt x="99" y="19"/>
                    </a:cubicBezTo>
                    <a:cubicBezTo>
                      <a:pt x="96" y="19"/>
                      <a:pt x="95" y="14"/>
                      <a:pt x="94" y="9"/>
                    </a:cubicBezTo>
                    <a:cubicBezTo>
                      <a:pt x="93" y="5"/>
                      <a:pt x="83" y="0"/>
                      <a:pt x="80" y="1"/>
                    </a:cubicBezTo>
                    <a:cubicBezTo>
                      <a:pt x="77" y="2"/>
                      <a:pt x="57" y="2"/>
                      <a:pt x="47" y="8"/>
                    </a:cubicBezTo>
                    <a:cubicBezTo>
                      <a:pt x="41" y="11"/>
                      <a:pt x="4" y="43"/>
                      <a:pt x="0" y="59"/>
                    </a:cubicBezTo>
                    <a:cubicBezTo>
                      <a:pt x="0" y="64"/>
                      <a:pt x="1" y="68"/>
                      <a:pt x="4" y="73"/>
                    </a:cubicBezTo>
                    <a:cubicBezTo>
                      <a:pt x="6" y="79"/>
                      <a:pt x="14" y="103"/>
                      <a:pt x="23" y="109"/>
                    </a:cubicBezTo>
                    <a:cubicBezTo>
                      <a:pt x="32" y="116"/>
                      <a:pt x="59" y="139"/>
                      <a:pt x="62" y="141"/>
                    </a:cubicBezTo>
                    <a:cubicBezTo>
                      <a:pt x="65" y="142"/>
                      <a:pt x="68" y="153"/>
                      <a:pt x="68" y="153"/>
                    </a:cubicBezTo>
                    <a:cubicBezTo>
                      <a:pt x="68" y="153"/>
                      <a:pt x="54" y="167"/>
                      <a:pt x="54" y="173"/>
                    </a:cubicBezTo>
                    <a:cubicBezTo>
                      <a:pt x="54" y="179"/>
                      <a:pt x="73" y="203"/>
                      <a:pt x="73" y="203"/>
                    </a:cubicBezTo>
                    <a:cubicBezTo>
                      <a:pt x="73" y="203"/>
                      <a:pt x="74" y="223"/>
                      <a:pt x="67" y="236"/>
                    </a:cubicBezTo>
                    <a:cubicBezTo>
                      <a:pt x="60" y="248"/>
                      <a:pt x="63" y="291"/>
                      <a:pt x="66" y="292"/>
                    </a:cubicBezTo>
                    <a:cubicBezTo>
                      <a:pt x="69" y="294"/>
                      <a:pt x="74" y="301"/>
                      <a:pt x="74" y="298"/>
                    </a:cubicBezTo>
                    <a:cubicBezTo>
                      <a:pt x="75" y="294"/>
                      <a:pt x="85" y="261"/>
                      <a:pt x="90" y="259"/>
                    </a:cubicBezTo>
                    <a:cubicBezTo>
                      <a:pt x="95" y="258"/>
                      <a:pt x="130" y="228"/>
                      <a:pt x="134" y="222"/>
                    </a:cubicBezTo>
                    <a:cubicBezTo>
                      <a:pt x="138" y="215"/>
                      <a:pt x="152" y="193"/>
                      <a:pt x="152" y="187"/>
                    </a:cubicBezTo>
                    <a:cubicBezTo>
                      <a:pt x="152" y="182"/>
                      <a:pt x="157" y="166"/>
                      <a:pt x="154" y="163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1088712" y="2903810"/>
                <a:ext cx="142380" cy="208919"/>
              </a:xfrm>
              <a:custGeom>
                <a:avLst/>
                <a:gdLst>
                  <a:gd name="T0" fmla="*/ 18 w 110"/>
                  <a:gd name="T1" fmla="*/ 65 h 161"/>
                  <a:gd name="T2" fmla="*/ 38 w 110"/>
                  <a:gd name="T3" fmla="*/ 65 h 161"/>
                  <a:gd name="T4" fmla="*/ 47 w 110"/>
                  <a:gd name="T5" fmla="*/ 75 h 161"/>
                  <a:gd name="T6" fmla="*/ 50 w 110"/>
                  <a:gd name="T7" fmla="*/ 101 h 161"/>
                  <a:gd name="T8" fmla="*/ 48 w 110"/>
                  <a:gd name="T9" fmla="*/ 122 h 161"/>
                  <a:gd name="T10" fmla="*/ 54 w 110"/>
                  <a:gd name="T11" fmla="*/ 160 h 161"/>
                  <a:gd name="T12" fmla="*/ 76 w 110"/>
                  <a:gd name="T13" fmla="*/ 156 h 161"/>
                  <a:gd name="T14" fmla="*/ 91 w 110"/>
                  <a:gd name="T15" fmla="*/ 136 h 161"/>
                  <a:gd name="T16" fmla="*/ 106 w 110"/>
                  <a:gd name="T17" fmla="*/ 82 h 161"/>
                  <a:gd name="T18" fmla="*/ 108 w 110"/>
                  <a:gd name="T19" fmla="*/ 46 h 161"/>
                  <a:gd name="T20" fmla="*/ 101 w 110"/>
                  <a:gd name="T21" fmla="*/ 11 h 161"/>
                  <a:gd name="T22" fmla="*/ 88 w 110"/>
                  <a:gd name="T23" fmla="*/ 22 h 161"/>
                  <a:gd name="T24" fmla="*/ 59 w 110"/>
                  <a:gd name="T25" fmla="*/ 6 h 161"/>
                  <a:gd name="T26" fmla="*/ 41 w 110"/>
                  <a:gd name="T27" fmla="*/ 1 h 161"/>
                  <a:gd name="T28" fmla="*/ 25 w 110"/>
                  <a:gd name="T29" fmla="*/ 0 h 161"/>
                  <a:gd name="T30" fmla="*/ 3 w 110"/>
                  <a:gd name="T31" fmla="*/ 27 h 161"/>
                  <a:gd name="T32" fmla="*/ 2 w 110"/>
                  <a:gd name="T33" fmla="*/ 47 h 161"/>
                  <a:gd name="T34" fmla="*/ 18 w 110"/>
                  <a:gd name="T35" fmla="*/ 65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161">
                    <a:moveTo>
                      <a:pt x="18" y="65"/>
                    </a:moveTo>
                    <a:cubicBezTo>
                      <a:pt x="21" y="66"/>
                      <a:pt x="31" y="62"/>
                      <a:pt x="38" y="65"/>
                    </a:cubicBezTo>
                    <a:cubicBezTo>
                      <a:pt x="45" y="67"/>
                      <a:pt x="47" y="70"/>
                      <a:pt x="47" y="75"/>
                    </a:cubicBezTo>
                    <a:cubicBezTo>
                      <a:pt x="47" y="80"/>
                      <a:pt x="52" y="94"/>
                      <a:pt x="50" y="101"/>
                    </a:cubicBezTo>
                    <a:cubicBezTo>
                      <a:pt x="49" y="109"/>
                      <a:pt x="48" y="115"/>
                      <a:pt x="48" y="122"/>
                    </a:cubicBezTo>
                    <a:cubicBezTo>
                      <a:pt x="49" y="128"/>
                      <a:pt x="51" y="159"/>
                      <a:pt x="54" y="160"/>
                    </a:cubicBezTo>
                    <a:cubicBezTo>
                      <a:pt x="58" y="161"/>
                      <a:pt x="71" y="160"/>
                      <a:pt x="76" y="156"/>
                    </a:cubicBezTo>
                    <a:cubicBezTo>
                      <a:pt x="80" y="154"/>
                      <a:pt x="90" y="138"/>
                      <a:pt x="91" y="136"/>
                    </a:cubicBezTo>
                    <a:cubicBezTo>
                      <a:pt x="104" y="120"/>
                      <a:pt x="106" y="82"/>
                      <a:pt x="106" y="82"/>
                    </a:cubicBezTo>
                    <a:cubicBezTo>
                      <a:pt x="106" y="82"/>
                      <a:pt x="110" y="70"/>
                      <a:pt x="108" y="46"/>
                    </a:cubicBezTo>
                    <a:cubicBezTo>
                      <a:pt x="106" y="24"/>
                      <a:pt x="101" y="11"/>
                      <a:pt x="101" y="11"/>
                    </a:cubicBezTo>
                    <a:cubicBezTo>
                      <a:pt x="101" y="11"/>
                      <a:pt x="97" y="25"/>
                      <a:pt x="88" y="22"/>
                    </a:cubicBezTo>
                    <a:cubicBezTo>
                      <a:pt x="78" y="19"/>
                      <a:pt x="63" y="12"/>
                      <a:pt x="59" y="6"/>
                    </a:cubicBezTo>
                    <a:cubicBezTo>
                      <a:pt x="55" y="0"/>
                      <a:pt x="47" y="0"/>
                      <a:pt x="41" y="1"/>
                    </a:cubicBezTo>
                    <a:cubicBezTo>
                      <a:pt x="35" y="2"/>
                      <a:pt x="27" y="0"/>
                      <a:pt x="25" y="0"/>
                    </a:cubicBezTo>
                    <a:cubicBezTo>
                      <a:pt x="23" y="0"/>
                      <a:pt x="3" y="27"/>
                      <a:pt x="3" y="27"/>
                    </a:cubicBezTo>
                    <a:cubicBezTo>
                      <a:pt x="3" y="27"/>
                      <a:pt x="0" y="42"/>
                      <a:pt x="2" y="47"/>
                    </a:cubicBezTo>
                    <a:cubicBezTo>
                      <a:pt x="4" y="52"/>
                      <a:pt x="15" y="65"/>
                      <a:pt x="18" y="65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1108030" y="2828685"/>
                <a:ext cx="103744" cy="72979"/>
              </a:xfrm>
              <a:custGeom>
                <a:avLst/>
                <a:gdLst>
                  <a:gd name="T0" fmla="*/ 6 w 80"/>
                  <a:gd name="T1" fmla="*/ 52 h 56"/>
                  <a:gd name="T2" fmla="*/ 17 w 80"/>
                  <a:gd name="T3" fmla="*/ 50 h 56"/>
                  <a:gd name="T4" fmla="*/ 30 w 80"/>
                  <a:gd name="T5" fmla="*/ 36 h 56"/>
                  <a:gd name="T6" fmla="*/ 40 w 80"/>
                  <a:gd name="T7" fmla="*/ 37 h 56"/>
                  <a:gd name="T8" fmla="*/ 46 w 80"/>
                  <a:gd name="T9" fmla="*/ 43 h 56"/>
                  <a:gd name="T10" fmla="*/ 52 w 80"/>
                  <a:gd name="T11" fmla="*/ 55 h 56"/>
                  <a:gd name="T12" fmla="*/ 75 w 80"/>
                  <a:gd name="T13" fmla="*/ 54 h 56"/>
                  <a:gd name="T14" fmla="*/ 80 w 80"/>
                  <a:gd name="T15" fmla="*/ 52 h 56"/>
                  <a:gd name="T16" fmla="*/ 51 w 80"/>
                  <a:gd name="T17" fmla="*/ 0 h 56"/>
                  <a:gd name="T18" fmla="*/ 33 w 80"/>
                  <a:gd name="T19" fmla="*/ 3 h 56"/>
                  <a:gd name="T20" fmla="*/ 24 w 80"/>
                  <a:gd name="T21" fmla="*/ 16 h 56"/>
                  <a:gd name="T22" fmla="*/ 11 w 80"/>
                  <a:gd name="T23" fmla="*/ 23 h 56"/>
                  <a:gd name="T24" fmla="*/ 15 w 80"/>
                  <a:gd name="T25" fmla="*/ 37 h 56"/>
                  <a:gd name="T26" fmla="*/ 3 w 80"/>
                  <a:gd name="T27" fmla="*/ 37 h 56"/>
                  <a:gd name="T28" fmla="*/ 0 w 80"/>
                  <a:gd name="T29" fmla="*/ 47 h 56"/>
                  <a:gd name="T30" fmla="*/ 6 w 80"/>
                  <a:gd name="T31" fmla="*/ 52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0" h="56">
                    <a:moveTo>
                      <a:pt x="6" y="52"/>
                    </a:moveTo>
                    <a:cubicBezTo>
                      <a:pt x="10" y="53"/>
                      <a:pt x="16" y="54"/>
                      <a:pt x="17" y="50"/>
                    </a:cubicBezTo>
                    <a:cubicBezTo>
                      <a:pt x="18" y="46"/>
                      <a:pt x="27" y="37"/>
                      <a:pt x="30" y="36"/>
                    </a:cubicBezTo>
                    <a:cubicBezTo>
                      <a:pt x="33" y="36"/>
                      <a:pt x="40" y="37"/>
                      <a:pt x="40" y="37"/>
                    </a:cubicBezTo>
                    <a:cubicBezTo>
                      <a:pt x="40" y="37"/>
                      <a:pt x="43" y="38"/>
                      <a:pt x="46" y="43"/>
                    </a:cubicBezTo>
                    <a:cubicBezTo>
                      <a:pt x="48" y="49"/>
                      <a:pt x="50" y="56"/>
                      <a:pt x="52" y="55"/>
                    </a:cubicBezTo>
                    <a:cubicBezTo>
                      <a:pt x="54" y="54"/>
                      <a:pt x="69" y="54"/>
                      <a:pt x="75" y="54"/>
                    </a:cubicBezTo>
                    <a:cubicBezTo>
                      <a:pt x="80" y="53"/>
                      <a:pt x="80" y="52"/>
                      <a:pt x="80" y="52"/>
                    </a:cubicBezTo>
                    <a:cubicBezTo>
                      <a:pt x="80" y="52"/>
                      <a:pt x="66" y="18"/>
                      <a:pt x="51" y="0"/>
                    </a:cubicBezTo>
                    <a:cubicBezTo>
                      <a:pt x="51" y="0"/>
                      <a:pt x="37" y="3"/>
                      <a:pt x="33" y="3"/>
                    </a:cubicBezTo>
                    <a:cubicBezTo>
                      <a:pt x="28" y="4"/>
                      <a:pt x="28" y="13"/>
                      <a:pt x="24" y="16"/>
                    </a:cubicBezTo>
                    <a:cubicBezTo>
                      <a:pt x="20" y="19"/>
                      <a:pt x="11" y="21"/>
                      <a:pt x="11" y="23"/>
                    </a:cubicBezTo>
                    <a:cubicBezTo>
                      <a:pt x="10" y="26"/>
                      <a:pt x="18" y="36"/>
                      <a:pt x="15" y="37"/>
                    </a:cubicBezTo>
                    <a:cubicBezTo>
                      <a:pt x="12" y="37"/>
                      <a:pt x="5" y="37"/>
                      <a:pt x="3" y="37"/>
                    </a:cubicBezTo>
                    <a:cubicBezTo>
                      <a:pt x="0" y="37"/>
                      <a:pt x="0" y="43"/>
                      <a:pt x="0" y="47"/>
                    </a:cubicBezTo>
                    <a:cubicBezTo>
                      <a:pt x="0" y="50"/>
                      <a:pt x="1" y="51"/>
                      <a:pt x="6" y="52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" name="Grouper 4"/>
          <p:cNvGrpSpPr/>
          <p:nvPr/>
        </p:nvGrpSpPr>
        <p:grpSpPr>
          <a:xfrm>
            <a:off x="5324676" y="2700583"/>
            <a:ext cx="1326139" cy="1300392"/>
            <a:chOff x="5324676" y="2941883"/>
            <a:chExt cx="1326139" cy="1300392"/>
          </a:xfrm>
        </p:grpSpPr>
        <p:sp>
          <p:nvSpPr>
            <p:cNvPr id="19" name="Rectangle 18"/>
            <p:cNvSpPr/>
            <p:nvPr/>
          </p:nvSpPr>
          <p:spPr>
            <a:xfrm>
              <a:off x="5324676" y="3903721"/>
              <a:ext cx="132613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No </a:t>
              </a: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Limits</a:t>
              </a:r>
              <a:endParaRPr lang="fr-FR" sz="1600" b="1" dirty="0" smtClean="0">
                <a:solidFill>
                  <a:schemeClr val="accent1"/>
                </a:solidFill>
                <a:latin typeface="Gotham Rounded Book"/>
                <a:cs typeface="Gotham Rounded Book"/>
              </a:endParaRPr>
            </a:p>
          </p:txBody>
        </p:sp>
        <p:grpSp>
          <p:nvGrpSpPr>
            <p:cNvPr id="26" name="Group 22"/>
            <p:cNvGrpSpPr/>
            <p:nvPr/>
          </p:nvGrpSpPr>
          <p:grpSpPr>
            <a:xfrm>
              <a:off x="5451676" y="2941883"/>
              <a:ext cx="1080000" cy="900000"/>
              <a:chOff x="-433823" y="1398446"/>
              <a:chExt cx="456474" cy="456475"/>
            </a:xfrm>
          </p:grpSpPr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-433823" y="1398446"/>
                <a:ext cx="456474" cy="456475"/>
              </a:xfrm>
              <a:custGeom>
                <a:avLst/>
                <a:gdLst>
                  <a:gd name="T0" fmla="*/ 28 w 352"/>
                  <a:gd name="T1" fmla="*/ 51 h 352"/>
                  <a:gd name="T2" fmla="*/ 61 w 352"/>
                  <a:gd name="T3" fmla="*/ 84 h 352"/>
                  <a:gd name="T4" fmla="*/ 27 w 352"/>
                  <a:gd name="T5" fmla="*/ 177 h 352"/>
                  <a:gd name="T6" fmla="*/ 64 w 352"/>
                  <a:gd name="T7" fmla="*/ 274 h 352"/>
                  <a:gd name="T8" fmla="*/ 33 w 352"/>
                  <a:gd name="T9" fmla="*/ 306 h 352"/>
                  <a:gd name="T10" fmla="*/ 20 w 352"/>
                  <a:gd name="T11" fmla="*/ 293 h 352"/>
                  <a:gd name="T12" fmla="*/ 4 w 352"/>
                  <a:gd name="T13" fmla="*/ 352 h 352"/>
                  <a:gd name="T14" fmla="*/ 63 w 352"/>
                  <a:gd name="T15" fmla="*/ 336 h 352"/>
                  <a:gd name="T16" fmla="*/ 50 w 352"/>
                  <a:gd name="T17" fmla="*/ 324 h 352"/>
                  <a:gd name="T18" fmla="*/ 83 w 352"/>
                  <a:gd name="T19" fmla="*/ 291 h 352"/>
                  <a:gd name="T20" fmla="*/ 171 w 352"/>
                  <a:gd name="T21" fmla="*/ 321 h 352"/>
                  <a:gd name="T22" fmla="*/ 269 w 352"/>
                  <a:gd name="T23" fmla="*/ 283 h 352"/>
                  <a:gd name="T24" fmla="*/ 305 w 352"/>
                  <a:gd name="T25" fmla="*/ 319 h 352"/>
                  <a:gd name="T26" fmla="*/ 293 w 352"/>
                  <a:gd name="T27" fmla="*/ 331 h 352"/>
                  <a:gd name="T28" fmla="*/ 352 w 352"/>
                  <a:gd name="T29" fmla="*/ 347 h 352"/>
                  <a:gd name="T30" fmla="*/ 336 w 352"/>
                  <a:gd name="T31" fmla="*/ 288 h 352"/>
                  <a:gd name="T32" fmla="*/ 323 w 352"/>
                  <a:gd name="T33" fmla="*/ 301 h 352"/>
                  <a:gd name="T34" fmla="*/ 286 w 352"/>
                  <a:gd name="T35" fmla="*/ 264 h 352"/>
                  <a:gd name="T36" fmla="*/ 316 w 352"/>
                  <a:gd name="T37" fmla="*/ 177 h 352"/>
                  <a:gd name="T38" fmla="*/ 281 w 352"/>
                  <a:gd name="T39" fmla="*/ 84 h 352"/>
                  <a:gd name="T40" fmla="*/ 319 w 352"/>
                  <a:gd name="T41" fmla="*/ 46 h 352"/>
                  <a:gd name="T42" fmla="*/ 331 w 352"/>
                  <a:gd name="T43" fmla="*/ 58 h 352"/>
                  <a:gd name="T44" fmla="*/ 347 w 352"/>
                  <a:gd name="T45" fmla="*/ 0 h 352"/>
                  <a:gd name="T46" fmla="*/ 288 w 352"/>
                  <a:gd name="T47" fmla="*/ 15 h 352"/>
                  <a:gd name="T48" fmla="*/ 301 w 352"/>
                  <a:gd name="T49" fmla="*/ 28 h 352"/>
                  <a:gd name="T50" fmla="*/ 263 w 352"/>
                  <a:gd name="T51" fmla="*/ 66 h 352"/>
                  <a:gd name="T52" fmla="*/ 171 w 352"/>
                  <a:gd name="T53" fmla="*/ 33 h 352"/>
                  <a:gd name="T54" fmla="*/ 79 w 352"/>
                  <a:gd name="T55" fmla="*/ 66 h 352"/>
                  <a:gd name="T56" fmla="*/ 46 w 352"/>
                  <a:gd name="T57" fmla="*/ 33 h 352"/>
                  <a:gd name="T58" fmla="*/ 58 w 352"/>
                  <a:gd name="T59" fmla="*/ 20 h 352"/>
                  <a:gd name="T60" fmla="*/ 0 w 352"/>
                  <a:gd name="T61" fmla="*/ 5 h 352"/>
                  <a:gd name="T62" fmla="*/ 15 w 352"/>
                  <a:gd name="T63" fmla="*/ 63 h 352"/>
                  <a:gd name="T64" fmla="*/ 28 w 352"/>
                  <a:gd name="T65" fmla="*/ 51 h 352"/>
                  <a:gd name="T66" fmla="*/ 171 w 352"/>
                  <a:gd name="T67" fmla="*/ 39 h 352"/>
                  <a:gd name="T68" fmla="*/ 309 w 352"/>
                  <a:gd name="T69" fmla="*/ 177 h 352"/>
                  <a:gd name="T70" fmla="*/ 171 w 352"/>
                  <a:gd name="T71" fmla="*/ 315 h 352"/>
                  <a:gd name="T72" fmla="*/ 33 w 352"/>
                  <a:gd name="T73" fmla="*/ 177 h 352"/>
                  <a:gd name="T74" fmla="*/ 171 w 352"/>
                  <a:gd name="T75" fmla="*/ 3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52" h="352">
                    <a:moveTo>
                      <a:pt x="28" y="51"/>
                    </a:moveTo>
                    <a:cubicBezTo>
                      <a:pt x="61" y="84"/>
                      <a:pt x="61" y="84"/>
                      <a:pt x="61" y="84"/>
                    </a:cubicBezTo>
                    <a:cubicBezTo>
                      <a:pt x="40" y="109"/>
                      <a:pt x="27" y="142"/>
                      <a:pt x="27" y="177"/>
                    </a:cubicBezTo>
                    <a:cubicBezTo>
                      <a:pt x="27" y="214"/>
                      <a:pt x="41" y="248"/>
                      <a:pt x="64" y="274"/>
                    </a:cubicBezTo>
                    <a:cubicBezTo>
                      <a:pt x="33" y="306"/>
                      <a:pt x="33" y="306"/>
                      <a:pt x="33" y="306"/>
                    </a:cubicBezTo>
                    <a:cubicBezTo>
                      <a:pt x="20" y="293"/>
                      <a:pt x="20" y="293"/>
                      <a:pt x="20" y="293"/>
                    </a:cubicBezTo>
                    <a:cubicBezTo>
                      <a:pt x="4" y="352"/>
                      <a:pt x="4" y="352"/>
                      <a:pt x="4" y="352"/>
                    </a:cubicBezTo>
                    <a:cubicBezTo>
                      <a:pt x="63" y="336"/>
                      <a:pt x="63" y="336"/>
                      <a:pt x="63" y="336"/>
                    </a:cubicBezTo>
                    <a:cubicBezTo>
                      <a:pt x="50" y="324"/>
                      <a:pt x="50" y="324"/>
                      <a:pt x="50" y="324"/>
                    </a:cubicBezTo>
                    <a:cubicBezTo>
                      <a:pt x="83" y="291"/>
                      <a:pt x="83" y="291"/>
                      <a:pt x="83" y="291"/>
                    </a:cubicBezTo>
                    <a:cubicBezTo>
                      <a:pt x="107" y="310"/>
                      <a:pt x="138" y="321"/>
                      <a:pt x="171" y="321"/>
                    </a:cubicBezTo>
                    <a:cubicBezTo>
                      <a:pt x="209" y="321"/>
                      <a:pt x="244" y="307"/>
                      <a:pt x="269" y="283"/>
                    </a:cubicBezTo>
                    <a:cubicBezTo>
                      <a:pt x="305" y="319"/>
                      <a:pt x="305" y="319"/>
                      <a:pt x="305" y="319"/>
                    </a:cubicBezTo>
                    <a:cubicBezTo>
                      <a:pt x="293" y="331"/>
                      <a:pt x="293" y="331"/>
                      <a:pt x="293" y="331"/>
                    </a:cubicBezTo>
                    <a:cubicBezTo>
                      <a:pt x="352" y="347"/>
                      <a:pt x="352" y="347"/>
                      <a:pt x="352" y="347"/>
                    </a:cubicBezTo>
                    <a:cubicBezTo>
                      <a:pt x="336" y="288"/>
                      <a:pt x="336" y="288"/>
                      <a:pt x="336" y="288"/>
                    </a:cubicBezTo>
                    <a:cubicBezTo>
                      <a:pt x="323" y="301"/>
                      <a:pt x="323" y="301"/>
                      <a:pt x="323" y="301"/>
                    </a:cubicBezTo>
                    <a:cubicBezTo>
                      <a:pt x="286" y="264"/>
                      <a:pt x="286" y="264"/>
                      <a:pt x="286" y="264"/>
                    </a:cubicBezTo>
                    <a:cubicBezTo>
                      <a:pt x="305" y="240"/>
                      <a:pt x="316" y="210"/>
                      <a:pt x="316" y="177"/>
                    </a:cubicBezTo>
                    <a:cubicBezTo>
                      <a:pt x="316" y="141"/>
                      <a:pt x="302" y="109"/>
                      <a:pt x="281" y="84"/>
                    </a:cubicBezTo>
                    <a:cubicBezTo>
                      <a:pt x="319" y="46"/>
                      <a:pt x="319" y="46"/>
                      <a:pt x="319" y="46"/>
                    </a:cubicBezTo>
                    <a:cubicBezTo>
                      <a:pt x="331" y="58"/>
                      <a:pt x="331" y="58"/>
                      <a:pt x="331" y="58"/>
                    </a:cubicBezTo>
                    <a:cubicBezTo>
                      <a:pt x="347" y="0"/>
                      <a:pt x="347" y="0"/>
                      <a:pt x="347" y="0"/>
                    </a:cubicBezTo>
                    <a:cubicBezTo>
                      <a:pt x="288" y="15"/>
                      <a:pt x="288" y="15"/>
                      <a:pt x="288" y="15"/>
                    </a:cubicBezTo>
                    <a:cubicBezTo>
                      <a:pt x="301" y="28"/>
                      <a:pt x="301" y="28"/>
                      <a:pt x="301" y="28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238" y="45"/>
                      <a:pt x="206" y="33"/>
                      <a:pt x="171" y="33"/>
                    </a:cubicBezTo>
                    <a:cubicBezTo>
                      <a:pt x="136" y="33"/>
                      <a:pt x="104" y="45"/>
                      <a:pt x="79" y="66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5" y="63"/>
                      <a:pt x="15" y="63"/>
                      <a:pt x="15" y="63"/>
                    </a:cubicBezTo>
                    <a:lnTo>
                      <a:pt x="28" y="51"/>
                    </a:lnTo>
                    <a:close/>
                    <a:moveTo>
                      <a:pt x="171" y="39"/>
                    </a:moveTo>
                    <a:cubicBezTo>
                      <a:pt x="247" y="39"/>
                      <a:pt x="309" y="101"/>
                      <a:pt x="309" y="177"/>
                    </a:cubicBezTo>
                    <a:cubicBezTo>
                      <a:pt x="309" y="253"/>
                      <a:pt x="247" y="315"/>
                      <a:pt x="171" y="315"/>
                    </a:cubicBezTo>
                    <a:cubicBezTo>
                      <a:pt x="95" y="315"/>
                      <a:pt x="33" y="253"/>
                      <a:pt x="33" y="177"/>
                    </a:cubicBezTo>
                    <a:cubicBezTo>
                      <a:pt x="33" y="101"/>
                      <a:pt x="95" y="39"/>
                      <a:pt x="171" y="39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Freeform 16"/>
              <p:cNvSpPr>
                <a:spLocks noEditPoints="1"/>
              </p:cNvSpPr>
              <p:nvPr/>
            </p:nvSpPr>
            <p:spPr bwMode="auto">
              <a:xfrm>
                <a:off x="-390895" y="1448530"/>
                <a:ext cx="357739" cy="358454"/>
              </a:xfrm>
              <a:custGeom>
                <a:avLst/>
                <a:gdLst>
                  <a:gd name="T0" fmla="*/ 138 w 276"/>
                  <a:gd name="T1" fmla="*/ 276 h 276"/>
                  <a:gd name="T2" fmla="*/ 276 w 276"/>
                  <a:gd name="T3" fmla="*/ 138 h 276"/>
                  <a:gd name="T4" fmla="*/ 138 w 276"/>
                  <a:gd name="T5" fmla="*/ 0 h 276"/>
                  <a:gd name="T6" fmla="*/ 0 w 276"/>
                  <a:gd name="T7" fmla="*/ 138 h 276"/>
                  <a:gd name="T8" fmla="*/ 138 w 276"/>
                  <a:gd name="T9" fmla="*/ 276 h 276"/>
                  <a:gd name="T10" fmla="*/ 138 w 276"/>
                  <a:gd name="T11" fmla="*/ 72 h 276"/>
                  <a:gd name="T12" fmla="*/ 204 w 276"/>
                  <a:gd name="T13" fmla="*/ 138 h 276"/>
                  <a:gd name="T14" fmla="*/ 138 w 276"/>
                  <a:gd name="T15" fmla="*/ 204 h 276"/>
                  <a:gd name="T16" fmla="*/ 72 w 276"/>
                  <a:gd name="T17" fmla="*/ 138 h 276"/>
                  <a:gd name="T18" fmla="*/ 138 w 276"/>
                  <a:gd name="T19" fmla="*/ 72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6" h="276">
                    <a:moveTo>
                      <a:pt x="138" y="276"/>
                    </a:moveTo>
                    <a:cubicBezTo>
                      <a:pt x="214" y="276"/>
                      <a:pt x="276" y="214"/>
                      <a:pt x="276" y="138"/>
                    </a:cubicBezTo>
                    <a:cubicBezTo>
                      <a:pt x="276" y="62"/>
                      <a:pt x="214" y="0"/>
                      <a:pt x="138" y="0"/>
                    </a:cubicBezTo>
                    <a:cubicBezTo>
                      <a:pt x="62" y="0"/>
                      <a:pt x="0" y="62"/>
                      <a:pt x="0" y="138"/>
                    </a:cubicBezTo>
                    <a:cubicBezTo>
                      <a:pt x="0" y="214"/>
                      <a:pt x="62" y="276"/>
                      <a:pt x="138" y="276"/>
                    </a:cubicBezTo>
                    <a:close/>
                    <a:moveTo>
                      <a:pt x="138" y="72"/>
                    </a:moveTo>
                    <a:cubicBezTo>
                      <a:pt x="174" y="72"/>
                      <a:pt x="204" y="102"/>
                      <a:pt x="204" y="138"/>
                    </a:cubicBezTo>
                    <a:cubicBezTo>
                      <a:pt x="204" y="174"/>
                      <a:pt x="174" y="204"/>
                      <a:pt x="138" y="204"/>
                    </a:cubicBezTo>
                    <a:cubicBezTo>
                      <a:pt x="102" y="204"/>
                      <a:pt x="72" y="174"/>
                      <a:pt x="72" y="138"/>
                    </a:cubicBezTo>
                    <a:cubicBezTo>
                      <a:pt x="72" y="102"/>
                      <a:pt x="102" y="72"/>
                      <a:pt x="138" y="72"/>
                    </a:cubicBez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2" name="Grouper 41"/>
          <p:cNvGrpSpPr/>
          <p:nvPr/>
        </p:nvGrpSpPr>
        <p:grpSpPr>
          <a:xfrm>
            <a:off x="7289610" y="4111675"/>
            <a:ext cx="1450269" cy="1392317"/>
            <a:chOff x="7289610" y="4365675"/>
            <a:chExt cx="1450269" cy="1392317"/>
          </a:xfrm>
        </p:grpSpPr>
        <p:sp>
          <p:nvSpPr>
            <p:cNvPr id="30" name="Rectangle 29"/>
            <p:cNvSpPr/>
            <p:nvPr/>
          </p:nvSpPr>
          <p:spPr>
            <a:xfrm>
              <a:off x="7289610" y="5419438"/>
              <a:ext cx="145026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Future-proof</a:t>
              </a:r>
            </a:p>
          </p:txBody>
        </p:sp>
        <p:grpSp>
          <p:nvGrpSpPr>
            <p:cNvPr id="31" name="Group 15"/>
            <p:cNvGrpSpPr/>
            <p:nvPr/>
          </p:nvGrpSpPr>
          <p:grpSpPr>
            <a:xfrm>
              <a:off x="7452431" y="4365675"/>
              <a:ext cx="1080000" cy="900000"/>
              <a:chOff x="2080364" y="1389145"/>
              <a:chExt cx="486525" cy="447173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2080364" y="1447814"/>
                <a:ext cx="486525" cy="388504"/>
              </a:xfrm>
              <a:custGeom>
                <a:avLst/>
                <a:gdLst>
                  <a:gd name="T0" fmla="*/ 375 w 375"/>
                  <a:gd name="T1" fmla="*/ 0 h 300"/>
                  <a:gd name="T2" fmla="*/ 305 w 375"/>
                  <a:gd name="T3" fmla="*/ 0 h 300"/>
                  <a:gd name="T4" fmla="*/ 305 w 375"/>
                  <a:gd name="T5" fmla="*/ 29 h 300"/>
                  <a:gd name="T6" fmla="*/ 280 w 375"/>
                  <a:gd name="T7" fmla="*/ 52 h 300"/>
                  <a:gd name="T8" fmla="*/ 256 w 375"/>
                  <a:gd name="T9" fmla="*/ 29 h 300"/>
                  <a:gd name="T10" fmla="*/ 256 w 375"/>
                  <a:gd name="T11" fmla="*/ 0 h 300"/>
                  <a:gd name="T12" fmla="*/ 120 w 375"/>
                  <a:gd name="T13" fmla="*/ 0 h 300"/>
                  <a:gd name="T14" fmla="*/ 120 w 375"/>
                  <a:gd name="T15" fmla="*/ 29 h 300"/>
                  <a:gd name="T16" fmla="*/ 96 w 375"/>
                  <a:gd name="T17" fmla="*/ 52 h 300"/>
                  <a:gd name="T18" fmla="*/ 71 w 375"/>
                  <a:gd name="T19" fmla="*/ 29 h 300"/>
                  <a:gd name="T20" fmla="*/ 71 w 375"/>
                  <a:gd name="T21" fmla="*/ 0 h 300"/>
                  <a:gd name="T22" fmla="*/ 0 w 375"/>
                  <a:gd name="T23" fmla="*/ 0 h 300"/>
                  <a:gd name="T24" fmla="*/ 0 w 375"/>
                  <a:gd name="T25" fmla="*/ 300 h 300"/>
                  <a:gd name="T26" fmla="*/ 375 w 375"/>
                  <a:gd name="T27" fmla="*/ 300 h 300"/>
                  <a:gd name="T28" fmla="*/ 375 w 375"/>
                  <a:gd name="T29" fmla="*/ 0 h 300"/>
                  <a:gd name="T30" fmla="*/ 349 w 375"/>
                  <a:gd name="T31" fmla="*/ 270 h 300"/>
                  <a:gd name="T32" fmla="*/ 27 w 375"/>
                  <a:gd name="T33" fmla="*/ 270 h 300"/>
                  <a:gd name="T34" fmla="*/ 27 w 375"/>
                  <a:gd name="T35" fmla="*/ 77 h 300"/>
                  <a:gd name="T36" fmla="*/ 349 w 375"/>
                  <a:gd name="T37" fmla="*/ 77 h 300"/>
                  <a:gd name="T38" fmla="*/ 349 w 375"/>
                  <a:gd name="T39" fmla="*/ 27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5" h="300">
                    <a:moveTo>
                      <a:pt x="375" y="0"/>
                    </a:moveTo>
                    <a:cubicBezTo>
                      <a:pt x="305" y="0"/>
                      <a:pt x="305" y="0"/>
                      <a:pt x="305" y="0"/>
                    </a:cubicBezTo>
                    <a:cubicBezTo>
                      <a:pt x="305" y="29"/>
                      <a:pt x="305" y="29"/>
                      <a:pt x="305" y="29"/>
                    </a:cubicBezTo>
                    <a:cubicBezTo>
                      <a:pt x="305" y="42"/>
                      <a:pt x="294" y="52"/>
                      <a:pt x="280" y="52"/>
                    </a:cubicBezTo>
                    <a:cubicBezTo>
                      <a:pt x="267" y="52"/>
                      <a:pt x="256" y="42"/>
                      <a:pt x="256" y="29"/>
                    </a:cubicBezTo>
                    <a:cubicBezTo>
                      <a:pt x="256" y="0"/>
                      <a:pt x="256" y="0"/>
                      <a:pt x="256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20" y="42"/>
                      <a:pt x="109" y="52"/>
                      <a:pt x="96" y="52"/>
                    </a:cubicBezTo>
                    <a:cubicBezTo>
                      <a:pt x="82" y="52"/>
                      <a:pt x="71" y="42"/>
                      <a:pt x="71" y="29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375" y="300"/>
                      <a:pt x="375" y="300"/>
                      <a:pt x="375" y="300"/>
                    </a:cubicBezTo>
                    <a:lnTo>
                      <a:pt x="375" y="0"/>
                    </a:lnTo>
                    <a:close/>
                    <a:moveTo>
                      <a:pt x="349" y="270"/>
                    </a:moveTo>
                    <a:cubicBezTo>
                      <a:pt x="27" y="270"/>
                      <a:pt x="27" y="270"/>
                      <a:pt x="27" y="270"/>
                    </a:cubicBezTo>
                    <a:cubicBezTo>
                      <a:pt x="27" y="77"/>
                      <a:pt x="27" y="77"/>
                      <a:pt x="27" y="77"/>
                    </a:cubicBezTo>
                    <a:cubicBezTo>
                      <a:pt x="349" y="77"/>
                      <a:pt x="349" y="77"/>
                      <a:pt x="349" y="77"/>
                    </a:cubicBezTo>
                    <a:lnTo>
                      <a:pt x="349" y="270"/>
                    </a:ln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Freeform 18"/>
              <p:cNvSpPr>
                <a:spLocks/>
              </p:cNvSpPr>
              <p:nvPr/>
            </p:nvSpPr>
            <p:spPr bwMode="auto">
              <a:xfrm>
                <a:off x="2183392" y="1389145"/>
                <a:ext cx="42213" cy="115192"/>
              </a:xfrm>
              <a:custGeom>
                <a:avLst/>
                <a:gdLst>
                  <a:gd name="T0" fmla="*/ 17 w 33"/>
                  <a:gd name="T1" fmla="*/ 89 h 89"/>
                  <a:gd name="T2" fmla="*/ 33 w 33"/>
                  <a:gd name="T3" fmla="*/ 74 h 89"/>
                  <a:gd name="T4" fmla="*/ 33 w 33"/>
                  <a:gd name="T5" fmla="*/ 15 h 89"/>
                  <a:gd name="T6" fmla="*/ 17 w 33"/>
                  <a:gd name="T7" fmla="*/ 0 h 89"/>
                  <a:gd name="T8" fmla="*/ 0 w 33"/>
                  <a:gd name="T9" fmla="*/ 15 h 89"/>
                  <a:gd name="T10" fmla="*/ 0 w 33"/>
                  <a:gd name="T11" fmla="*/ 74 h 89"/>
                  <a:gd name="T12" fmla="*/ 17 w 33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9">
                    <a:moveTo>
                      <a:pt x="17" y="89"/>
                    </a:moveTo>
                    <a:cubicBezTo>
                      <a:pt x="26" y="89"/>
                      <a:pt x="33" y="82"/>
                      <a:pt x="33" y="7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7"/>
                      <a:pt x="26" y="0"/>
                      <a:pt x="17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2"/>
                      <a:pt x="8" y="89"/>
                      <a:pt x="17" y="89"/>
                    </a:cubicBez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Freeform 19"/>
              <p:cNvSpPr>
                <a:spLocks/>
              </p:cNvSpPr>
              <p:nvPr/>
            </p:nvSpPr>
            <p:spPr bwMode="auto">
              <a:xfrm>
                <a:off x="2423077" y="1389145"/>
                <a:ext cx="42929" cy="115192"/>
              </a:xfrm>
              <a:custGeom>
                <a:avLst/>
                <a:gdLst>
                  <a:gd name="T0" fmla="*/ 16 w 33"/>
                  <a:gd name="T1" fmla="*/ 89 h 89"/>
                  <a:gd name="T2" fmla="*/ 33 w 33"/>
                  <a:gd name="T3" fmla="*/ 74 h 89"/>
                  <a:gd name="T4" fmla="*/ 33 w 33"/>
                  <a:gd name="T5" fmla="*/ 15 h 89"/>
                  <a:gd name="T6" fmla="*/ 16 w 33"/>
                  <a:gd name="T7" fmla="*/ 0 h 89"/>
                  <a:gd name="T8" fmla="*/ 0 w 33"/>
                  <a:gd name="T9" fmla="*/ 15 h 89"/>
                  <a:gd name="T10" fmla="*/ 0 w 33"/>
                  <a:gd name="T11" fmla="*/ 74 h 89"/>
                  <a:gd name="T12" fmla="*/ 16 w 33"/>
                  <a:gd name="T13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89">
                    <a:moveTo>
                      <a:pt x="16" y="89"/>
                    </a:moveTo>
                    <a:cubicBezTo>
                      <a:pt x="25" y="89"/>
                      <a:pt x="33" y="82"/>
                      <a:pt x="33" y="74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7"/>
                      <a:pt x="25" y="0"/>
                      <a:pt x="16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82"/>
                      <a:pt x="7" y="89"/>
                      <a:pt x="16" y="89"/>
                    </a:cubicBez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Freeform 20"/>
              <p:cNvSpPr>
                <a:spLocks noEditPoints="1"/>
              </p:cNvSpPr>
              <p:nvPr/>
            </p:nvSpPr>
            <p:spPr bwMode="auto">
              <a:xfrm>
                <a:off x="2131163" y="1561575"/>
                <a:ext cx="384211" cy="223229"/>
              </a:xfrm>
              <a:custGeom>
                <a:avLst/>
                <a:gdLst>
                  <a:gd name="T0" fmla="*/ 73 w 537"/>
                  <a:gd name="T1" fmla="*/ 312 h 312"/>
                  <a:gd name="T2" fmla="*/ 147 w 537"/>
                  <a:gd name="T3" fmla="*/ 256 h 312"/>
                  <a:gd name="T4" fmla="*/ 152 w 537"/>
                  <a:gd name="T5" fmla="*/ 312 h 312"/>
                  <a:gd name="T6" fmla="*/ 229 w 537"/>
                  <a:gd name="T7" fmla="*/ 256 h 312"/>
                  <a:gd name="T8" fmla="*/ 232 w 537"/>
                  <a:gd name="T9" fmla="*/ 312 h 312"/>
                  <a:gd name="T10" fmla="*/ 308 w 537"/>
                  <a:gd name="T11" fmla="*/ 256 h 312"/>
                  <a:gd name="T12" fmla="*/ 314 w 537"/>
                  <a:gd name="T13" fmla="*/ 312 h 312"/>
                  <a:gd name="T14" fmla="*/ 388 w 537"/>
                  <a:gd name="T15" fmla="*/ 256 h 312"/>
                  <a:gd name="T16" fmla="*/ 393 w 537"/>
                  <a:gd name="T17" fmla="*/ 312 h 312"/>
                  <a:gd name="T18" fmla="*/ 470 w 537"/>
                  <a:gd name="T19" fmla="*/ 256 h 312"/>
                  <a:gd name="T20" fmla="*/ 473 w 537"/>
                  <a:gd name="T21" fmla="*/ 312 h 312"/>
                  <a:gd name="T22" fmla="*/ 537 w 537"/>
                  <a:gd name="T23" fmla="*/ 256 h 312"/>
                  <a:gd name="T24" fmla="*/ 473 w 537"/>
                  <a:gd name="T25" fmla="*/ 252 h 312"/>
                  <a:gd name="T26" fmla="*/ 537 w 537"/>
                  <a:gd name="T27" fmla="*/ 163 h 312"/>
                  <a:gd name="T28" fmla="*/ 473 w 537"/>
                  <a:gd name="T29" fmla="*/ 158 h 312"/>
                  <a:gd name="T30" fmla="*/ 537 w 537"/>
                  <a:gd name="T31" fmla="*/ 69 h 312"/>
                  <a:gd name="T32" fmla="*/ 473 w 537"/>
                  <a:gd name="T33" fmla="*/ 64 h 312"/>
                  <a:gd name="T34" fmla="*/ 470 w 537"/>
                  <a:gd name="T35" fmla="*/ 0 h 312"/>
                  <a:gd name="T36" fmla="*/ 393 w 537"/>
                  <a:gd name="T37" fmla="*/ 64 h 312"/>
                  <a:gd name="T38" fmla="*/ 388 w 537"/>
                  <a:gd name="T39" fmla="*/ 0 h 312"/>
                  <a:gd name="T40" fmla="*/ 314 w 537"/>
                  <a:gd name="T41" fmla="*/ 64 h 312"/>
                  <a:gd name="T42" fmla="*/ 308 w 537"/>
                  <a:gd name="T43" fmla="*/ 0 h 312"/>
                  <a:gd name="T44" fmla="*/ 232 w 537"/>
                  <a:gd name="T45" fmla="*/ 64 h 312"/>
                  <a:gd name="T46" fmla="*/ 229 w 537"/>
                  <a:gd name="T47" fmla="*/ 0 h 312"/>
                  <a:gd name="T48" fmla="*/ 152 w 537"/>
                  <a:gd name="T49" fmla="*/ 64 h 312"/>
                  <a:gd name="T50" fmla="*/ 147 w 537"/>
                  <a:gd name="T51" fmla="*/ 0 h 312"/>
                  <a:gd name="T52" fmla="*/ 73 w 537"/>
                  <a:gd name="T53" fmla="*/ 64 h 312"/>
                  <a:gd name="T54" fmla="*/ 67 w 537"/>
                  <a:gd name="T55" fmla="*/ 0 h 312"/>
                  <a:gd name="T56" fmla="*/ 0 w 537"/>
                  <a:gd name="T57" fmla="*/ 64 h 312"/>
                  <a:gd name="T58" fmla="*/ 67 w 537"/>
                  <a:gd name="T59" fmla="*/ 69 h 312"/>
                  <a:gd name="T60" fmla="*/ 0 w 537"/>
                  <a:gd name="T61" fmla="*/ 158 h 312"/>
                  <a:gd name="T62" fmla="*/ 67 w 537"/>
                  <a:gd name="T63" fmla="*/ 163 h 312"/>
                  <a:gd name="T64" fmla="*/ 0 w 537"/>
                  <a:gd name="T65" fmla="*/ 252 h 312"/>
                  <a:gd name="T66" fmla="*/ 67 w 537"/>
                  <a:gd name="T67" fmla="*/ 256 h 312"/>
                  <a:gd name="T68" fmla="*/ 152 w 537"/>
                  <a:gd name="T69" fmla="*/ 252 h 312"/>
                  <a:gd name="T70" fmla="*/ 229 w 537"/>
                  <a:gd name="T71" fmla="*/ 163 h 312"/>
                  <a:gd name="T72" fmla="*/ 152 w 537"/>
                  <a:gd name="T73" fmla="*/ 252 h 312"/>
                  <a:gd name="T74" fmla="*/ 232 w 537"/>
                  <a:gd name="T75" fmla="*/ 163 h 312"/>
                  <a:gd name="T76" fmla="*/ 308 w 537"/>
                  <a:gd name="T77" fmla="*/ 252 h 312"/>
                  <a:gd name="T78" fmla="*/ 314 w 537"/>
                  <a:gd name="T79" fmla="*/ 252 h 312"/>
                  <a:gd name="T80" fmla="*/ 388 w 537"/>
                  <a:gd name="T81" fmla="*/ 163 h 312"/>
                  <a:gd name="T82" fmla="*/ 314 w 537"/>
                  <a:gd name="T83" fmla="*/ 252 h 312"/>
                  <a:gd name="T84" fmla="*/ 393 w 537"/>
                  <a:gd name="T85" fmla="*/ 252 h 312"/>
                  <a:gd name="T86" fmla="*/ 470 w 537"/>
                  <a:gd name="T87" fmla="*/ 163 h 312"/>
                  <a:gd name="T88" fmla="*/ 470 w 537"/>
                  <a:gd name="T89" fmla="*/ 69 h 312"/>
                  <a:gd name="T90" fmla="*/ 393 w 537"/>
                  <a:gd name="T91" fmla="*/ 158 h 312"/>
                  <a:gd name="T92" fmla="*/ 470 w 537"/>
                  <a:gd name="T93" fmla="*/ 69 h 312"/>
                  <a:gd name="T94" fmla="*/ 388 w 537"/>
                  <a:gd name="T95" fmla="*/ 158 h 312"/>
                  <a:gd name="T96" fmla="*/ 314 w 537"/>
                  <a:gd name="T97" fmla="*/ 69 h 312"/>
                  <a:gd name="T98" fmla="*/ 308 w 537"/>
                  <a:gd name="T99" fmla="*/ 69 h 312"/>
                  <a:gd name="T100" fmla="*/ 232 w 537"/>
                  <a:gd name="T101" fmla="*/ 158 h 312"/>
                  <a:gd name="T102" fmla="*/ 308 w 537"/>
                  <a:gd name="T103" fmla="*/ 69 h 312"/>
                  <a:gd name="T104" fmla="*/ 229 w 537"/>
                  <a:gd name="T105" fmla="*/ 158 h 312"/>
                  <a:gd name="T106" fmla="*/ 152 w 537"/>
                  <a:gd name="T107" fmla="*/ 69 h 312"/>
                  <a:gd name="T108" fmla="*/ 73 w 537"/>
                  <a:gd name="T109" fmla="*/ 69 h 312"/>
                  <a:gd name="T110" fmla="*/ 147 w 537"/>
                  <a:gd name="T111" fmla="*/ 158 h 312"/>
                  <a:gd name="T112" fmla="*/ 73 w 537"/>
                  <a:gd name="T113" fmla="*/ 69 h 312"/>
                  <a:gd name="T114" fmla="*/ 147 w 537"/>
                  <a:gd name="T115" fmla="*/ 163 h 312"/>
                  <a:gd name="T116" fmla="*/ 73 w 537"/>
                  <a:gd name="T117" fmla="*/ 25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537" h="312">
                    <a:moveTo>
                      <a:pt x="67" y="312"/>
                    </a:moveTo>
                    <a:lnTo>
                      <a:pt x="73" y="312"/>
                    </a:lnTo>
                    <a:lnTo>
                      <a:pt x="73" y="256"/>
                    </a:lnTo>
                    <a:lnTo>
                      <a:pt x="147" y="256"/>
                    </a:lnTo>
                    <a:lnTo>
                      <a:pt x="147" y="312"/>
                    </a:lnTo>
                    <a:lnTo>
                      <a:pt x="152" y="312"/>
                    </a:lnTo>
                    <a:lnTo>
                      <a:pt x="152" y="256"/>
                    </a:lnTo>
                    <a:lnTo>
                      <a:pt x="229" y="256"/>
                    </a:lnTo>
                    <a:lnTo>
                      <a:pt x="229" y="312"/>
                    </a:lnTo>
                    <a:lnTo>
                      <a:pt x="232" y="312"/>
                    </a:lnTo>
                    <a:lnTo>
                      <a:pt x="232" y="256"/>
                    </a:lnTo>
                    <a:lnTo>
                      <a:pt x="308" y="256"/>
                    </a:lnTo>
                    <a:lnTo>
                      <a:pt x="308" y="312"/>
                    </a:lnTo>
                    <a:lnTo>
                      <a:pt x="314" y="312"/>
                    </a:lnTo>
                    <a:lnTo>
                      <a:pt x="314" y="256"/>
                    </a:lnTo>
                    <a:lnTo>
                      <a:pt x="388" y="256"/>
                    </a:lnTo>
                    <a:lnTo>
                      <a:pt x="388" y="312"/>
                    </a:lnTo>
                    <a:lnTo>
                      <a:pt x="393" y="312"/>
                    </a:lnTo>
                    <a:lnTo>
                      <a:pt x="393" y="256"/>
                    </a:lnTo>
                    <a:lnTo>
                      <a:pt x="470" y="256"/>
                    </a:lnTo>
                    <a:lnTo>
                      <a:pt x="470" y="312"/>
                    </a:lnTo>
                    <a:lnTo>
                      <a:pt x="473" y="312"/>
                    </a:lnTo>
                    <a:lnTo>
                      <a:pt x="473" y="256"/>
                    </a:lnTo>
                    <a:lnTo>
                      <a:pt x="537" y="256"/>
                    </a:lnTo>
                    <a:lnTo>
                      <a:pt x="537" y="252"/>
                    </a:lnTo>
                    <a:lnTo>
                      <a:pt x="473" y="252"/>
                    </a:lnTo>
                    <a:lnTo>
                      <a:pt x="473" y="163"/>
                    </a:lnTo>
                    <a:lnTo>
                      <a:pt x="537" y="163"/>
                    </a:lnTo>
                    <a:lnTo>
                      <a:pt x="537" y="158"/>
                    </a:lnTo>
                    <a:lnTo>
                      <a:pt x="473" y="158"/>
                    </a:lnTo>
                    <a:lnTo>
                      <a:pt x="473" y="69"/>
                    </a:lnTo>
                    <a:lnTo>
                      <a:pt x="537" y="69"/>
                    </a:lnTo>
                    <a:lnTo>
                      <a:pt x="537" y="64"/>
                    </a:lnTo>
                    <a:lnTo>
                      <a:pt x="473" y="64"/>
                    </a:lnTo>
                    <a:lnTo>
                      <a:pt x="473" y="0"/>
                    </a:lnTo>
                    <a:lnTo>
                      <a:pt x="470" y="0"/>
                    </a:lnTo>
                    <a:lnTo>
                      <a:pt x="470" y="64"/>
                    </a:lnTo>
                    <a:lnTo>
                      <a:pt x="393" y="64"/>
                    </a:lnTo>
                    <a:lnTo>
                      <a:pt x="393" y="0"/>
                    </a:lnTo>
                    <a:lnTo>
                      <a:pt x="388" y="0"/>
                    </a:lnTo>
                    <a:lnTo>
                      <a:pt x="388" y="64"/>
                    </a:lnTo>
                    <a:lnTo>
                      <a:pt x="314" y="64"/>
                    </a:lnTo>
                    <a:lnTo>
                      <a:pt x="314" y="0"/>
                    </a:lnTo>
                    <a:lnTo>
                      <a:pt x="308" y="0"/>
                    </a:lnTo>
                    <a:lnTo>
                      <a:pt x="308" y="64"/>
                    </a:lnTo>
                    <a:lnTo>
                      <a:pt x="232" y="64"/>
                    </a:lnTo>
                    <a:lnTo>
                      <a:pt x="232" y="0"/>
                    </a:lnTo>
                    <a:lnTo>
                      <a:pt x="229" y="0"/>
                    </a:lnTo>
                    <a:lnTo>
                      <a:pt x="229" y="64"/>
                    </a:lnTo>
                    <a:lnTo>
                      <a:pt x="152" y="64"/>
                    </a:lnTo>
                    <a:lnTo>
                      <a:pt x="152" y="0"/>
                    </a:lnTo>
                    <a:lnTo>
                      <a:pt x="147" y="0"/>
                    </a:lnTo>
                    <a:lnTo>
                      <a:pt x="147" y="64"/>
                    </a:lnTo>
                    <a:lnTo>
                      <a:pt x="73" y="64"/>
                    </a:lnTo>
                    <a:lnTo>
                      <a:pt x="73" y="0"/>
                    </a:lnTo>
                    <a:lnTo>
                      <a:pt x="67" y="0"/>
                    </a:lnTo>
                    <a:lnTo>
                      <a:pt x="67" y="64"/>
                    </a:lnTo>
                    <a:lnTo>
                      <a:pt x="0" y="64"/>
                    </a:lnTo>
                    <a:lnTo>
                      <a:pt x="0" y="69"/>
                    </a:lnTo>
                    <a:lnTo>
                      <a:pt x="67" y="69"/>
                    </a:lnTo>
                    <a:lnTo>
                      <a:pt x="67" y="158"/>
                    </a:lnTo>
                    <a:lnTo>
                      <a:pt x="0" y="158"/>
                    </a:lnTo>
                    <a:lnTo>
                      <a:pt x="0" y="163"/>
                    </a:lnTo>
                    <a:lnTo>
                      <a:pt x="67" y="163"/>
                    </a:lnTo>
                    <a:lnTo>
                      <a:pt x="67" y="252"/>
                    </a:lnTo>
                    <a:lnTo>
                      <a:pt x="0" y="252"/>
                    </a:lnTo>
                    <a:lnTo>
                      <a:pt x="0" y="256"/>
                    </a:lnTo>
                    <a:lnTo>
                      <a:pt x="67" y="256"/>
                    </a:lnTo>
                    <a:lnTo>
                      <a:pt x="67" y="312"/>
                    </a:lnTo>
                    <a:close/>
                    <a:moveTo>
                      <a:pt x="152" y="252"/>
                    </a:moveTo>
                    <a:lnTo>
                      <a:pt x="152" y="163"/>
                    </a:lnTo>
                    <a:lnTo>
                      <a:pt x="229" y="163"/>
                    </a:lnTo>
                    <a:lnTo>
                      <a:pt x="229" y="252"/>
                    </a:lnTo>
                    <a:lnTo>
                      <a:pt x="152" y="252"/>
                    </a:lnTo>
                    <a:close/>
                    <a:moveTo>
                      <a:pt x="232" y="252"/>
                    </a:moveTo>
                    <a:lnTo>
                      <a:pt x="232" y="163"/>
                    </a:lnTo>
                    <a:lnTo>
                      <a:pt x="308" y="163"/>
                    </a:lnTo>
                    <a:lnTo>
                      <a:pt x="308" y="252"/>
                    </a:lnTo>
                    <a:lnTo>
                      <a:pt x="232" y="252"/>
                    </a:lnTo>
                    <a:close/>
                    <a:moveTo>
                      <a:pt x="314" y="252"/>
                    </a:moveTo>
                    <a:lnTo>
                      <a:pt x="314" y="163"/>
                    </a:lnTo>
                    <a:lnTo>
                      <a:pt x="388" y="163"/>
                    </a:lnTo>
                    <a:lnTo>
                      <a:pt x="388" y="252"/>
                    </a:lnTo>
                    <a:lnTo>
                      <a:pt x="314" y="252"/>
                    </a:lnTo>
                    <a:close/>
                    <a:moveTo>
                      <a:pt x="470" y="252"/>
                    </a:moveTo>
                    <a:lnTo>
                      <a:pt x="393" y="252"/>
                    </a:lnTo>
                    <a:lnTo>
                      <a:pt x="393" y="163"/>
                    </a:lnTo>
                    <a:lnTo>
                      <a:pt x="470" y="163"/>
                    </a:lnTo>
                    <a:lnTo>
                      <a:pt x="470" y="252"/>
                    </a:lnTo>
                    <a:close/>
                    <a:moveTo>
                      <a:pt x="470" y="69"/>
                    </a:moveTo>
                    <a:lnTo>
                      <a:pt x="470" y="158"/>
                    </a:lnTo>
                    <a:lnTo>
                      <a:pt x="393" y="158"/>
                    </a:lnTo>
                    <a:lnTo>
                      <a:pt x="393" y="69"/>
                    </a:lnTo>
                    <a:lnTo>
                      <a:pt x="470" y="69"/>
                    </a:lnTo>
                    <a:close/>
                    <a:moveTo>
                      <a:pt x="388" y="69"/>
                    </a:moveTo>
                    <a:lnTo>
                      <a:pt x="388" y="158"/>
                    </a:lnTo>
                    <a:lnTo>
                      <a:pt x="314" y="158"/>
                    </a:lnTo>
                    <a:lnTo>
                      <a:pt x="314" y="69"/>
                    </a:lnTo>
                    <a:lnTo>
                      <a:pt x="388" y="69"/>
                    </a:lnTo>
                    <a:close/>
                    <a:moveTo>
                      <a:pt x="308" y="69"/>
                    </a:moveTo>
                    <a:lnTo>
                      <a:pt x="308" y="158"/>
                    </a:lnTo>
                    <a:lnTo>
                      <a:pt x="232" y="158"/>
                    </a:lnTo>
                    <a:lnTo>
                      <a:pt x="232" y="69"/>
                    </a:lnTo>
                    <a:lnTo>
                      <a:pt x="308" y="69"/>
                    </a:lnTo>
                    <a:close/>
                    <a:moveTo>
                      <a:pt x="229" y="69"/>
                    </a:moveTo>
                    <a:lnTo>
                      <a:pt x="229" y="158"/>
                    </a:lnTo>
                    <a:lnTo>
                      <a:pt x="152" y="158"/>
                    </a:lnTo>
                    <a:lnTo>
                      <a:pt x="152" y="69"/>
                    </a:lnTo>
                    <a:lnTo>
                      <a:pt x="229" y="69"/>
                    </a:lnTo>
                    <a:close/>
                    <a:moveTo>
                      <a:pt x="73" y="69"/>
                    </a:moveTo>
                    <a:lnTo>
                      <a:pt x="147" y="69"/>
                    </a:lnTo>
                    <a:lnTo>
                      <a:pt x="147" y="158"/>
                    </a:lnTo>
                    <a:lnTo>
                      <a:pt x="73" y="158"/>
                    </a:lnTo>
                    <a:lnTo>
                      <a:pt x="73" y="69"/>
                    </a:lnTo>
                    <a:close/>
                    <a:moveTo>
                      <a:pt x="73" y="163"/>
                    </a:moveTo>
                    <a:lnTo>
                      <a:pt x="147" y="163"/>
                    </a:lnTo>
                    <a:lnTo>
                      <a:pt x="147" y="252"/>
                    </a:lnTo>
                    <a:lnTo>
                      <a:pt x="73" y="252"/>
                    </a:lnTo>
                    <a:lnTo>
                      <a:pt x="73" y="163"/>
                    </a:ln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41" name="Grouper 40"/>
          <p:cNvGrpSpPr/>
          <p:nvPr/>
        </p:nvGrpSpPr>
        <p:grpSpPr>
          <a:xfrm>
            <a:off x="5057768" y="4124375"/>
            <a:ext cx="1892299" cy="1366304"/>
            <a:chOff x="5057768" y="4365675"/>
            <a:chExt cx="1892299" cy="1366304"/>
          </a:xfrm>
        </p:grpSpPr>
        <p:sp>
          <p:nvSpPr>
            <p:cNvPr id="29" name="Rectangle 28"/>
            <p:cNvSpPr/>
            <p:nvPr/>
          </p:nvSpPr>
          <p:spPr>
            <a:xfrm>
              <a:off x="5057768" y="5393425"/>
              <a:ext cx="189229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1080"/>
                </a:spcBef>
              </a:pP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Pay</a:t>
              </a:r>
              <a:r>
                <a:rPr lang="fr-FR" sz="1600" b="1" dirty="0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 As You </a:t>
              </a:r>
              <a:r>
                <a:rPr lang="fr-FR" sz="1600" b="1" dirty="0" err="1" smtClean="0">
                  <a:solidFill>
                    <a:schemeClr val="accent1"/>
                  </a:solidFill>
                  <a:latin typeface="Gotham Rounded Book"/>
                  <a:cs typeface="Gotham Rounded Book"/>
                </a:rPr>
                <a:t>Grow</a:t>
              </a:r>
              <a:endParaRPr lang="fr-FR" sz="1600" b="1" dirty="0" smtClean="0">
                <a:solidFill>
                  <a:schemeClr val="accent1"/>
                </a:solidFill>
                <a:latin typeface="Gotham Rounded Book"/>
                <a:cs typeface="Gotham Rounded Book"/>
              </a:endParaRPr>
            </a:p>
          </p:txBody>
        </p:sp>
        <p:grpSp>
          <p:nvGrpSpPr>
            <p:cNvPr id="36" name="Group 29"/>
            <p:cNvGrpSpPr/>
            <p:nvPr/>
          </p:nvGrpSpPr>
          <p:grpSpPr>
            <a:xfrm>
              <a:off x="5451676" y="4365675"/>
              <a:ext cx="1080000" cy="900000"/>
              <a:chOff x="-301460" y="4031403"/>
              <a:chExt cx="422847" cy="421416"/>
            </a:xfrm>
          </p:grpSpPr>
          <p:sp>
            <p:nvSpPr>
              <p:cNvPr id="37" name="Rectangle 6"/>
              <p:cNvSpPr>
                <a:spLocks noChangeArrowheads="1"/>
              </p:cNvSpPr>
              <p:nvPr/>
            </p:nvSpPr>
            <p:spPr bwMode="auto">
              <a:xfrm>
                <a:off x="-216318" y="4084348"/>
                <a:ext cx="61330" cy="175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defTabSz="914400"/>
                <a:r>
                  <a:rPr lang="en-US" altLang="en-US" sz="2800" b="1" smtClean="0">
                    <a:solidFill>
                      <a:srgbClr val="B0CB11"/>
                    </a:solidFill>
                    <a:latin typeface="BentonSans Bold" pitchFamily="2" charset="0"/>
                  </a:rPr>
                  <a:t>$</a:t>
                </a:r>
                <a:endParaRPr lang="en-US" altLang="en-US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Freeform 11"/>
              <p:cNvSpPr>
                <a:spLocks noEditPoints="1"/>
              </p:cNvSpPr>
              <p:nvPr/>
            </p:nvSpPr>
            <p:spPr bwMode="auto">
              <a:xfrm>
                <a:off x="-301460" y="4031403"/>
                <a:ext cx="422847" cy="421416"/>
              </a:xfrm>
              <a:custGeom>
                <a:avLst/>
                <a:gdLst>
                  <a:gd name="T0" fmla="*/ 318 w 326"/>
                  <a:gd name="T1" fmla="*/ 0 h 325"/>
                  <a:gd name="T2" fmla="*/ 8 w 326"/>
                  <a:gd name="T3" fmla="*/ 0 h 325"/>
                  <a:gd name="T4" fmla="*/ 0 w 326"/>
                  <a:gd name="T5" fmla="*/ 8 h 325"/>
                  <a:gd name="T6" fmla="*/ 0 w 326"/>
                  <a:gd name="T7" fmla="*/ 188 h 325"/>
                  <a:gd name="T8" fmla="*/ 0 w 326"/>
                  <a:gd name="T9" fmla="*/ 317 h 325"/>
                  <a:gd name="T10" fmla="*/ 8 w 326"/>
                  <a:gd name="T11" fmla="*/ 325 h 325"/>
                  <a:gd name="T12" fmla="*/ 137 w 326"/>
                  <a:gd name="T13" fmla="*/ 325 h 325"/>
                  <a:gd name="T14" fmla="*/ 318 w 326"/>
                  <a:gd name="T15" fmla="*/ 325 h 325"/>
                  <a:gd name="T16" fmla="*/ 326 w 326"/>
                  <a:gd name="T17" fmla="*/ 317 h 325"/>
                  <a:gd name="T18" fmla="*/ 326 w 326"/>
                  <a:gd name="T19" fmla="*/ 8 h 325"/>
                  <a:gd name="T20" fmla="*/ 318 w 326"/>
                  <a:gd name="T21" fmla="*/ 0 h 325"/>
                  <a:gd name="T22" fmla="*/ 310 w 326"/>
                  <a:gd name="T23" fmla="*/ 309 h 325"/>
                  <a:gd name="T24" fmla="*/ 145 w 326"/>
                  <a:gd name="T25" fmla="*/ 309 h 325"/>
                  <a:gd name="T26" fmla="*/ 145 w 326"/>
                  <a:gd name="T27" fmla="*/ 188 h 325"/>
                  <a:gd name="T28" fmla="*/ 137 w 326"/>
                  <a:gd name="T29" fmla="*/ 180 h 325"/>
                  <a:gd name="T30" fmla="*/ 16 w 326"/>
                  <a:gd name="T31" fmla="*/ 180 h 325"/>
                  <a:gd name="T32" fmla="*/ 16 w 326"/>
                  <a:gd name="T33" fmla="*/ 16 h 325"/>
                  <a:gd name="T34" fmla="*/ 310 w 326"/>
                  <a:gd name="T35" fmla="*/ 16 h 325"/>
                  <a:gd name="T36" fmla="*/ 310 w 326"/>
                  <a:gd name="T37" fmla="*/ 309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26" h="325">
                    <a:moveTo>
                      <a:pt x="31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0" y="322"/>
                      <a:pt x="4" y="325"/>
                      <a:pt x="8" y="325"/>
                    </a:cubicBezTo>
                    <a:cubicBezTo>
                      <a:pt x="137" y="325"/>
                      <a:pt x="137" y="325"/>
                      <a:pt x="137" y="325"/>
                    </a:cubicBezTo>
                    <a:cubicBezTo>
                      <a:pt x="318" y="325"/>
                      <a:pt x="318" y="325"/>
                      <a:pt x="318" y="325"/>
                    </a:cubicBezTo>
                    <a:cubicBezTo>
                      <a:pt x="322" y="325"/>
                      <a:pt x="326" y="322"/>
                      <a:pt x="326" y="317"/>
                    </a:cubicBezTo>
                    <a:cubicBezTo>
                      <a:pt x="326" y="8"/>
                      <a:pt x="326" y="8"/>
                      <a:pt x="326" y="8"/>
                    </a:cubicBezTo>
                    <a:cubicBezTo>
                      <a:pt x="326" y="3"/>
                      <a:pt x="322" y="0"/>
                      <a:pt x="318" y="0"/>
                    </a:cubicBezTo>
                    <a:close/>
                    <a:moveTo>
                      <a:pt x="310" y="309"/>
                    </a:moveTo>
                    <a:cubicBezTo>
                      <a:pt x="145" y="309"/>
                      <a:pt x="145" y="309"/>
                      <a:pt x="145" y="309"/>
                    </a:cubicBezTo>
                    <a:cubicBezTo>
                      <a:pt x="145" y="188"/>
                      <a:pt x="145" y="188"/>
                      <a:pt x="145" y="188"/>
                    </a:cubicBezTo>
                    <a:cubicBezTo>
                      <a:pt x="145" y="184"/>
                      <a:pt x="142" y="180"/>
                      <a:pt x="137" y="180"/>
                    </a:cubicBezTo>
                    <a:cubicBezTo>
                      <a:pt x="16" y="180"/>
                      <a:pt x="16" y="180"/>
                      <a:pt x="16" y="18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310" y="16"/>
                      <a:pt x="310" y="16"/>
                      <a:pt x="310" y="16"/>
                    </a:cubicBezTo>
                    <a:lnTo>
                      <a:pt x="310" y="309"/>
                    </a:lnTo>
                    <a:close/>
                  </a:path>
                </a:pathLst>
              </a:custGeom>
              <a:solidFill>
                <a:srgbClr val="024393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-114005" y="4070038"/>
                <a:ext cx="194610" cy="193179"/>
              </a:xfrm>
              <a:custGeom>
                <a:avLst/>
                <a:gdLst>
                  <a:gd name="T0" fmla="*/ 8 w 150"/>
                  <a:gd name="T1" fmla="*/ 149 h 149"/>
                  <a:gd name="T2" fmla="*/ 13 w 150"/>
                  <a:gd name="T3" fmla="*/ 147 h 149"/>
                  <a:gd name="T4" fmla="*/ 135 w 150"/>
                  <a:gd name="T5" fmla="*/ 25 h 149"/>
                  <a:gd name="T6" fmla="*/ 135 w 150"/>
                  <a:gd name="T7" fmla="*/ 54 h 149"/>
                  <a:gd name="T8" fmla="*/ 143 w 150"/>
                  <a:gd name="T9" fmla="*/ 61 h 149"/>
                  <a:gd name="T10" fmla="*/ 150 w 150"/>
                  <a:gd name="T11" fmla="*/ 54 h 149"/>
                  <a:gd name="T12" fmla="*/ 150 w 150"/>
                  <a:gd name="T13" fmla="*/ 7 h 149"/>
                  <a:gd name="T14" fmla="*/ 143 w 150"/>
                  <a:gd name="T15" fmla="*/ 0 h 149"/>
                  <a:gd name="T16" fmla="*/ 96 w 150"/>
                  <a:gd name="T17" fmla="*/ 0 h 149"/>
                  <a:gd name="T18" fmla="*/ 88 w 150"/>
                  <a:gd name="T19" fmla="*/ 7 h 149"/>
                  <a:gd name="T20" fmla="*/ 96 w 150"/>
                  <a:gd name="T21" fmla="*/ 15 h 149"/>
                  <a:gd name="T22" fmla="*/ 125 w 150"/>
                  <a:gd name="T23" fmla="*/ 15 h 149"/>
                  <a:gd name="T24" fmla="*/ 3 w 150"/>
                  <a:gd name="T25" fmla="*/ 136 h 149"/>
                  <a:gd name="T26" fmla="*/ 3 w 150"/>
                  <a:gd name="T27" fmla="*/ 147 h 149"/>
                  <a:gd name="T28" fmla="*/ 8 w 150"/>
                  <a:gd name="T2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0" h="149">
                    <a:moveTo>
                      <a:pt x="8" y="149"/>
                    </a:moveTo>
                    <a:cubicBezTo>
                      <a:pt x="10" y="149"/>
                      <a:pt x="12" y="149"/>
                      <a:pt x="13" y="147"/>
                    </a:cubicBezTo>
                    <a:cubicBezTo>
                      <a:pt x="135" y="25"/>
                      <a:pt x="135" y="25"/>
                      <a:pt x="135" y="25"/>
                    </a:cubicBezTo>
                    <a:cubicBezTo>
                      <a:pt x="135" y="54"/>
                      <a:pt x="135" y="54"/>
                      <a:pt x="135" y="54"/>
                    </a:cubicBezTo>
                    <a:cubicBezTo>
                      <a:pt x="135" y="58"/>
                      <a:pt x="139" y="61"/>
                      <a:pt x="143" y="61"/>
                    </a:cubicBezTo>
                    <a:cubicBezTo>
                      <a:pt x="147" y="61"/>
                      <a:pt x="150" y="58"/>
                      <a:pt x="150" y="54"/>
                    </a:cubicBezTo>
                    <a:cubicBezTo>
                      <a:pt x="150" y="7"/>
                      <a:pt x="150" y="7"/>
                      <a:pt x="150" y="7"/>
                    </a:cubicBezTo>
                    <a:cubicBezTo>
                      <a:pt x="150" y="3"/>
                      <a:pt x="147" y="0"/>
                      <a:pt x="14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2" y="0"/>
                      <a:pt x="88" y="3"/>
                      <a:pt x="88" y="7"/>
                    </a:cubicBezTo>
                    <a:cubicBezTo>
                      <a:pt x="88" y="11"/>
                      <a:pt x="92" y="15"/>
                      <a:pt x="96" y="15"/>
                    </a:cubicBezTo>
                    <a:cubicBezTo>
                      <a:pt x="125" y="15"/>
                      <a:pt x="125" y="15"/>
                      <a:pt x="125" y="15"/>
                    </a:cubicBezTo>
                    <a:cubicBezTo>
                      <a:pt x="3" y="136"/>
                      <a:pt x="3" y="136"/>
                      <a:pt x="3" y="136"/>
                    </a:cubicBezTo>
                    <a:cubicBezTo>
                      <a:pt x="0" y="139"/>
                      <a:pt x="0" y="144"/>
                      <a:pt x="3" y="147"/>
                    </a:cubicBezTo>
                    <a:cubicBezTo>
                      <a:pt x="4" y="149"/>
                      <a:pt x="6" y="149"/>
                      <a:pt x="8" y="149"/>
                    </a:cubicBezTo>
                    <a:close/>
                  </a:path>
                </a:pathLst>
              </a:custGeom>
              <a:solidFill>
                <a:srgbClr val="B0CB1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40" name="Title 5"/>
          <p:cNvSpPr txBox="1">
            <a:spLocks/>
          </p:cNvSpPr>
          <p:nvPr/>
        </p:nvSpPr>
        <p:spPr>
          <a:xfrm>
            <a:off x="2239833" y="2224201"/>
            <a:ext cx="1349593" cy="487167"/>
          </a:xfrm>
          <a:prstGeom prst="rect">
            <a:avLst/>
          </a:prstGeom>
        </p:spPr>
        <p:txBody>
          <a:bodyPr anchor="ctr" anchorCtr="0"/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fontAlgn="auto">
              <a:lnSpc>
                <a:spcPct val="90000"/>
              </a:lnSpc>
              <a:spcAft>
                <a:spcPts val="450"/>
              </a:spcAft>
            </a:pPr>
            <a:r>
              <a:rPr lang="fr-FR" sz="2000" b="0" dirty="0" smtClean="0">
                <a:solidFill>
                  <a:schemeClr val="bg1"/>
                </a:solidFill>
              </a:rPr>
              <a:t>Cloud</a:t>
            </a:r>
            <a:endParaRPr lang="fr-FR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itle 5"/>
          <p:cNvSpPr txBox="1">
            <a:spLocks/>
          </p:cNvSpPr>
          <p:nvPr/>
        </p:nvSpPr>
        <p:spPr>
          <a:xfrm>
            <a:off x="1730593" y="2793775"/>
            <a:ext cx="2438400" cy="525267"/>
          </a:xfrm>
          <a:prstGeom prst="rect">
            <a:avLst/>
          </a:prstGeom>
        </p:spPr>
        <p:txBody>
          <a:bodyPr anchor="ctr" anchorCtr="0"/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fontAlgn="auto">
              <a:lnSpc>
                <a:spcPct val="90000"/>
              </a:lnSpc>
              <a:spcAft>
                <a:spcPts val="450"/>
              </a:spcAft>
            </a:pPr>
            <a:r>
              <a:rPr lang="fr-FR" sz="2000" b="0" dirty="0" smtClean="0">
                <a:solidFill>
                  <a:schemeClr val="bg1"/>
                </a:solidFill>
              </a:rPr>
              <a:t>Virtualisation</a:t>
            </a:r>
            <a:endParaRPr lang="fr-FR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Title 5"/>
          <p:cNvSpPr txBox="1">
            <a:spLocks/>
          </p:cNvSpPr>
          <p:nvPr/>
        </p:nvSpPr>
        <p:spPr>
          <a:xfrm>
            <a:off x="2189568" y="4168786"/>
            <a:ext cx="1663700" cy="677667"/>
          </a:xfrm>
          <a:prstGeom prst="rect">
            <a:avLst/>
          </a:prstGeom>
        </p:spPr>
        <p:txBody>
          <a:bodyPr anchor="ctr" anchorCtr="0"/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fontAlgn="auto">
              <a:lnSpc>
                <a:spcPct val="90000"/>
              </a:lnSpc>
              <a:spcAft>
                <a:spcPts val="450"/>
              </a:spcAft>
            </a:pPr>
            <a:r>
              <a:rPr lang="fr-FR" sz="2000" b="0" dirty="0" smtClean="0">
                <a:solidFill>
                  <a:schemeClr val="bg1"/>
                </a:solidFill>
              </a:rPr>
              <a:t>Stockage</a:t>
            </a:r>
            <a:endParaRPr lang="fr-FR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" name="Title 5"/>
          <p:cNvSpPr txBox="1">
            <a:spLocks/>
          </p:cNvSpPr>
          <p:nvPr/>
        </p:nvSpPr>
        <p:spPr>
          <a:xfrm>
            <a:off x="2164168" y="3329713"/>
            <a:ext cx="1663700" cy="677667"/>
          </a:xfrm>
          <a:prstGeom prst="rect">
            <a:avLst/>
          </a:prstGeom>
        </p:spPr>
        <p:txBody>
          <a:bodyPr anchor="ctr" anchorCtr="0"/>
          <a:lstStyle>
            <a:lvl1pPr algn="ctr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kern="1200" dirty="0" smtClean="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 fontAlgn="auto">
              <a:lnSpc>
                <a:spcPct val="90000"/>
              </a:lnSpc>
              <a:spcAft>
                <a:spcPts val="450"/>
              </a:spcAft>
            </a:pPr>
            <a:r>
              <a:rPr lang="fr-FR" sz="2000" b="0" dirty="0" err="1" smtClean="0">
                <a:solidFill>
                  <a:schemeClr val="bg1"/>
                </a:solidFill>
              </a:rPr>
              <a:t>Compute</a:t>
            </a:r>
            <a:endParaRPr lang="fr-FR" sz="20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2" name="Image 51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69900" y="5644739"/>
            <a:ext cx="1282700" cy="1282700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7">
            <a:lum bright="70000" contrast="-70000"/>
          </a:blip>
          <a:stretch>
            <a:fillRect/>
          </a:stretch>
        </p:blipFill>
        <p:spPr>
          <a:xfrm>
            <a:off x="2222500" y="5644739"/>
            <a:ext cx="1282700" cy="1282700"/>
          </a:xfrm>
          <a:prstGeom prst="rect">
            <a:avLst/>
          </a:prstGeom>
        </p:spPr>
      </p:pic>
      <p:pic>
        <p:nvPicPr>
          <p:cNvPr id="54" name="Image 53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969711" y="5644739"/>
            <a:ext cx="1282700" cy="1282700"/>
          </a:xfrm>
          <a:prstGeom prst="rect">
            <a:avLst/>
          </a:prstGeom>
        </p:spPr>
      </p:pic>
      <p:pic>
        <p:nvPicPr>
          <p:cNvPr id="55" name="Image 54"/>
          <p:cNvPicPr>
            <a:picLocks noChangeAspect="1"/>
          </p:cNvPicPr>
          <p:nvPr/>
        </p:nvPicPr>
        <p:blipFill>
          <a:blip r:embed="rId9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529190" y="5644739"/>
            <a:ext cx="1282700" cy="1282700"/>
          </a:xfrm>
          <a:prstGeom prst="rect">
            <a:avLst/>
          </a:prstGeom>
        </p:spPr>
      </p:pic>
      <p:pic>
        <p:nvPicPr>
          <p:cNvPr id="56" name="Image 55"/>
          <p:cNvPicPr>
            <a:picLocks noChangeAspect="1"/>
          </p:cNvPicPr>
          <p:nvPr/>
        </p:nvPicPr>
        <p:blipFill>
          <a:blip r:embed="rId10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401086" y="5644739"/>
            <a:ext cx="1282700" cy="128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53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0" grpId="1"/>
      <p:bldP spid="49" grpId="0"/>
      <p:bldP spid="49" grpId="1"/>
      <p:bldP spid="50" grpId="0"/>
      <p:bldP spid="50" grpId="1"/>
      <p:bldP spid="51" grpId="0"/>
      <p:bldP spid="5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538" y="1340928"/>
            <a:ext cx="4173323" cy="4967797"/>
          </a:xfrm>
          <a:prstGeom prst="roundRect">
            <a:avLst>
              <a:gd name="adj" fmla="val 3393"/>
            </a:avLst>
          </a:prstGeom>
          <a:noFill/>
          <a:ln>
            <a:noFill/>
          </a:ln>
          <a:effectLst>
            <a:outerShdw blurRad="38100" dist="254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/>
          </a:scene3d>
          <a:sp3d prstMaterial="plastic">
            <a:bevelT w="19050" h="6350"/>
          </a:sp3d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2811" y="5163085"/>
            <a:ext cx="1580381" cy="65849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5377" y="5200687"/>
            <a:ext cx="1607283" cy="583288"/>
          </a:xfrm>
          <a:prstGeom prst="rect">
            <a:avLst/>
          </a:prstGeom>
        </p:spPr>
      </p:pic>
      <p:pic>
        <p:nvPicPr>
          <p:cNvPr id="29" name="Picture 2" descr="\\psf\Home\Desktop\facebook-logo-reversed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2248" y="4380041"/>
            <a:ext cx="2081509" cy="783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4441" y="4507876"/>
            <a:ext cx="2109153" cy="595953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616067" y="1320973"/>
            <a:ext cx="4049856" cy="2697779"/>
            <a:chOff x="4616067" y="1320973"/>
            <a:chExt cx="4049856" cy="1612727"/>
          </a:xfrm>
        </p:grpSpPr>
        <p:sp>
          <p:nvSpPr>
            <p:cNvPr id="15" name="Rounded Rectangle 14"/>
            <p:cNvSpPr/>
            <p:nvPr/>
          </p:nvSpPr>
          <p:spPr>
            <a:xfrm>
              <a:off x="4714410" y="1320973"/>
              <a:ext cx="3951513" cy="1612727"/>
            </a:xfrm>
            <a:prstGeom prst="roundRect">
              <a:avLst>
                <a:gd name="adj" fmla="val 5059"/>
              </a:avLst>
            </a:prstGeom>
            <a:gradFill>
              <a:gsLst>
                <a:gs pos="0">
                  <a:srgbClr val="2362AD"/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scene3d>
              <a:camera prst="orthographicFront"/>
              <a:lightRig rig="threePt" dir="t"/>
            </a:scene3d>
            <a:sp3d prstMaterial="plastic">
              <a:bevelT w="19050" h="635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rgbClr val="C7C9CC"/>
                </a:solidFill>
                <a:latin typeface="+mj-lt"/>
                <a:cs typeface="Arial" pitchFamily="34" charset="0"/>
              </a:endParaRPr>
            </a:p>
          </p:txBody>
        </p:sp>
        <p:pic>
          <p:nvPicPr>
            <p:cNvPr id="2" name="Picture 1" descr="white-arrow.png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30925" r="-1"/>
            <a:stretch/>
          </p:blipFill>
          <p:spPr>
            <a:xfrm>
              <a:off x="4616067" y="1803656"/>
              <a:ext cx="301127" cy="453605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6" name="Group 25"/>
            <p:cNvGrpSpPr/>
            <p:nvPr/>
          </p:nvGrpSpPr>
          <p:grpSpPr>
            <a:xfrm>
              <a:off x="4717844" y="1339272"/>
              <a:ext cx="3931920" cy="1561621"/>
              <a:chOff x="343182" y="4691147"/>
              <a:chExt cx="3931920" cy="1561621"/>
            </a:xfrm>
            <a:noFill/>
          </p:grpSpPr>
          <p:sp>
            <p:nvSpPr>
              <p:cNvPr id="30" name="Rounded Rectangle 29"/>
              <p:cNvSpPr/>
              <p:nvPr/>
            </p:nvSpPr>
            <p:spPr>
              <a:xfrm>
                <a:off x="343182" y="4693662"/>
                <a:ext cx="3931920" cy="1545336"/>
              </a:xfrm>
              <a:prstGeom prst="roundRect">
                <a:avLst>
                  <a:gd name="adj" fmla="val 10000"/>
                </a:avLst>
              </a:prstGeom>
              <a:grp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 w="19050" h="635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31" name="Rounded Rectangle 8"/>
              <p:cNvSpPr/>
              <p:nvPr/>
            </p:nvSpPr>
            <p:spPr>
              <a:xfrm>
                <a:off x="530715" y="4691147"/>
                <a:ext cx="3672901" cy="1561621"/>
              </a:xfrm>
              <a:prstGeom prst="rect">
                <a:avLst/>
              </a:prstGeom>
              <a:grpFill/>
              <a:scene3d>
                <a:camera prst="orthographicFront"/>
                <a:lightRig rig="threePt" dir="t">
                  <a:rot lat="0" lon="0" rev="7500000"/>
                </a:lightRig>
              </a:scene3d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68580" tIns="68580" rIns="68580" bIns="68580" numCol="1" spcCol="1270" anchor="t" anchorCtr="0">
                <a:noAutofit/>
              </a:bodyPr>
              <a:lstStyle/>
              <a:p>
                <a:pPr defTabSz="800100">
                  <a:lnSpc>
                    <a:spcPct val="90000"/>
                  </a:lnSpc>
                  <a:spcAft>
                    <a:spcPct val="35000"/>
                  </a:spcAft>
                </a:pPr>
                <a:r>
                  <a:rPr lang="fr-FR" sz="2400" b="1" dirty="0" smtClean="0">
                    <a:solidFill>
                      <a:srgbClr val="FFFFFF"/>
                    </a:solidFill>
                  </a:rPr>
                  <a:t>Les 5 vertus du </a:t>
                </a:r>
                <a:r>
                  <a:rPr lang="fr-FR" sz="2400" b="1" u="sng" dirty="0" smtClean="0">
                    <a:solidFill>
                      <a:srgbClr val="FFFFFF"/>
                    </a:solidFill>
                  </a:rPr>
                  <a:t>Web-</a:t>
                </a:r>
                <a:r>
                  <a:rPr lang="fr-FR" sz="2400" b="1" u="sng" dirty="0" err="1" smtClean="0">
                    <a:solidFill>
                      <a:srgbClr val="FFFFFF"/>
                    </a:solidFill>
                  </a:rPr>
                  <a:t>Scale</a:t>
                </a:r>
                <a:endParaRPr lang="fr-FR" sz="2400" b="1" dirty="0" smtClean="0">
                  <a:solidFill>
                    <a:srgbClr val="FFFFFF"/>
                  </a:solidFill>
                </a:endParaRPr>
              </a:p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dirty="0" smtClean="0">
                    <a:solidFill>
                      <a:schemeClr val="bg1"/>
                    </a:solidFill>
                  </a:rPr>
                  <a:t>Hyper convergence sur serveurs x86</a:t>
                </a:r>
              </a:p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kern="1200" dirty="0" smtClean="0">
                    <a:solidFill>
                      <a:schemeClr val="bg1"/>
                    </a:solidFill>
                  </a:rPr>
                  <a:t>Toute l’intelligence dans le logiciel</a:t>
                </a:r>
              </a:p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dirty="0" smtClean="0">
                    <a:solidFill>
                      <a:schemeClr val="bg1"/>
                    </a:solidFill>
                  </a:rPr>
                  <a:t>Tout Distribué</a:t>
                </a:r>
              </a:p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kern="1200" dirty="0" smtClean="0">
                    <a:solidFill>
                      <a:schemeClr val="bg1"/>
                    </a:solidFill>
                  </a:rPr>
                  <a:t>Auto réparation</a:t>
                </a:r>
              </a:p>
              <a:p>
                <a:pPr marL="114300" lvl="1" indent="-114300" algn="l" defTabSz="6667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  <a:buChar char="••"/>
                </a:pPr>
                <a:r>
                  <a:rPr lang="fr-FR" dirty="0" smtClean="0">
                    <a:solidFill>
                      <a:schemeClr val="bg1"/>
                    </a:solidFill>
                  </a:rPr>
                  <a:t>Automatisation avec </a:t>
                </a:r>
                <a:r>
                  <a:rPr lang="fr-FR" dirty="0" err="1" smtClean="0">
                    <a:solidFill>
                      <a:schemeClr val="bg1"/>
                    </a:solidFill>
                  </a:rPr>
                  <a:t>API’s</a:t>
                </a:r>
                <a:r>
                  <a:rPr lang="fr-FR" dirty="0" smtClean="0">
                    <a:solidFill>
                      <a:schemeClr val="bg1"/>
                    </a:solidFill>
                  </a:rPr>
                  <a:t> &amp; Analyse de Données</a:t>
                </a:r>
                <a:endParaRPr lang="fr-FR" kern="12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618953" y="275296"/>
            <a:ext cx="8311710" cy="547483"/>
          </a:xfrm>
        </p:spPr>
        <p:txBody>
          <a:bodyPr/>
          <a:lstStyle/>
          <a:p>
            <a:r>
              <a:rPr lang="fr-FR" dirty="0" smtClean="0"/>
              <a:t>Vous apporter les principes des géants de l’Internet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26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ounded Rectangle 67"/>
          <p:cNvSpPr/>
          <p:nvPr/>
        </p:nvSpPr>
        <p:spPr>
          <a:xfrm>
            <a:off x="1605820" y="4874062"/>
            <a:ext cx="3310240" cy="565574"/>
          </a:xfrm>
          <a:prstGeom prst="round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dirty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Cisco, </a:t>
            </a:r>
            <a:r>
              <a:rPr lang="fr-FR" sz="1350" kern="0" dirty="0" err="1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Arista</a:t>
            </a:r>
            <a:r>
              <a:rPr lang="fr-FR" sz="1350" kern="0" dirty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, </a:t>
            </a:r>
            <a:r>
              <a:rPr lang="fr-FR" sz="1350" kern="0" dirty="0" err="1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Juniper</a:t>
            </a:r>
            <a:r>
              <a:rPr lang="fr-FR" sz="1350" kern="0" dirty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, Dell</a:t>
            </a:r>
            <a:endParaRPr lang="fr-FR" sz="1350" kern="0" dirty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69" name="Rounded Rectangle 68"/>
          <p:cNvSpPr/>
          <p:nvPr/>
        </p:nvSpPr>
        <p:spPr>
          <a:xfrm>
            <a:off x="1605820" y="4292050"/>
            <a:ext cx="3313816" cy="565574"/>
          </a:xfrm>
          <a:prstGeom prst="roundRect">
            <a:avLst/>
          </a:prstGeom>
          <a:solidFill>
            <a:srgbClr val="A5A5A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b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HP, Dell, Cisco</a:t>
            </a:r>
            <a:endParaRPr lang="fr-FR" sz="1350" kern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1617847" y="3111584"/>
            <a:ext cx="3298213" cy="565574"/>
          </a:xfrm>
          <a:prstGeom prst="roundRect">
            <a:avLst/>
          </a:prstGeom>
          <a:solidFill>
            <a:srgbClr val="A5A5A5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smtClean="0">
                <a:solidFill>
                  <a:srgbClr val="FFFFFF"/>
                </a:solidFill>
                <a:latin typeface="Gotham Rounded Medium" panose="02000000000000000000" pitchFamily="50" charset="0"/>
                <a:ea typeface="+mn-ea"/>
                <a:cs typeface="+mn-cs"/>
              </a:rPr>
              <a:t>NetApp,EMC</a:t>
            </a:r>
            <a:endParaRPr lang="fr-FR" sz="1350" kern="0">
              <a:solidFill>
                <a:srgbClr val="FFFFFF"/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1629238" y="4319002"/>
            <a:ext cx="1813252" cy="181653"/>
          </a:xfrm>
          <a:prstGeom prst="roundRect">
            <a:avLst>
              <a:gd name="adj" fmla="val 35233"/>
            </a:avLst>
          </a:prstGeom>
          <a:solidFill>
            <a:srgbClr val="FFFFFF">
              <a:lumMod val="7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100" kern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Qlogic, Emulex</a:t>
            </a:r>
            <a:endParaRPr lang="fr-FR" sz="1100" kern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pic>
        <p:nvPicPr>
          <p:cNvPr id="72" name="Picture 71" descr="images.jpg"/>
          <p:cNvPicPr>
            <a:picLocks noChangeAspect="1"/>
          </p:cNvPicPr>
          <p:nvPr/>
        </p:nvPicPr>
        <p:blipFill>
          <a:blip r:embed="rId3" cstate="email">
            <a:duotone>
              <a:srgbClr val="A5A5A5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735" y="4446596"/>
            <a:ext cx="281597" cy="287939"/>
          </a:xfrm>
          <a:prstGeom prst="rect">
            <a:avLst/>
          </a:prstGeom>
        </p:spPr>
      </p:pic>
      <p:sp>
        <p:nvSpPr>
          <p:cNvPr id="73" name="Rounded Rectangle 72"/>
          <p:cNvSpPr/>
          <p:nvPr/>
        </p:nvSpPr>
        <p:spPr>
          <a:xfrm>
            <a:off x="1617846" y="2741645"/>
            <a:ext cx="3298214" cy="348053"/>
          </a:xfrm>
          <a:prstGeom prst="roundRect">
            <a:avLst/>
          </a:prstGeom>
          <a:solidFill>
            <a:srgbClr val="A5A5A5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dirty="0" smtClean="0">
                <a:solidFill>
                  <a:srgbClr val="FFFFFF"/>
                </a:solidFill>
                <a:latin typeface="Gotham Rounded Medium" panose="02000000000000000000" pitchFamily="50" charset="0"/>
                <a:ea typeface="+mn-ea"/>
                <a:cs typeface="+mn-cs"/>
              </a:rPr>
              <a:t>VMware, Microsoft, </a:t>
            </a:r>
            <a:r>
              <a:rPr lang="fr-FR" sz="1350" kern="0" dirty="0" err="1" smtClean="0">
                <a:solidFill>
                  <a:srgbClr val="FFFFFF"/>
                </a:solidFill>
                <a:latin typeface="Gotham Rounded Medium" panose="02000000000000000000" pitchFamily="50" charset="0"/>
                <a:ea typeface="+mn-ea"/>
                <a:cs typeface="+mn-cs"/>
              </a:rPr>
              <a:t>Redhat</a:t>
            </a:r>
            <a:endParaRPr lang="fr-FR" sz="1350" kern="0" dirty="0">
              <a:solidFill>
                <a:srgbClr val="FFFFFF"/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pic>
        <p:nvPicPr>
          <p:cNvPr id="74" name="Picture 73" descr="imgres.jp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320" y="2311698"/>
            <a:ext cx="364687" cy="355570"/>
          </a:xfrm>
          <a:prstGeom prst="rect">
            <a:avLst/>
          </a:prstGeom>
        </p:spPr>
      </p:pic>
      <p:pic>
        <p:nvPicPr>
          <p:cNvPr id="75" name="Picture 74" descr="search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220" y="2306284"/>
            <a:ext cx="364190" cy="364190"/>
          </a:xfrm>
          <a:prstGeom prst="rect">
            <a:avLst/>
          </a:prstGeom>
        </p:spPr>
      </p:pic>
      <p:pic>
        <p:nvPicPr>
          <p:cNvPr id="76" name="Picture 75" descr="search.jp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963" y="2300631"/>
            <a:ext cx="370852" cy="370852"/>
          </a:xfrm>
          <a:prstGeom prst="rect">
            <a:avLst/>
          </a:prstGeom>
        </p:spPr>
      </p:pic>
      <p:sp>
        <p:nvSpPr>
          <p:cNvPr id="77" name="Rounded Rectangle 76"/>
          <p:cNvSpPr/>
          <p:nvPr/>
        </p:nvSpPr>
        <p:spPr>
          <a:xfrm>
            <a:off x="1617848" y="3710036"/>
            <a:ext cx="3298213" cy="565574"/>
          </a:xfrm>
          <a:prstGeom prst="roundRect">
            <a:avLst/>
          </a:prstGeom>
          <a:solidFill>
            <a:srgbClr val="A5A5A5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Cisco, Brocade</a:t>
            </a:r>
            <a:endParaRPr lang="fr-FR" sz="1350" kern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148511" y="3992824"/>
            <a:ext cx="196485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fr-FR" sz="1350" smtClean="0">
                <a:solidFill>
                  <a:srgbClr val="1051A1"/>
                </a:solidFill>
                <a:latin typeface="Gotham Rounded Medium" panose="02000000000000000000" pitchFamily="50" charset="0"/>
              </a:rPr>
              <a:t>Infrastructure Physique</a:t>
            </a:r>
            <a:endParaRPr lang="fr-FR" sz="1350">
              <a:solidFill>
                <a:srgbClr val="1051A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48511" y="2741213"/>
            <a:ext cx="307164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fr-FR" sz="1350" smtClean="0">
                <a:solidFill>
                  <a:srgbClr val="96B71F">
                    <a:lumMod val="75000"/>
                  </a:srgbClr>
                </a:solidFill>
                <a:latin typeface="Gotham Rounded Medium" panose="02000000000000000000" pitchFamily="50" charset="0"/>
              </a:rPr>
              <a:t>Infrastructure virtuelle et management</a:t>
            </a:r>
            <a:endParaRPr lang="fr-FR" sz="1350">
              <a:solidFill>
                <a:srgbClr val="96B71F">
                  <a:lumMod val="75000"/>
                </a:srgbClr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171007" y="2380824"/>
            <a:ext cx="57900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fr-FR" sz="1350" smtClean="0">
                <a:solidFill>
                  <a:srgbClr val="5F5F5F"/>
                </a:solidFill>
                <a:latin typeface="Gotham Rounded Medium" panose="02000000000000000000" pitchFamily="50" charset="0"/>
                <a:ea typeface="+mn-ea"/>
                <a:cs typeface="+mn-cs"/>
              </a:rPr>
              <a:t>Apps</a:t>
            </a:r>
            <a:endParaRPr lang="fr-FR" sz="1350">
              <a:solidFill>
                <a:srgbClr val="5F5F5F"/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pic>
        <p:nvPicPr>
          <p:cNvPr id="81" name="Picture 12" descr="https://cdn2.iconfinder.com/data/icons/windows-8-metro-style/128/network_card.png"/>
          <p:cNvPicPr>
            <a:picLocks noChangeAspect="1" noChangeArrowheads="1"/>
          </p:cNvPicPr>
          <p:nvPr/>
        </p:nvPicPr>
        <p:blipFill>
          <a:blip r:embed="rId7" cstate="email">
            <a:duotone>
              <a:srgbClr val="5F5F5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2145" y="4897032"/>
            <a:ext cx="365402" cy="365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8" cstate="email">
            <a:duotone>
              <a:prstClr val="black"/>
              <a:srgbClr val="5F5F5F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884" y="4464905"/>
            <a:ext cx="449925" cy="244895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9" cstate="email">
            <a:duotone>
              <a:prstClr val="black"/>
              <a:srgbClr val="A5A5A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425" y="3208849"/>
            <a:ext cx="312841" cy="371044"/>
          </a:xfrm>
          <a:prstGeom prst="rect">
            <a:avLst/>
          </a:prstGeom>
        </p:spPr>
      </p:pic>
      <p:pic>
        <p:nvPicPr>
          <p:cNvPr id="84" name="Picture 4" descr="http://mbapay.com/wp-content/themes/yoo_steam-mbapay/images/network.png"/>
          <p:cNvPicPr>
            <a:picLocks noChangeAspect="1" noChangeArrowheads="1"/>
          </p:cNvPicPr>
          <p:nvPr/>
        </p:nvPicPr>
        <p:blipFill>
          <a:blip r:embed="rId10" cstate="email">
            <a:duotone>
              <a:prstClr val="black"/>
              <a:srgbClr val="A5A5A5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6655" y="3806032"/>
            <a:ext cx="400893" cy="40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TextBox 84"/>
          <p:cNvSpPr txBox="1"/>
          <p:nvPr/>
        </p:nvSpPr>
        <p:spPr>
          <a:xfrm>
            <a:off x="3109255" y="2288682"/>
            <a:ext cx="4133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fr-FR" sz="2800" smtClean="0">
                <a:solidFill>
                  <a:srgbClr val="44546A"/>
                </a:solidFill>
                <a:latin typeface="Gotham Rounded Medium" panose="02000000000000000000" pitchFamily="50" charset="0"/>
                <a:ea typeface="+mn-ea"/>
                <a:cs typeface="+mn-cs"/>
              </a:rPr>
              <a:t>…</a:t>
            </a:r>
            <a:endParaRPr lang="fr-FR" sz="2800">
              <a:solidFill>
                <a:srgbClr val="44546A"/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pic>
        <p:nvPicPr>
          <p:cNvPr id="86" name="Picture 6" descr="https://cdn4.iconfinder.com/data/icons/REALVISTA/3d_graphics/png/256/cube.png"/>
          <p:cNvPicPr>
            <a:picLocks noChangeAspect="1" noChangeArrowheads="1"/>
          </p:cNvPicPr>
          <p:nvPr/>
        </p:nvPicPr>
        <p:blipFill>
          <a:blip r:embed="rId11" cstate="email">
            <a:duotone>
              <a:srgbClr val="5F5F5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289" y="2699309"/>
            <a:ext cx="426785" cy="426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87" name="Straight Connector 86"/>
          <p:cNvCxnSpPr/>
          <p:nvPr/>
        </p:nvCxnSpPr>
        <p:spPr>
          <a:xfrm>
            <a:off x="5125652" y="3126094"/>
            <a:ext cx="0" cy="2313543"/>
          </a:xfrm>
          <a:prstGeom prst="line">
            <a:avLst/>
          </a:prstGeom>
          <a:noFill/>
          <a:ln w="38100" cap="flat" cmpd="sng" algn="ctr">
            <a:solidFill>
              <a:srgbClr val="1051A1"/>
            </a:solidFill>
            <a:prstDash val="solid"/>
            <a:miter lim="800000"/>
          </a:ln>
          <a:effectLst/>
        </p:spPr>
      </p:cxnSp>
      <p:cxnSp>
        <p:nvCxnSpPr>
          <p:cNvPr id="88" name="Straight Connector 87"/>
          <p:cNvCxnSpPr/>
          <p:nvPr/>
        </p:nvCxnSpPr>
        <p:spPr>
          <a:xfrm>
            <a:off x="5125652" y="2741412"/>
            <a:ext cx="0" cy="356253"/>
          </a:xfrm>
          <a:prstGeom prst="line">
            <a:avLst/>
          </a:prstGeom>
          <a:noFill/>
          <a:ln w="38100" cap="flat" cmpd="sng" algn="ctr">
            <a:solidFill>
              <a:srgbClr val="96B71F">
                <a:lumMod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89" name="Straight Connector 88"/>
          <p:cNvCxnSpPr/>
          <p:nvPr/>
        </p:nvCxnSpPr>
        <p:spPr>
          <a:xfrm>
            <a:off x="5125652" y="2355582"/>
            <a:ext cx="0" cy="356253"/>
          </a:xfrm>
          <a:prstGeom prst="line">
            <a:avLst/>
          </a:prstGeom>
          <a:noFill/>
          <a:ln w="38100" cap="flat" cmpd="sng" algn="ctr">
            <a:solidFill>
              <a:srgbClr val="5F5F5F"/>
            </a:solidFill>
            <a:prstDash val="solid"/>
            <a:miter lim="800000"/>
          </a:ln>
          <a:effectLst/>
        </p:spPr>
      </p:cxnSp>
      <p:pic>
        <p:nvPicPr>
          <p:cNvPr id="90" name="Picture 8" descr="https://cdn4.iconfinder.com/data/icons/rcons-application/32/application_form-128.png"/>
          <p:cNvPicPr>
            <a:picLocks noChangeAspect="1" noChangeArrowheads="1"/>
          </p:cNvPicPr>
          <p:nvPr/>
        </p:nvPicPr>
        <p:blipFill>
          <a:blip r:embed="rId12" cstate="email">
            <a:duotone>
              <a:srgbClr val="5F5F5F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3377" y="2334825"/>
            <a:ext cx="307888" cy="30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Rounded Rectangle 90"/>
          <p:cNvSpPr/>
          <p:nvPr/>
        </p:nvSpPr>
        <p:spPr>
          <a:xfrm>
            <a:off x="1610044" y="3106136"/>
            <a:ext cx="3313816" cy="1751489"/>
          </a:xfrm>
          <a:prstGeom prst="roundRect">
            <a:avLst>
              <a:gd name="adj" fmla="val 3754"/>
            </a:avLst>
          </a:prstGeom>
          <a:solidFill>
            <a:srgbClr val="B0D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Nutanix</a:t>
            </a:r>
            <a:endParaRPr lang="fr-FR" sz="1350" kern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1617489" y="2730703"/>
            <a:ext cx="3313816" cy="2107941"/>
          </a:xfrm>
          <a:prstGeom prst="roundRect">
            <a:avLst>
              <a:gd name="adj" fmla="val 3754"/>
            </a:avLst>
          </a:prstGeom>
          <a:solidFill>
            <a:srgbClr val="B0D23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350" kern="0" smtClean="0">
                <a:solidFill>
                  <a:srgbClr val="5F5F5F">
                    <a:lumMod val="50000"/>
                  </a:srgbClr>
                </a:solidFill>
                <a:latin typeface="Gotham Rounded Medium" panose="02000000000000000000" pitchFamily="50" charset="0"/>
                <a:ea typeface="+mn-ea"/>
                <a:cs typeface="+mn-cs"/>
              </a:rPr>
              <a:t>Nutanix</a:t>
            </a:r>
            <a:endParaRPr lang="fr-FR" sz="1350" kern="0">
              <a:solidFill>
                <a:srgbClr val="5F5F5F">
                  <a:lumMod val="50000"/>
                </a:srgbClr>
              </a:solidFill>
              <a:latin typeface="Gotham Rounded Medium" panose="02000000000000000000" pitchFamily="50" charset="0"/>
              <a:ea typeface="+mn-ea"/>
              <a:cs typeface="+mn-cs"/>
            </a:endParaRPr>
          </a:p>
        </p:txBody>
      </p:sp>
      <p:sp>
        <p:nvSpPr>
          <p:cNvPr id="31" name="Title 1"/>
          <p:cNvSpPr>
            <a:spLocks noGrp="1"/>
          </p:cNvSpPr>
          <p:nvPr>
            <p:ph type="title"/>
          </p:nvPr>
        </p:nvSpPr>
        <p:spPr>
          <a:xfrm>
            <a:off x="618953" y="275296"/>
            <a:ext cx="8311710" cy="547483"/>
          </a:xfrm>
        </p:spPr>
        <p:txBody>
          <a:bodyPr/>
          <a:lstStyle/>
          <a:p>
            <a:r>
              <a:rPr lang="fr-FR" dirty="0" err="1" smtClean="0"/>
              <a:t>Hyperconvergé</a:t>
            </a:r>
            <a:r>
              <a:rPr lang="fr-FR" dirty="0" smtClean="0"/>
              <a:t> = plus simple à gérer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37127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Embarqué dans la solution : l’Hyperviseur Acropolis</a:t>
            </a:r>
            <a:endParaRPr lang="fr-FR" dirty="0"/>
          </a:p>
        </p:txBody>
      </p:sp>
      <p:sp>
        <p:nvSpPr>
          <p:cNvPr id="6" name="TextBox 5"/>
          <p:cNvSpPr txBox="1"/>
          <p:nvPr/>
        </p:nvSpPr>
        <p:spPr>
          <a:xfrm>
            <a:off x="188181" y="2436759"/>
            <a:ext cx="2395904" cy="959936"/>
          </a:xfrm>
          <a:prstGeom prst="rect">
            <a:avLst/>
          </a:prstGeom>
        </p:spPr>
        <p:txBody>
          <a:bodyPr/>
          <a:lstStyle>
            <a:lvl1pPr marL="342900" indent="-342900" eaLnBrk="1" latinLnBrk="0" hangingPunct="1">
              <a:spcBef>
                <a:spcPct val="20000"/>
              </a:spcBef>
              <a:buFont typeface="Arial"/>
              <a:buChar char="•"/>
              <a:defRPr lang="en-US" sz="2000" b="0" i="0">
                <a:latin typeface="Gotham Rounded Book"/>
                <a:ea typeface="+mn-ea"/>
                <a:cs typeface="Gotham Rounded Book"/>
              </a:defRPr>
            </a:lvl1pPr>
            <a:lvl2pPr marL="400050" indent="-169863" eaLnBrk="1" latinLnBrk="0" hangingPunct="1">
              <a:spcBef>
                <a:spcPct val="20000"/>
              </a:spcBef>
              <a:buSzPct val="110000"/>
              <a:buFont typeface="Arial" pitchFamily="34" charset="0"/>
              <a:buChar char="•"/>
              <a:defRPr lang="en-US" sz="1800" b="0" i="0">
                <a:latin typeface="Gotham Rounded Book"/>
                <a:ea typeface="+mn-ea"/>
                <a:cs typeface="Gotham Rounded Book"/>
              </a:defRPr>
            </a:lvl2pPr>
            <a:lvl3pPr marL="568325" indent="-168275" eaLnBrk="1" latinLnBrk="0" hangingPunct="1">
              <a:spcBef>
                <a:spcPct val="20000"/>
              </a:spcBef>
              <a:buFont typeface="Arial" pitchFamily="34" charset="0"/>
              <a:buChar char="–"/>
              <a:defRPr lang="en-US" sz="1800" b="0" i="0">
                <a:latin typeface="Gotham Rounded Book"/>
                <a:ea typeface="+mn-ea"/>
                <a:cs typeface="Gotham Rounded Book"/>
              </a:defRPr>
            </a:lvl3pPr>
            <a:lvl4pPr marL="969963" indent="-228600" eaLnBrk="1" latinLnBrk="0" hangingPunct="1">
              <a:spcBef>
                <a:spcPct val="20000"/>
              </a:spcBef>
              <a:buFont typeface="Arial"/>
              <a:buChar char="–"/>
              <a:defRPr lang="en-US" sz="1400" b="0" i="0">
                <a:latin typeface="Gotham Rounded Book"/>
                <a:ea typeface="+mn-ea"/>
                <a:cs typeface="Gotham Rounded Book"/>
              </a:defRPr>
            </a:lvl4pPr>
            <a:lvl5pPr marL="1149350" indent="-179388" eaLnBrk="1" latinLnBrk="0" hangingPunct="1">
              <a:spcBef>
                <a:spcPct val="20000"/>
              </a:spcBef>
              <a:buFont typeface="Arial"/>
              <a:buChar char="»"/>
              <a:defRPr lang="en-US" sz="1400" b="0" i="0">
                <a:latin typeface="Gotham Rounded Book"/>
                <a:ea typeface="+mn-ea"/>
                <a:cs typeface="Gotham Rounded Book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Ouvert</a:t>
            </a:r>
          </a:p>
          <a:p>
            <a:r>
              <a:rPr lang="fr-FR" sz="1600" dirty="0" smtClean="0"/>
              <a:t>Sécurisé</a:t>
            </a:r>
          </a:p>
          <a:p>
            <a:r>
              <a:rPr lang="fr-FR" sz="1600" dirty="0" smtClean="0"/>
              <a:t>Extensible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8181" y="5260468"/>
            <a:ext cx="2582728" cy="9869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</a:pPr>
            <a:r>
              <a:rPr lang="fr-FR" sz="1600" dirty="0" smtClean="0">
                <a:latin typeface="Gotham Rounded Book"/>
                <a:ea typeface="+mn-ea"/>
                <a:cs typeface="Gotham Rounded Book"/>
              </a:rPr>
              <a:t>De niveau Entreprise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</a:pPr>
            <a:r>
              <a:rPr lang="fr-FR" sz="1600" dirty="0" smtClean="0">
                <a:latin typeface="Gotham Rounded Book"/>
                <a:ea typeface="+mn-ea"/>
                <a:cs typeface="Gotham Rounded Book"/>
              </a:rPr>
              <a:t>Facilité de gestion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 typeface="Arial"/>
              <a:buChar char="•"/>
            </a:pPr>
            <a:r>
              <a:rPr lang="fr-FR" sz="1600" dirty="0" smtClean="0">
                <a:latin typeface="Gotham Rounded Book"/>
                <a:ea typeface="+mn-ea"/>
                <a:cs typeface="Gotham Rounded Book"/>
              </a:rPr>
              <a:t>Écosystème riche</a:t>
            </a:r>
          </a:p>
          <a:p>
            <a:pPr marL="285750" indent="-285750">
              <a:lnSpc>
                <a:spcPct val="80000"/>
              </a:lnSpc>
              <a:buFont typeface="Arial"/>
              <a:buChar char="•"/>
            </a:pPr>
            <a:endParaRPr lang="fr-FR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653204" y="1446678"/>
            <a:ext cx="1677866" cy="778095"/>
          </a:xfrm>
          <a:prstGeom prst="roundRect">
            <a:avLst>
              <a:gd name="adj" fmla="val 12813"/>
            </a:avLst>
          </a:prstGeom>
          <a:solidFill>
            <a:srgbClr val="024394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bg1"/>
                </a:solidFill>
                <a:latin typeface="Gotham Rounded Book"/>
                <a:cs typeface="Gotham Rounded Book"/>
              </a:rPr>
              <a:t>Hyperviseur</a:t>
            </a:r>
            <a:br>
              <a:rPr lang="fr-FR" sz="1600" dirty="0" smtClean="0">
                <a:solidFill>
                  <a:schemeClr val="bg1"/>
                </a:solidFill>
                <a:latin typeface="Gotham Rounded Book"/>
                <a:cs typeface="Gotham Rounded Book"/>
              </a:rPr>
            </a:br>
            <a:r>
              <a:rPr lang="fr-FR" sz="1600" dirty="0" smtClean="0">
                <a:solidFill>
                  <a:schemeClr val="bg1"/>
                </a:solidFill>
                <a:latin typeface="Gotham Rounded Book"/>
                <a:cs typeface="Gotham Rounded Book"/>
              </a:rPr>
              <a:t>Acropolis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503040" y="2387372"/>
            <a:ext cx="2314769" cy="103412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342900" indent="-342900" eaLnBrk="1" latinLnBrk="0" hangingPunct="1">
              <a:spcBef>
                <a:spcPct val="20000"/>
              </a:spcBef>
              <a:buFont typeface="Arial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1pPr>
            <a:lvl2pPr marL="400050" indent="-169863" eaLnBrk="1" latinLnBrk="0" hangingPunct="1">
              <a:spcBef>
                <a:spcPct val="20000"/>
              </a:spcBef>
              <a:buSzPct val="110000"/>
              <a:buFont typeface="Arial" pitchFamily="34" charset="0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2pPr>
            <a:lvl3pPr marL="568325" indent="-168275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b="0" i="0">
                <a:latin typeface="Gotham Rounded Book"/>
                <a:ea typeface="+mn-ea"/>
                <a:cs typeface="Gotham Rounded Book"/>
              </a:defRPr>
            </a:lvl3pPr>
            <a:lvl4pPr marL="969963" indent="-228600" eaLnBrk="1" latinLnBrk="0" hangingPunct="1">
              <a:spcBef>
                <a:spcPct val="20000"/>
              </a:spcBef>
              <a:buFont typeface="Arial"/>
              <a:buChar char="–"/>
              <a:defRPr sz="1400" b="0" i="0">
                <a:latin typeface="Gotham Rounded Book"/>
                <a:ea typeface="+mn-ea"/>
                <a:cs typeface="Gotham Rounded Book"/>
              </a:defRPr>
            </a:lvl4pPr>
            <a:lvl5pPr marL="1149350" indent="-179388" eaLnBrk="1" latinLnBrk="0" hangingPunct="1">
              <a:spcBef>
                <a:spcPct val="20000"/>
              </a:spcBef>
              <a:buFont typeface="Arial"/>
              <a:buChar char="»"/>
              <a:defRPr sz="1400" b="0" i="0">
                <a:latin typeface="Gotham Rounded Book"/>
                <a:ea typeface="+mn-ea"/>
                <a:cs typeface="Gotham Rounded Book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Ouvert</a:t>
            </a:r>
          </a:p>
          <a:p>
            <a:r>
              <a:rPr lang="fr-FR" sz="1600" dirty="0" smtClean="0"/>
              <a:t>Sécurisé</a:t>
            </a:r>
          </a:p>
          <a:p>
            <a:r>
              <a:rPr lang="fr-FR" sz="1600" dirty="0" smtClean="0"/>
              <a:t>Extensible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05283" y="4846173"/>
            <a:ext cx="2714213" cy="103412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342900" indent="-342900" eaLnBrk="1" latinLnBrk="0" hangingPunct="1">
              <a:spcBef>
                <a:spcPct val="20000"/>
              </a:spcBef>
              <a:buFont typeface="Arial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1pPr>
            <a:lvl2pPr marL="400050" indent="-169863" eaLnBrk="1" latinLnBrk="0" hangingPunct="1">
              <a:spcBef>
                <a:spcPct val="20000"/>
              </a:spcBef>
              <a:buSzPct val="110000"/>
              <a:buFont typeface="Arial" pitchFamily="34" charset="0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2pPr>
            <a:lvl3pPr marL="568325" indent="-168275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b="0" i="0">
                <a:latin typeface="Gotham Rounded Book"/>
                <a:ea typeface="+mn-ea"/>
                <a:cs typeface="Gotham Rounded Book"/>
              </a:defRPr>
            </a:lvl3pPr>
            <a:lvl4pPr marL="969963" indent="-228600" eaLnBrk="1" latinLnBrk="0" hangingPunct="1">
              <a:spcBef>
                <a:spcPct val="20000"/>
              </a:spcBef>
              <a:buFont typeface="Arial"/>
              <a:buChar char="–"/>
              <a:defRPr sz="1400" b="0" i="0">
                <a:latin typeface="Gotham Rounded Book"/>
                <a:ea typeface="+mn-ea"/>
                <a:cs typeface="Gotham Rounded Book"/>
              </a:defRPr>
            </a:lvl4pPr>
            <a:lvl5pPr marL="1149350" indent="-179388" eaLnBrk="1" latinLnBrk="0" hangingPunct="1">
              <a:spcBef>
                <a:spcPct val="20000"/>
              </a:spcBef>
              <a:buFont typeface="Arial"/>
              <a:buChar char="»"/>
              <a:defRPr sz="1400" b="0" i="0">
                <a:latin typeface="Gotham Rounded Book"/>
                <a:ea typeface="+mn-ea"/>
                <a:cs typeface="Gotham Rounded Book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Opérations </a:t>
            </a:r>
            <a:r>
              <a:rPr lang="fr-FR" sz="1600" dirty="0" smtClean="0"/>
              <a:t>simplifiées</a:t>
            </a:r>
          </a:p>
          <a:p>
            <a:r>
              <a:rPr lang="fr-FR" sz="1600" dirty="0" smtClean="0"/>
              <a:t>Renforcement </a:t>
            </a:r>
            <a:r>
              <a:rPr lang="fr-FR" sz="1600" dirty="0" smtClean="0"/>
              <a:t>(sécurité)</a:t>
            </a:r>
          </a:p>
          <a:p>
            <a:r>
              <a:rPr lang="fr-FR" sz="1600" dirty="0" smtClean="0"/>
              <a:t>Intégration fine</a:t>
            </a:r>
            <a:endParaRPr lang="fr-FR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3505283" y="3429552"/>
            <a:ext cx="2714213" cy="1034129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342900" indent="-342900" eaLnBrk="1" latinLnBrk="0" hangingPunct="1">
              <a:spcBef>
                <a:spcPct val="20000"/>
              </a:spcBef>
              <a:buFont typeface="Arial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1pPr>
            <a:lvl2pPr marL="400050" indent="-169863" eaLnBrk="1" latinLnBrk="0" hangingPunct="1">
              <a:spcBef>
                <a:spcPct val="20000"/>
              </a:spcBef>
              <a:buSzPct val="110000"/>
              <a:buFont typeface="Arial" pitchFamily="34" charset="0"/>
              <a:buChar char="•"/>
              <a:defRPr sz="1800" b="0" i="0">
                <a:latin typeface="Gotham Rounded Book"/>
                <a:ea typeface="+mn-ea"/>
                <a:cs typeface="Gotham Rounded Book"/>
              </a:defRPr>
            </a:lvl2pPr>
            <a:lvl3pPr marL="568325" indent="-168275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b="0" i="0">
                <a:latin typeface="Gotham Rounded Book"/>
                <a:ea typeface="+mn-ea"/>
                <a:cs typeface="Gotham Rounded Book"/>
              </a:defRPr>
            </a:lvl3pPr>
            <a:lvl4pPr marL="969963" indent="-228600" eaLnBrk="1" latinLnBrk="0" hangingPunct="1">
              <a:spcBef>
                <a:spcPct val="20000"/>
              </a:spcBef>
              <a:buFont typeface="Arial"/>
              <a:buChar char="–"/>
              <a:defRPr sz="1400" b="0" i="0">
                <a:latin typeface="Gotham Rounded Book"/>
                <a:ea typeface="+mn-ea"/>
                <a:cs typeface="Gotham Rounded Book"/>
              </a:defRPr>
            </a:lvl4pPr>
            <a:lvl5pPr marL="1149350" indent="-179388" eaLnBrk="1" latinLnBrk="0" hangingPunct="1">
              <a:spcBef>
                <a:spcPct val="20000"/>
              </a:spcBef>
              <a:buFont typeface="Arial"/>
              <a:buChar char="»"/>
              <a:defRPr sz="1400" b="0" i="0">
                <a:latin typeface="Gotham Rounded Book"/>
                <a:ea typeface="+mn-ea"/>
                <a:cs typeface="Gotham Rounded Book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 smtClean="0"/>
              <a:t>De niveau Entreprise</a:t>
            </a:r>
          </a:p>
          <a:p>
            <a:r>
              <a:rPr lang="fr-FR" sz="1600" dirty="0" smtClean="0"/>
              <a:t>Facilité de gestion</a:t>
            </a:r>
          </a:p>
          <a:p>
            <a:r>
              <a:rPr lang="fr-FR" sz="1600" dirty="0" smtClean="0"/>
              <a:t>Ecosystème riche</a:t>
            </a:r>
            <a:endParaRPr lang="fr-FR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6412550" y="5462424"/>
            <a:ext cx="2402825" cy="7663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ld"/>
                <a:ea typeface="+mn-ea"/>
                <a:cs typeface="Gotham Rounded Bold"/>
              </a:rPr>
              <a:t>Une nouvelle approche intégrée de la virtualisation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3420" y="4394695"/>
            <a:ext cx="2385425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ld"/>
                <a:ea typeface="+mn-ea"/>
                <a:cs typeface="Gotham Rounded Bold"/>
              </a:rPr>
              <a:t>Hyperviseurs</a:t>
            </a:r>
          </a:p>
          <a:p>
            <a:pPr algn="ctr">
              <a:lnSpc>
                <a:spcPct val="80000"/>
              </a:lnSpc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ld"/>
                <a:ea typeface="+mn-ea"/>
                <a:cs typeface="Gotham Rounded Bold"/>
              </a:rPr>
              <a:t>Propriétaires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00420" y="1658206"/>
            <a:ext cx="1971424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ld"/>
                <a:ea typeface="+mn-ea"/>
                <a:cs typeface="Gotham Rounded Bold"/>
              </a:rPr>
              <a:t>KVM</a:t>
            </a:r>
          </a:p>
          <a:p>
            <a:pPr algn="ctr">
              <a:lnSpc>
                <a:spcPct val="80000"/>
              </a:lnSpc>
            </a:pPr>
            <a:r>
              <a:rPr lang="fr-FR" dirty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ld"/>
                <a:cs typeface="Gotham Rounded Bold"/>
              </a:rPr>
              <a:t>Open-source </a:t>
            </a:r>
            <a:endParaRPr lang="fr-FR" dirty="0" smtClean="0">
              <a:solidFill>
                <a:schemeClr val="tx1">
                  <a:lumMod val="65000"/>
                  <a:lumOff val="35000"/>
                </a:schemeClr>
              </a:solidFill>
              <a:latin typeface="Gotham Rounded Bold"/>
              <a:ea typeface="+mn-ea"/>
              <a:cs typeface="Gotham Rounded Bold"/>
            </a:endParaRPr>
          </a:p>
        </p:txBody>
      </p:sp>
      <p:sp>
        <p:nvSpPr>
          <p:cNvPr id="10" name="Plus 9"/>
          <p:cNvSpPr/>
          <p:nvPr/>
        </p:nvSpPr>
        <p:spPr>
          <a:xfrm>
            <a:off x="1166324" y="3553298"/>
            <a:ext cx="515831" cy="516471"/>
          </a:xfrm>
          <a:prstGeom prst="mathPlus">
            <a:avLst>
              <a:gd name="adj1" fmla="val 1414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mtClean="0">
              <a:solidFill>
                <a:schemeClr val="tx1"/>
              </a:solidFill>
              <a:latin typeface="Gotham Rounded Book"/>
              <a:cs typeface="Gotham Rounded Book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373091" y="3624124"/>
            <a:ext cx="2446403" cy="1490511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Sécurité améliorée grâce à des STIG personnalisés et une automatisation de l’</a:t>
            </a:r>
            <a:r>
              <a:rPr lang="fr-FR" sz="1600" dirty="0" err="1" smtClean="0">
                <a:solidFill>
                  <a:schemeClr val="tx1"/>
                </a:solidFill>
              </a:rPr>
              <a:t>auto-protection</a:t>
            </a:r>
            <a:endParaRPr lang="fr-FR" sz="1600" dirty="0" smtClean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353488" y="2258915"/>
            <a:ext cx="2467239" cy="1067215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smtClean="0">
                <a:solidFill>
                  <a:schemeClr val="tx1"/>
                </a:solidFill>
              </a:rPr>
              <a:t>hyperviseur natif inclus sans surcoût</a:t>
            </a:r>
          </a:p>
        </p:txBody>
      </p:sp>
      <p:cxnSp>
        <p:nvCxnSpPr>
          <p:cNvPr id="22" name="Straight Arrow Connector 21"/>
          <p:cNvCxnSpPr>
            <a:stCxn id="6" idx="3"/>
            <a:endCxn id="12" idx="1"/>
          </p:cNvCxnSpPr>
          <p:nvPr/>
        </p:nvCxnSpPr>
        <p:spPr>
          <a:xfrm flipV="1">
            <a:off x="2584085" y="2904437"/>
            <a:ext cx="918955" cy="0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Elbow Connector 3"/>
          <p:cNvCxnSpPr>
            <a:stCxn id="7" idx="3"/>
            <a:endCxn id="16" idx="1"/>
          </p:cNvCxnSpPr>
          <p:nvPr/>
        </p:nvCxnSpPr>
        <p:spPr>
          <a:xfrm flipV="1">
            <a:off x="2770909" y="3946617"/>
            <a:ext cx="734374" cy="1807320"/>
          </a:xfrm>
          <a:prstGeom prst="bentConnector3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04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6" grpId="0"/>
      <p:bldP spid="5" grpId="0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 bwMode="gray">
          <a:xfrm>
            <a:off x="1781486" y="2188800"/>
            <a:ext cx="5562514" cy="3441990"/>
          </a:xfrm>
          <a:prstGeom prst="ellipse">
            <a:avLst/>
          </a:prstGeom>
          <a:noFill/>
          <a:ln w="25400">
            <a:solidFill>
              <a:schemeClr val="accent3">
                <a:alpha val="22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solidFill>
                <a:srgbClr val="C7C9CC"/>
              </a:solidFill>
              <a:latin typeface="Gotham Rounded Book"/>
              <a:cs typeface="Gotham Rounded Book"/>
            </a:endParaRPr>
          </a:p>
        </p:txBody>
      </p:sp>
      <p:sp>
        <p:nvSpPr>
          <p:cNvPr id="4" name="Oval 3"/>
          <p:cNvSpPr/>
          <p:nvPr/>
        </p:nvSpPr>
        <p:spPr bwMode="gray">
          <a:xfrm>
            <a:off x="2210400" y="2476800"/>
            <a:ext cx="4723200" cy="285480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40000"/>
                  <a:lumOff val="60000"/>
                </a:schemeClr>
              </a:gs>
              <a:gs pos="100000">
                <a:schemeClr val="accent1">
                  <a:lumMod val="86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50800">
            <a:solidFill>
              <a:schemeClr val="accent3">
                <a:alpha val="22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solidFill>
                <a:srgbClr val="C7C9CC"/>
              </a:solidFill>
              <a:latin typeface="Gotham Rounded Book"/>
              <a:cs typeface="Gotham Rounded Book"/>
            </a:endParaRPr>
          </a:p>
        </p:txBody>
      </p:sp>
      <p:sp>
        <p:nvSpPr>
          <p:cNvPr id="5" name="Oval 4"/>
          <p:cNvSpPr/>
          <p:nvPr/>
        </p:nvSpPr>
        <p:spPr bwMode="gray">
          <a:xfrm>
            <a:off x="1312852" y="1836000"/>
            <a:ext cx="6518297" cy="4125600"/>
          </a:xfrm>
          <a:prstGeom prst="ellipse">
            <a:avLst/>
          </a:prstGeom>
          <a:noFill/>
          <a:ln>
            <a:solidFill>
              <a:schemeClr val="accent3">
                <a:alpha val="27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>
              <a:solidFill>
                <a:srgbClr val="C7C9CC"/>
              </a:solidFill>
              <a:latin typeface="Gotham Rounded Book"/>
              <a:cs typeface="Gotham Rounded Book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6794" y="3493618"/>
            <a:ext cx="3258198" cy="77653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52776" y="2653972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VDI</a:t>
            </a:r>
            <a:endParaRPr lang="fr-FR" sz="160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cs typeface="Gotham Rounded Book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8377" y="6017702"/>
            <a:ext cx="121920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Agences Distantes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cs typeface="Gotham Rounded Book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38486" y="5428387"/>
            <a:ext cx="1812114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Protection des Données &amp; PRA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cs typeface="Gotham Rounded Book"/>
            </a:endParaRPr>
          </a:p>
        </p:txBody>
      </p:sp>
      <p:pic>
        <p:nvPicPr>
          <p:cNvPr id="12" name="Picture 2" descr="\\psf\Home\Graphic Tank\Nutanix Icons v2-17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7993" y="4522519"/>
            <a:ext cx="1422371" cy="86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\\psf\Home\Graphic Tank\Nutanix Icons v2-1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19614" y="5169032"/>
            <a:ext cx="1151935" cy="80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\\psf\Home\Graphic Tank\Nutanix Icons v2-15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8833" y="3014447"/>
            <a:ext cx="838867" cy="647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\\psf\Home\Graphic Tank\Nutanix Icons v2-15.pn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08147" y="2079850"/>
            <a:ext cx="351744" cy="500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827288" y="2560328"/>
            <a:ext cx="164978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Cloud Privé &amp; Hybride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cs typeface="Gotham Rounded Book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4786875" y="1442717"/>
            <a:ext cx="1649780" cy="1033774"/>
            <a:chOff x="5122828" y="1369842"/>
            <a:chExt cx="1649780" cy="1033774"/>
          </a:xfrm>
        </p:grpSpPr>
        <p:sp>
          <p:nvSpPr>
            <p:cNvPr id="10" name="TextBox 9"/>
            <p:cNvSpPr txBox="1"/>
            <p:nvPr/>
          </p:nvSpPr>
          <p:spPr>
            <a:xfrm>
              <a:off x="5122828" y="1369842"/>
              <a:ext cx="164978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otham Rounded Book"/>
                  <a:cs typeface="Gotham Rounded Book"/>
                </a:rPr>
                <a:t>EnvironnementsMicrosoft</a:t>
              </a:r>
              <a:endParaRPr lang="fr-FR" sz="160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endParaRP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7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58921" y="1954618"/>
              <a:ext cx="369228" cy="278363"/>
            </a:xfrm>
            <a:prstGeom prst="rect">
              <a:avLst/>
            </a:prstGeom>
            <a:solidFill>
              <a:srgbClr val="FFFFFF"/>
            </a:solidFill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 cstate="email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16254" y="2125253"/>
              <a:ext cx="369228" cy="278363"/>
            </a:xfrm>
            <a:prstGeom prst="rect">
              <a:avLst/>
            </a:prstGeom>
            <a:solidFill>
              <a:srgbClr val="FFFFFF"/>
            </a:solidFill>
          </p:spPr>
        </p:pic>
      </p:grpSp>
      <p:grpSp>
        <p:nvGrpSpPr>
          <p:cNvPr id="20" name="Group 19"/>
          <p:cNvGrpSpPr/>
          <p:nvPr/>
        </p:nvGrpSpPr>
        <p:grpSpPr>
          <a:xfrm>
            <a:off x="2463910" y="1466036"/>
            <a:ext cx="1649780" cy="1299194"/>
            <a:chOff x="824064" y="2711264"/>
            <a:chExt cx="1649780" cy="1299194"/>
          </a:xfrm>
        </p:grpSpPr>
        <p:sp>
          <p:nvSpPr>
            <p:cNvPr id="17" name="TextBox 16"/>
            <p:cNvSpPr txBox="1"/>
            <p:nvPr/>
          </p:nvSpPr>
          <p:spPr>
            <a:xfrm>
              <a:off x="824064" y="2711264"/>
              <a:ext cx="1649780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otham Rounded Book"/>
                  <a:cs typeface="Gotham Rounded Book"/>
                </a:rPr>
                <a:t>Applications</a:t>
              </a:r>
              <a:br>
                <a:rPr lang="fr-FR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otham Rounded Book"/>
                  <a:cs typeface="Gotham Rounded Book"/>
                </a:rPr>
              </a:br>
              <a:r>
                <a:rPr lang="fr-FR" sz="16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otham Rounded Book"/>
                  <a:cs typeface="Gotham Rounded Book"/>
                </a:rPr>
                <a:t>d’Entreprises</a:t>
              </a:r>
              <a:endParaRPr lang="fr-FR" sz="160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endParaRP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71355" y="3147627"/>
              <a:ext cx="842156" cy="862831"/>
            </a:xfrm>
            <a:prstGeom prst="rect">
              <a:avLst/>
            </a:prstGeom>
          </p:spPr>
        </p:pic>
      </p:grpSp>
      <p:pic>
        <p:nvPicPr>
          <p:cNvPr id="29" name="Picture 5" descr="\\psf\Home\Graphic Tank\Nutanix Icons v2-14.pn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8060" y="3149814"/>
            <a:ext cx="1120047" cy="685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1971557" y="5481209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Big</a:t>
            </a:r>
            <a:r>
              <a:rPr lang="fr-F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otham Rounded Book"/>
                <a:cs typeface="Gotham Rounded Book"/>
              </a:rPr>
              <a:t> Data</a:t>
            </a:r>
            <a:endParaRPr lang="fr-FR" sz="1600" dirty="0">
              <a:solidFill>
                <a:schemeClr val="tx1">
                  <a:lumMod val="65000"/>
                  <a:lumOff val="35000"/>
                </a:schemeClr>
              </a:solidFill>
              <a:latin typeface="Gotham Rounded Book"/>
              <a:cs typeface="Gotham Rounded Book"/>
            </a:endParaRPr>
          </a:p>
        </p:txBody>
      </p:sp>
      <p:pic>
        <p:nvPicPr>
          <p:cNvPr id="47" name="Picture 6" descr="\\psf\Home\Graphic Tank\Nutanix Icons v2-13.pn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9834" y="4731503"/>
            <a:ext cx="747794" cy="72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/>
          <p:cNvSpPr txBox="1"/>
          <p:nvPr/>
        </p:nvSpPr>
        <p:spPr>
          <a:xfrm>
            <a:off x="7356387" y="4439464"/>
            <a:ext cx="18466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endParaRPr lang="fr-FR" smtClean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Arial" pitchFamily="34" charset="0"/>
            </a:endParaRPr>
          </a:p>
        </p:txBody>
      </p:sp>
      <p:sp>
        <p:nvSpPr>
          <p:cNvPr id="35" name="Title 1"/>
          <p:cNvSpPr txBox="1">
            <a:spLocks/>
          </p:cNvSpPr>
          <p:nvPr/>
        </p:nvSpPr>
        <p:spPr>
          <a:xfrm>
            <a:off x="523137" y="245207"/>
            <a:ext cx="8311710" cy="547483"/>
          </a:xfrm>
          <a:prstGeom prst="rect">
            <a:avLst/>
          </a:prstGeom>
        </p:spPr>
        <p:txBody>
          <a:bodyPr anchor="ctr" anchorCtr="0"/>
          <a:lstStyle>
            <a:lvl1pPr algn="l" defTabSz="4572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lang="en-US" sz="2800" b="1" kern="1200">
                <a:solidFill>
                  <a:schemeClr val="accent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fr-FR" dirty="0" smtClean="0"/>
              <a:t>Nutanix : pour tout type d’usage</a:t>
            </a:r>
            <a:endParaRPr lang="fr-FR" dirty="0"/>
          </a:p>
        </p:txBody>
      </p:sp>
      <p:grpSp>
        <p:nvGrpSpPr>
          <p:cNvPr id="26" name="Group 20"/>
          <p:cNvGrpSpPr/>
          <p:nvPr/>
        </p:nvGrpSpPr>
        <p:grpSpPr>
          <a:xfrm>
            <a:off x="3430057" y="3259222"/>
            <a:ext cx="2261595" cy="1775838"/>
            <a:chOff x="1366686" y="2028723"/>
            <a:chExt cx="3921628" cy="3578633"/>
          </a:xfrm>
        </p:grpSpPr>
        <p:sp>
          <p:nvSpPr>
            <p:cNvPr id="27" name="TextBox 21"/>
            <p:cNvSpPr txBox="1"/>
            <p:nvPr/>
          </p:nvSpPr>
          <p:spPr>
            <a:xfrm>
              <a:off x="1366686" y="4502378"/>
              <a:ext cx="3921628" cy="1104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050" b="1" dirty="0" smtClean="0">
                  <a:solidFill>
                    <a:schemeClr val="tx1">
                      <a:lumMod val="85000"/>
                    </a:schemeClr>
                  </a:solidFill>
                  <a:latin typeface="Gotham Rounded Medium" pitchFamily="50" charset="0"/>
                  <a:ea typeface="+mn-ea"/>
                  <a:cs typeface="Arial" pitchFamily="34" charset="0"/>
                </a:rPr>
                <a:t>COMMUNITY EDITION</a:t>
              </a:r>
            </a:p>
          </p:txBody>
        </p:sp>
        <p:grpSp>
          <p:nvGrpSpPr>
            <p:cNvPr id="30" name="Group 23"/>
            <p:cNvGrpSpPr/>
            <p:nvPr/>
          </p:nvGrpSpPr>
          <p:grpSpPr>
            <a:xfrm>
              <a:off x="2172163" y="2028723"/>
              <a:ext cx="2375975" cy="2243165"/>
              <a:chOff x="3708399" y="2100538"/>
              <a:chExt cx="1082432" cy="1021927"/>
            </a:xfrm>
          </p:grpSpPr>
          <p:sp>
            <p:nvSpPr>
              <p:cNvPr id="36" name="Oval 24"/>
              <p:cNvSpPr/>
              <p:nvPr/>
            </p:nvSpPr>
            <p:spPr bwMode="auto">
              <a:xfrm>
                <a:off x="4157131" y="2100538"/>
                <a:ext cx="177553" cy="177553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Oval 28"/>
              <p:cNvSpPr/>
              <p:nvPr/>
            </p:nvSpPr>
            <p:spPr bwMode="auto">
              <a:xfrm>
                <a:off x="4159512" y="2944912"/>
                <a:ext cx="177553" cy="177553"/>
              </a:xfrm>
              <a:prstGeom prst="ellipse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Oval 29"/>
              <p:cNvSpPr/>
              <p:nvPr/>
            </p:nvSpPr>
            <p:spPr bwMode="auto">
              <a:xfrm>
                <a:off x="3708399" y="2522131"/>
                <a:ext cx="177553" cy="177553"/>
              </a:xfrm>
              <a:prstGeom prst="ellipse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39" name="Rectangle 38"/>
              <p:cNvSpPr/>
              <p:nvPr/>
            </p:nvSpPr>
            <p:spPr bwMode="auto">
              <a:xfrm rot="18942408" flipH="1">
                <a:off x="4366016" y="2242065"/>
                <a:ext cx="79899" cy="159799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Rectangle 39"/>
              <p:cNvSpPr/>
              <p:nvPr/>
            </p:nvSpPr>
            <p:spPr bwMode="auto">
              <a:xfrm rot="18942408" flipH="1">
                <a:off x="4513383" y="2390915"/>
                <a:ext cx="79899" cy="159799"/>
              </a:xfrm>
              <a:prstGeom prst="rect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41" name="Oval 32"/>
              <p:cNvSpPr/>
              <p:nvPr/>
            </p:nvSpPr>
            <p:spPr bwMode="auto">
              <a:xfrm>
                <a:off x="4613278" y="2522131"/>
                <a:ext cx="177553" cy="177553"/>
              </a:xfrm>
              <a:prstGeom prst="ellipse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42" name="Group 33"/>
              <p:cNvGrpSpPr/>
              <p:nvPr/>
            </p:nvGrpSpPr>
            <p:grpSpPr>
              <a:xfrm rot="21204882" flipH="1" flipV="1">
                <a:off x="4317237" y="2735328"/>
                <a:ext cx="324926" cy="226153"/>
                <a:chOff x="3824193" y="2259003"/>
                <a:chExt cx="324926" cy="226153"/>
              </a:xfrm>
              <a:solidFill>
                <a:schemeClr val="accent2"/>
              </a:solidFill>
            </p:grpSpPr>
            <p:sp>
              <p:nvSpPr>
                <p:cNvPr id="50" name="Rectangle 49"/>
                <p:cNvSpPr/>
                <p:nvPr/>
              </p:nvSpPr>
              <p:spPr bwMode="auto">
                <a:xfrm rot="3052710">
                  <a:off x="4029270" y="2219053"/>
                  <a:ext cx="79899" cy="159799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66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9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51" name="Rectangle 50"/>
                <p:cNvSpPr/>
                <p:nvPr/>
              </p:nvSpPr>
              <p:spPr bwMode="auto">
                <a:xfrm rot="3052710">
                  <a:off x="3864143" y="2365307"/>
                  <a:ext cx="79899" cy="159799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66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9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cs typeface="Arial" charset="0"/>
                  </a:endParaRPr>
                </a:p>
              </p:txBody>
            </p:sp>
          </p:grpSp>
          <p:sp>
            <p:nvSpPr>
              <p:cNvPr id="43" name="Rectangle 42"/>
              <p:cNvSpPr/>
              <p:nvPr/>
            </p:nvSpPr>
            <p:spPr bwMode="auto">
              <a:xfrm rot="2657592">
                <a:off x="4042338" y="2242065"/>
                <a:ext cx="79899" cy="159799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sp>
            <p:nvSpPr>
              <p:cNvPr id="45" name="Rectangle 44"/>
              <p:cNvSpPr/>
              <p:nvPr/>
            </p:nvSpPr>
            <p:spPr bwMode="auto">
              <a:xfrm rot="2657592">
                <a:off x="3894971" y="2390915"/>
                <a:ext cx="79899" cy="159799"/>
              </a:xfrm>
              <a:prstGeom prst="rect">
                <a:avLst/>
              </a:prstGeom>
              <a:solidFill>
                <a:schemeClr val="accent2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66788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9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cs typeface="Arial" charset="0"/>
                </a:endParaRPr>
              </a:p>
            </p:txBody>
          </p:sp>
          <p:grpSp>
            <p:nvGrpSpPr>
              <p:cNvPr id="46" name="Group 38"/>
              <p:cNvGrpSpPr/>
              <p:nvPr/>
            </p:nvGrpSpPr>
            <p:grpSpPr>
              <a:xfrm rot="395118" flipV="1">
                <a:off x="3846972" y="2735283"/>
                <a:ext cx="323264" cy="210867"/>
                <a:chOff x="3824193" y="2274289"/>
                <a:chExt cx="323264" cy="210867"/>
              </a:xfrm>
              <a:solidFill>
                <a:schemeClr val="accent2"/>
              </a:solidFill>
            </p:grpSpPr>
            <p:sp>
              <p:nvSpPr>
                <p:cNvPr id="48" name="Rectangle 47"/>
                <p:cNvSpPr/>
                <p:nvPr/>
              </p:nvSpPr>
              <p:spPr bwMode="auto">
                <a:xfrm rot="3052710">
                  <a:off x="4027608" y="2234339"/>
                  <a:ext cx="79899" cy="159799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66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9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cs typeface="Arial" charset="0"/>
                  </a:endParaRPr>
                </a:p>
              </p:txBody>
            </p:sp>
            <p:sp>
              <p:nvSpPr>
                <p:cNvPr id="49" name="Rectangle 48"/>
                <p:cNvSpPr/>
                <p:nvPr/>
              </p:nvSpPr>
              <p:spPr bwMode="auto">
                <a:xfrm rot="3052710">
                  <a:off x="3864143" y="2365307"/>
                  <a:ext cx="79899" cy="159799"/>
                </a:xfrm>
                <a:prstGeom prst="rect">
                  <a:avLst/>
                </a:prstGeom>
                <a:grp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ctr" defTabSz="966788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9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  <a:cs typeface="Arial" charset="0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9461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 descr="Road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hidden">
          <a:xfrm>
            <a:off x="0" y="0"/>
            <a:ext cx="913931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6" name="Rectangle 45"/>
          <p:cNvSpPr/>
          <p:nvPr/>
        </p:nvSpPr>
        <p:spPr bwMode="hidden">
          <a:xfrm>
            <a:off x="0" y="0"/>
            <a:ext cx="9144001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  <a:lumMod val="0"/>
                  <a:alpha val="86000"/>
                </a:schemeClr>
              </a:gs>
              <a:gs pos="50000">
                <a:schemeClr val="accent1">
                  <a:tint val="44500"/>
                  <a:satMod val="160000"/>
                  <a:lumMod val="0"/>
                  <a:alpha val="24000"/>
                </a:schemeClr>
              </a:gs>
              <a:gs pos="100000">
                <a:schemeClr val="accent1">
                  <a:tint val="23500"/>
                  <a:satMod val="160000"/>
                  <a:lumMod val="0"/>
                  <a:alpha val="53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7" name="Rectangle 46"/>
          <p:cNvSpPr/>
          <p:nvPr/>
        </p:nvSpPr>
        <p:spPr bwMode="hidden">
          <a:xfrm>
            <a:off x="-21521" y="0"/>
            <a:ext cx="9165522" cy="685800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lumMod val="0"/>
                  <a:alpha val="54000"/>
                </a:schemeClr>
              </a:gs>
              <a:gs pos="50000">
                <a:schemeClr val="accent1">
                  <a:tint val="44500"/>
                  <a:satMod val="160000"/>
                  <a:lumMod val="0"/>
                  <a:alpha val="0"/>
                </a:schemeClr>
              </a:gs>
              <a:gs pos="100000">
                <a:schemeClr val="accent1">
                  <a:tint val="23500"/>
                  <a:satMod val="160000"/>
                  <a:lumMod val="0"/>
                  <a:alpha val="38000"/>
                </a:schemeClr>
              </a:gs>
            </a:gsLst>
            <a:lin ang="54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667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1521" y="401277"/>
            <a:ext cx="91317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3205163" algn="l"/>
              </a:tabLst>
            </a:pPr>
            <a:r>
              <a:rPr lang="fr-FR" sz="4800" smtClean="0">
                <a:gradFill>
                  <a:gsLst>
                    <a:gs pos="0">
                      <a:srgbClr val="97DCFF"/>
                    </a:gs>
                    <a:gs pos="100000">
                      <a:srgbClr val="4B9C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 pitchFamily="50" charset="0"/>
                <a:ea typeface="+mn-ea"/>
                <a:cs typeface="Arial" pitchFamily="34" charset="0"/>
              </a:rPr>
              <a:t>Le chemin vers </a:t>
            </a:r>
            <a:br>
              <a:rPr lang="fr-FR" sz="4800" smtClean="0">
                <a:gradFill>
                  <a:gsLst>
                    <a:gs pos="0">
                      <a:srgbClr val="97DCFF"/>
                    </a:gs>
                    <a:gs pos="100000">
                      <a:srgbClr val="4B9CFF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 pitchFamily="50" charset="0"/>
                <a:ea typeface="+mn-ea"/>
                <a:cs typeface="Arial" pitchFamily="34" charset="0"/>
              </a:rPr>
            </a:br>
            <a:r>
              <a:rPr lang="fr-FR" sz="4800" smtClean="0">
                <a:ln w="19050">
                  <a:solidFill>
                    <a:schemeClr val="bg1">
                      <a:alpha val="27000"/>
                    </a:schemeClr>
                  </a:solidFill>
                  <a:prstDash val="solid"/>
                </a:ln>
                <a:solidFill>
                  <a:srgbClr val="000000"/>
                </a:solidFill>
                <a:effectLst>
                  <a:outerShdw blurRad="317500" algn="ctr" rotWithShape="0">
                    <a:schemeClr val="accent3">
                      <a:alpha val="87000"/>
                    </a:scheme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L’Infrastructure Invisible</a:t>
            </a:r>
            <a:endParaRPr lang="fr-FR" sz="4800" dirty="0">
              <a:ln w="19050">
                <a:solidFill>
                  <a:schemeClr val="bg1">
                    <a:alpha val="27000"/>
                  </a:schemeClr>
                </a:solidFill>
                <a:prstDash val="solid"/>
              </a:ln>
              <a:solidFill>
                <a:srgbClr val="000000"/>
              </a:solidFill>
              <a:effectLst>
                <a:outerShdw blurRad="317500" algn="ctr" rotWithShape="0">
                  <a:schemeClr val="accent3">
                    <a:alpha val="87000"/>
                  </a:schemeClr>
                </a:outerShdw>
              </a:effectLst>
              <a:latin typeface="Gotham Rounded Medium" pitchFamily="50" charset="0"/>
              <a:ea typeface="+mn-ea"/>
              <a:cs typeface="Arial" pitchFamily="34" charset="0"/>
            </a:endParaRPr>
          </a:p>
        </p:txBody>
      </p:sp>
      <p:sp>
        <p:nvSpPr>
          <p:cNvPr id="40" name="Rectangle 39"/>
          <p:cNvSpPr/>
          <p:nvPr/>
        </p:nvSpPr>
        <p:spPr bwMode="invGray">
          <a:xfrm>
            <a:off x="-61866" y="1910782"/>
            <a:ext cx="9212112" cy="1403128"/>
          </a:xfrm>
          <a:prstGeom prst="rect">
            <a:avLst/>
          </a:prstGeom>
          <a:solidFill>
            <a:sysClr val="windowText" lastClr="000000">
              <a:alpha val="43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otham Rounded Book" pitchFamily="50" charset="0"/>
              <a:ea typeface="+mn-ea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 bwMode="invGray">
          <a:xfrm flipH="1">
            <a:off x="688158" y="2262696"/>
            <a:ext cx="5271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Rendre le </a:t>
            </a: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Cloud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otham Rounded Medium" pitchFamily="50" charset="0"/>
                <a:ea typeface="+mn-ea"/>
                <a:cs typeface="Arial" pitchFamily="34" charset="0"/>
              </a:rPr>
              <a:t> </a:t>
            </a: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Invisible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42" name="Rectangle 41"/>
          <p:cNvSpPr/>
          <p:nvPr/>
        </p:nvSpPr>
        <p:spPr bwMode="invGray">
          <a:xfrm>
            <a:off x="-68112" y="3359058"/>
            <a:ext cx="9212112" cy="1403128"/>
          </a:xfrm>
          <a:prstGeom prst="rect">
            <a:avLst/>
          </a:prstGeom>
          <a:solidFill>
            <a:sysClr val="windowText" lastClr="000000">
              <a:alpha val="43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otham Rounded Book" pitchFamily="50" charset="0"/>
              <a:ea typeface="+mn-ea"/>
              <a:cs typeface="+mn-cs"/>
            </a:endParaRPr>
          </a:p>
        </p:txBody>
      </p:sp>
      <p:sp>
        <p:nvSpPr>
          <p:cNvPr id="44" name="TextBox 43"/>
          <p:cNvSpPr txBox="1"/>
          <p:nvPr/>
        </p:nvSpPr>
        <p:spPr bwMode="invGray">
          <a:xfrm>
            <a:off x="663119" y="3759846"/>
            <a:ext cx="6738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Rendre la </a:t>
            </a: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Virtualisation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otham Rounded Medium" pitchFamily="50" charset="0"/>
                <a:ea typeface="+mn-ea"/>
                <a:cs typeface="Arial" pitchFamily="34" charset="0"/>
              </a:rPr>
              <a:t> </a:t>
            </a: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Invisible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60" name="Rectangle 59"/>
          <p:cNvSpPr/>
          <p:nvPr/>
        </p:nvSpPr>
        <p:spPr bwMode="invGray">
          <a:xfrm>
            <a:off x="-68112" y="4821637"/>
            <a:ext cx="9212112" cy="1403128"/>
          </a:xfrm>
          <a:prstGeom prst="rect">
            <a:avLst/>
          </a:prstGeom>
          <a:solidFill>
            <a:sysClr val="windowText" lastClr="000000">
              <a:alpha val="43000"/>
            </a:sysClr>
          </a:solidFill>
          <a:ln w="9525" cap="flat" cmpd="sng" algn="ctr">
            <a:noFill/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otham Rounded Book" pitchFamily="50" charset="0"/>
              <a:ea typeface="+mn-ea"/>
              <a:cs typeface="+mn-cs"/>
            </a:endParaRPr>
          </a:p>
        </p:txBody>
      </p:sp>
      <p:sp>
        <p:nvSpPr>
          <p:cNvPr id="61" name="TextBox 60"/>
          <p:cNvSpPr txBox="1"/>
          <p:nvPr/>
        </p:nvSpPr>
        <p:spPr bwMode="invGray">
          <a:xfrm>
            <a:off x="688158" y="5208701"/>
            <a:ext cx="5674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Rendre le </a:t>
            </a: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Stockage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otham Rounded Medium" pitchFamily="50" charset="0"/>
                <a:ea typeface="+mn-ea"/>
                <a:cs typeface="Arial" pitchFamily="34" charset="0"/>
              </a:rPr>
              <a:t> </a:t>
            </a:r>
            <a:r>
              <a:rPr lang="fr-FR" sz="2400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Invisible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grpSp>
        <p:nvGrpSpPr>
          <p:cNvPr id="62" name="Group 61"/>
          <p:cNvGrpSpPr/>
          <p:nvPr/>
        </p:nvGrpSpPr>
        <p:grpSpPr bwMode="invGray">
          <a:xfrm>
            <a:off x="6738414" y="4940333"/>
            <a:ext cx="924341" cy="1180053"/>
            <a:chOff x="8498941" y="1234705"/>
            <a:chExt cx="833023" cy="1063472"/>
          </a:xfrm>
        </p:grpSpPr>
        <p:sp>
          <p:nvSpPr>
            <p:cNvPr id="63" name="Freeform 9"/>
            <p:cNvSpPr>
              <a:spLocks/>
            </p:cNvSpPr>
            <p:nvPr/>
          </p:nvSpPr>
          <p:spPr bwMode="invGray">
            <a:xfrm>
              <a:off x="8498941" y="1995978"/>
              <a:ext cx="833023" cy="302199"/>
            </a:xfrm>
            <a:custGeom>
              <a:avLst/>
              <a:gdLst>
                <a:gd name="T0" fmla="*/ 97 w 193"/>
                <a:gd name="T1" fmla="*/ 25 h 70"/>
                <a:gd name="T2" fmla="*/ 0 w 193"/>
                <a:gd name="T3" fmla="*/ 0 h 70"/>
                <a:gd name="T4" fmla="*/ 0 w 193"/>
                <a:gd name="T5" fmla="*/ 39 h 70"/>
                <a:gd name="T6" fmla="*/ 97 w 193"/>
                <a:gd name="T7" fmla="*/ 70 h 70"/>
                <a:gd name="T8" fmla="*/ 193 w 193"/>
                <a:gd name="T9" fmla="*/ 39 h 70"/>
                <a:gd name="T10" fmla="*/ 193 w 193"/>
                <a:gd name="T11" fmla="*/ 0 h 70"/>
                <a:gd name="T12" fmla="*/ 97 w 193"/>
                <a:gd name="T13" fmla="*/ 2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70">
                  <a:moveTo>
                    <a:pt x="97" y="25"/>
                  </a:moveTo>
                  <a:cubicBezTo>
                    <a:pt x="44" y="25"/>
                    <a:pt x="11" y="13"/>
                    <a:pt x="0" y="0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6"/>
                    <a:pt x="44" y="70"/>
                    <a:pt x="97" y="70"/>
                  </a:cubicBezTo>
                  <a:cubicBezTo>
                    <a:pt x="150" y="70"/>
                    <a:pt x="193" y="56"/>
                    <a:pt x="193" y="39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13"/>
                    <a:pt x="150" y="25"/>
                    <a:pt x="97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4" name="Freeform 10"/>
            <p:cNvSpPr>
              <a:spLocks/>
            </p:cNvSpPr>
            <p:nvPr/>
          </p:nvSpPr>
          <p:spPr bwMode="invGray">
            <a:xfrm>
              <a:off x="8498941" y="1922405"/>
              <a:ext cx="833023" cy="168429"/>
            </a:xfrm>
            <a:custGeom>
              <a:avLst/>
              <a:gdLst>
                <a:gd name="T0" fmla="*/ 97 w 193"/>
                <a:gd name="T1" fmla="*/ 30 h 39"/>
                <a:gd name="T2" fmla="*/ 21 w 193"/>
                <a:gd name="T3" fmla="*/ 11 h 39"/>
                <a:gd name="T4" fmla="*/ 3 w 193"/>
                <a:gd name="T5" fmla="*/ 0 h 39"/>
                <a:gd name="T6" fmla="*/ 0 w 193"/>
                <a:gd name="T7" fmla="*/ 8 h 39"/>
                <a:gd name="T8" fmla="*/ 97 w 193"/>
                <a:gd name="T9" fmla="*/ 39 h 39"/>
                <a:gd name="T10" fmla="*/ 193 w 193"/>
                <a:gd name="T11" fmla="*/ 8 h 39"/>
                <a:gd name="T12" fmla="*/ 190 w 193"/>
                <a:gd name="T13" fmla="*/ 0 h 39"/>
                <a:gd name="T14" fmla="*/ 173 w 193"/>
                <a:gd name="T15" fmla="*/ 11 h 39"/>
                <a:gd name="T16" fmla="*/ 97 w 193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39">
                  <a:moveTo>
                    <a:pt x="97" y="30"/>
                  </a:moveTo>
                  <a:cubicBezTo>
                    <a:pt x="58" y="30"/>
                    <a:pt x="26" y="21"/>
                    <a:pt x="21" y="11"/>
                  </a:cubicBezTo>
                  <a:cubicBezTo>
                    <a:pt x="13" y="8"/>
                    <a:pt x="7" y="4"/>
                    <a:pt x="3" y="0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0" y="25"/>
                    <a:pt x="44" y="39"/>
                    <a:pt x="97" y="39"/>
                  </a:cubicBezTo>
                  <a:cubicBezTo>
                    <a:pt x="150" y="39"/>
                    <a:pt x="193" y="25"/>
                    <a:pt x="193" y="8"/>
                  </a:cubicBezTo>
                  <a:cubicBezTo>
                    <a:pt x="193" y="5"/>
                    <a:pt x="192" y="3"/>
                    <a:pt x="190" y="0"/>
                  </a:cubicBezTo>
                  <a:cubicBezTo>
                    <a:pt x="186" y="4"/>
                    <a:pt x="181" y="8"/>
                    <a:pt x="173" y="11"/>
                  </a:cubicBezTo>
                  <a:cubicBezTo>
                    <a:pt x="168" y="21"/>
                    <a:pt x="136" y="30"/>
                    <a:pt x="97" y="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invGray">
            <a:xfrm>
              <a:off x="8589540" y="1969832"/>
              <a:ext cx="656081" cy="82086"/>
            </a:xfrm>
            <a:custGeom>
              <a:avLst/>
              <a:gdLst>
                <a:gd name="T0" fmla="*/ 76 w 152"/>
                <a:gd name="T1" fmla="*/ 19 h 19"/>
                <a:gd name="T2" fmla="*/ 152 w 152"/>
                <a:gd name="T3" fmla="*/ 0 h 19"/>
                <a:gd name="T4" fmla="*/ 76 w 152"/>
                <a:gd name="T5" fmla="*/ 11 h 19"/>
                <a:gd name="T6" fmla="*/ 0 w 152"/>
                <a:gd name="T7" fmla="*/ 0 h 19"/>
                <a:gd name="T8" fmla="*/ 76 w 1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9">
                  <a:moveTo>
                    <a:pt x="76" y="19"/>
                  </a:moveTo>
                  <a:cubicBezTo>
                    <a:pt x="115" y="19"/>
                    <a:pt x="147" y="10"/>
                    <a:pt x="152" y="0"/>
                  </a:cubicBezTo>
                  <a:cubicBezTo>
                    <a:pt x="135" y="7"/>
                    <a:pt x="110" y="11"/>
                    <a:pt x="76" y="11"/>
                  </a:cubicBezTo>
                  <a:cubicBezTo>
                    <a:pt x="42" y="11"/>
                    <a:pt x="17" y="7"/>
                    <a:pt x="0" y="0"/>
                  </a:cubicBezTo>
                  <a:cubicBezTo>
                    <a:pt x="5" y="10"/>
                    <a:pt x="37" y="19"/>
                    <a:pt x="76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6" name="Freeform 12"/>
            <p:cNvSpPr>
              <a:spLocks/>
            </p:cNvSpPr>
            <p:nvPr/>
          </p:nvSpPr>
          <p:spPr bwMode="invGray">
            <a:xfrm>
              <a:off x="8498941" y="1697428"/>
              <a:ext cx="833023" cy="307063"/>
            </a:xfrm>
            <a:custGeom>
              <a:avLst/>
              <a:gdLst>
                <a:gd name="T0" fmla="*/ 97 w 193"/>
                <a:gd name="T1" fmla="*/ 26 h 71"/>
                <a:gd name="T2" fmla="*/ 0 w 193"/>
                <a:gd name="T3" fmla="*/ 0 h 71"/>
                <a:gd name="T4" fmla="*/ 0 w 193"/>
                <a:gd name="T5" fmla="*/ 40 h 71"/>
                <a:gd name="T6" fmla="*/ 97 w 193"/>
                <a:gd name="T7" fmla="*/ 71 h 71"/>
                <a:gd name="T8" fmla="*/ 193 w 193"/>
                <a:gd name="T9" fmla="*/ 40 h 71"/>
                <a:gd name="T10" fmla="*/ 193 w 193"/>
                <a:gd name="T11" fmla="*/ 0 h 71"/>
                <a:gd name="T12" fmla="*/ 97 w 193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71">
                  <a:moveTo>
                    <a:pt x="97" y="26"/>
                  </a:moveTo>
                  <a:cubicBezTo>
                    <a:pt x="44" y="26"/>
                    <a:pt x="11" y="14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44" y="71"/>
                    <a:pt x="97" y="71"/>
                  </a:cubicBezTo>
                  <a:cubicBezTo>
                    <a:pt x="150" y="71"/>
                    <a:pt x="193" y="57"/>
                    <a:pt x="193" y="4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14"/>
                    <a:pt x="150" y="26"/>
                    <a:pt x="9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67" name="Freeform 13"/>
            <p:cNvSpPr>
              <a:spLocks/>
            </p:cNvSpPr>
            <p:nvPr/>
          </p:nvSpPr>
          <p:spPr bwMode="invGray">
            <a:xfrm>
              <a:off x="8498941" y="1628111"/>
              <a:ext cx="833023" cy="164172"/>
            </a:xfrm>
            <a:custGeom>
              <a:avLst/>
              <a:gdLst>
                <a:gd name="T0" fmla="*/ 173 w 193"/>
                <a:gd name="T1" fmla="*/ 10 h 38"/>
                <a:gd name="T2" fmla="*/ 97 w 193"/>
                <a:gd name="T3" fmla="*/ 29 h 38"/>
                <a:gd name="T4" fmla="*/ 21 w 193"/>
                <a:gd name="T5" fmla="*/ 10 h 38"/>
                <a:gd name="T6" fmla="*/ 3 w 193"/>
                <a:gd name="T7" fmla="*/ 0 h 38"/>
                <a:gd name="T8" fmla="*/ 0 w 193"/>
                <a:gd name="T9" fmla="*/ 8 h 38"/>
                <a:gd name="T10" fmla="*/ 97 w 193"/>
                <a:gd name="T11" fmla="*/ 38 h 38"/>
                <a:gd name="T12" fmla="*/ 193 w 193"/>
                <a:gd name="T13" fmla="*/ 8 h 38"/>
                <a:gd name="T14" fmla="*/ 190 w 193"/>
                <a:gd name="T15" fmla="*/ 0 h 38"/>
                <a:gd name="T16" fmla="*/ 173 w 193"/>
                <a:gd name="T17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38">
                  <a:moveTo>
                    <a:pt x="173" y="10"/>
                  </a:moveTo>
                  <a:cubicBezTo>
                    <a:pt x="168" y="21"/>
                    <a:pt x="136" y="29"/>
                    <a:pt x="97" y="29"/>
                  </a:cubicBezTo>
                  <a:cubicBezTo>
                    <a:pt x="58" y="29"/>
                    <a:pt x="26" y="21"/>
                    <a:pt x="21" y="10"/>
                  </a:cubicBezTo>
                  <a:cubicBezTo>
                    <a:pt x="13" y="7"/>
                    <a:pt x="7" y="4"/>
                    <a:pt x="3" y="0"/>
                  </a:cubicBezTo>
                  <a:cubicBezTo>
                    <a:pt x="2" y="3"/>
                    <a:pt x="0" y="5"/>
                    <a:pt x="0" y="8"/>
                  </a:cubicBezTo>
                  <a:cubicBezTo>
                    <a:pt x="0" y="25"/>
                    <a:pt x="44" y="38"/>
                    <a:pt x="97" y="38"/>
                  </a:cubicBezTo>
                  <a:cubicBezTo>
                    <a:pt x="150" y="38"/>
                    <a:pt x="193" y="25"/>
                    <a:pt x="193" y="8"/>
                  </a:cubicBezTo>
                  <a:cubicBezTo>
                    <a:pt x="193" y="5"/>
                    <a:pt x="192" y="3"/>
                    <a:pt x="190" y="0"/>
                  </a:cubicBezTo>
                  <a:cubicBezTo>
                    <a:pt x="186" y="4"/>
                    <a:pt x="181" y="7"/>
                    <a:pt x="173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1" name="Freeform 14"/>
            <p:cNvSpPr>
              <a:spLocks/>
            </p:cNvSpPr>
            <p:nvPr/>
          </p:nvSpPr>
          <p:spPr bwMode="invGray">
            <a:xfrm>
              <a:off x="8589540" y="1671282"/>
              <a:ext cx="656081" cy="82086"/>
            </a:xfrm>
            <a:custGeom>
              <a:avLst/>
              <a:gdLst>
                <a:gd name="T0" fmla="*/ 76 w 152"/>
                <a:gd name="T1" fmla="*/ 19 h 19"/>
                <a:gd name="T2" fmla="*/ 152 w 152"/>
                <a:gd name="T3" fmla="*/ 0 h 19"/>
                <a:gd name="T4" fmla="*/ 76 w 152"/>
                <a:gd name="T5" fmla="*/ 12 h 19"/>
                <a:gd name="T6" fmla="*/ 0 w 152"/>
                <a:gd name="T7" fmla="*/ 0 h 19"/>
                <a:gd name="T8" fmla="*/ 76 w 152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9">
                  <a:moveTo>
                    <a:pt x="76" y="19"/>
                  </a:moveTo>
                  <a:cubicBezTo>
                    <a:pt x="115" y="19"/>
                    <a:pt x="147" y="11"/>
                    <a:pt x="152" y="0"/>
                  </a:cubicBezTo>
                  <a:cubicBezTo>
                    <a:pt x="135" y="7"/>
                    <a:pt x="110" y="12"/>
                    <a:pt x="76" y="12"/>
                  </a:cubicBezTo>
                  <a:cubicBezTo>
                    <a:pt x="42" y="12"/>
                    <a:pt x="17" y="7"/>
                    <a:pt x="0" y="0"/>
                  </a:cubicBezTo>
                  <a:cubicBezTo>
                    <a:pt x="5" y="11"/>
                    <a:pt x="37" y="19"/>
                    <a:pt x="76" y="1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2" name="Freeform 15"/>
            <p:cNvSpPr>
              <a:spLocks/>
            </p:cNvSpPr>
            <p:nvPr/>
          </p:nvSpPr>
          <p:spPr bwMode="invGray">
            <a:xfrm>
              <a:off x="8498941" y="1403134"/>
              <a:ext cx="833023" cy="307063"/>
            </a:xfrm>
            <a:custGeom>
              <a:avLst/>
              <a:gdLst>
                <a:gd name="T0" fmla="*/ 97 w 193"/>
                <a:gd name="T1" fmla="*/ 26 h 71"/>
                <a:gd name="T2" fmla="*/ 0 w 193"/>
                <a:gd name="T3" fmla="*/ 0 h 71"/>
                <a:gd name="T4" fmla="*/ 0 w 193"/>
                <a:gd name="T5" fmla="*/ 40 h 71"/>
                <a:gd name="T6" fmla="*/ 97 w 193"/>
                <a:gd name="T7" fmla="*/ 71 h 71"/>
                <a:gd name="T8" fmla="*/ 193 w 193"/>
                <a:gd name="T9" fmla="*/ 40 h 71"/>
                <a:gd name="T10" fmla="*/ 193 w 193"/>
                <a:gd name="T11" fmla="*/ 0 h 71"/>
                <a:gd name="T12" fmla="*/ 97 w 193"/>
                <a:gd name="T13" fmla="*/ 2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3" h="71">
                  <a:moveTo>
                    <a:pt x="97" y="26"/>
                  </a:moveTo>
                  <a:cubicBezTo>
                    <a:pt x="44" y="26"/>
                    <a:pt x="11" y="14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44" y="71"/>
                    <a:pt x="97" y="71"/>
                  </a:cubicBezTo>
                  <a:cubicBezTo>
                    <a:pt x="150" y="71"/>
                    <a:pt x="193" y="57"/>
                    <a:pt x="193" y="40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3" y="14"/>
                    <a:pt x="150" y="26"/>
                    <a:pt x="97" y="2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3" name="Freeform 16"/>
            <p:cNvSpPr>
              <a:spLocks noEditPoints="1"/>
            </p:cNvSpPr>
            <p:nvPr/>
          </p:nvSpPr>
          <p:spPr bwMode="invGray">
            <a:xfrm>
              <a:off x="8498941" y="1234705"/>
              <a:ext cx="833023" cy="263892"/>
            </a:xfrm>
            <a:custGeom>
              <a:avLst/>
              <a:gdLst>
                <a:gd name="T0" fmla="*/ 97 w 193"/>
                <a:gd name="T1" fmla="*/ 61 h 61"/>
                <a:gd name="T2" fmla="*/ 193 w 193"/>
                <a:gd name="T3" fmla="*/ 31 h 61"/>
                <a:gd name="T4" fmla="*/ 97 w 193"/>
                <a:gd name="T5" fmla="*/ 0 h 61"/>
                <a:gd name="T6" fmla="*/ 0 w 193"/>
                <a:gd name="T7" fmla="*/ 31 h 61"/>
                <a:gd name="T8" fmla="*/ 97 w 193"/>
                <a:gd name="T9" fmla="*/ 61 h 61"/>
                <a:gd name="T10" fmla="*/ 97 w 193"/>
                <a:gd name="T11" fmla="*/ 9 h 61"/>
                <a:gd name="T12" fmla="*/ 174 w 193"/>
                <a:gd name="T13" fmla="*/ 31 h 61"/>
                <a:gd name="T14" fmla="*/ 97 w 193"/>
                <a:gd name="T15" fmla="*/ 52 h 61"/>
                <a:gd name="T16" fmla="*/ 20 w 193"/>
                <a:gd name="T17" fmla="*/ 31 h 61"/>
                <a:gd name="T18" fmla="*/ 97 w 193"/>
                <a:gd name="T19" fmla="*/ 9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61">
                  <a:moveTo>
                    <a:pt x="97" y="61"/>
                  </a:moveTo>
                  <a:cubicBezTo>
                    <a:pt x="150" y="61"/>
                    <a:pt x="193" y="47"/>
                    <a:pt x="193" y="31"/>
                  </a:cubicBezTo>
                  <a:cubicBezTo>
                    <a:pt x="193" y="14"/>
                    <a:pt x="150" y="0"/>
                    <a:pt x="97" y="0"/>
                  </a:cubicBezTo>
                  <a:cubicBezTo>
                    <a:pt x="44" y="0"/>
                    <a:pt x="0" y="14"/>
                    <a:pt x="0" y="31"/>
                  </a:cubicBezTo>
                  <a:cubicBezTo>
                    <a:pt x="0" y="47"/>
                    <a:pt x="44" y="61"/>
                    <a:pt x="97" y="61"/>
                  </a:cubicBezTo>
                  <a:close/>
                  <a:moveTo>
                    <a:pt x="97" y="9"/>
                  </a:moveTo>
                  <a:cubicBezTo>
                    <a:pt x="139" y="9"/>
                    <a:pt x="174" y="19"/>
                    <a:pt x="174" y="31"/>
                  </a:cubicBezTo>
                  <a:cubicBezTo>
                    <a:pt x="174" y="43"/>
                    <a:pt x="139" y="52"/>
                    <a:pt x="97" y="52"/>
                  </a:cubicBezTo>
                  <a:cubicBezTo>
                    <a:pt x="55" y="52"/>
                    <a:pt x="20" y="43"/>
                    <a:pt x="20" y="31"/>
                  </a:cubicBezTo>
                  <a:cubicBezTo>
                    <a:pt x="20" y="19"/>
                    <a:pt x="55" y="9"/>
                    <a:pt x="97" y="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4" name="Oval 17"/>
            <p:cNvSpPr>
              <a:spLocks noChangeArrowheads="1"/>
            </p:cNvSpPr>
            <p:nvPr/>
          </p:nvSpPr>
          <p:spPr bwMode="invGray">
            <a:xfrm>
              <a:off x="8585283" y="1273620"/>
              <a:ext cx="665202" cy="1860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75" name="Group 74"/>
          <p:cNvGrpSpPr/>
          <p:nvPr/>
        </p:nvGrpSpPr>
        <p:grpSpPr bwMode="invGray">
          <a:xfrm>
            <a:off x="6555878" y="3456628"/>
            <a:ext cx="1124596" cy="1067208"/>
            <a:chOff x="9651796" y="1334425"/>
            <a:chExt cx="1239197" cy="1175960"/>
          </a:xfrm>
          <a:solidFill>
            <a:sysClr val="windowText" lastClr="000000">
              <a:lumMod val="65000"/>
              <a:lumOff val="35000"/>
            </a:sysClr>
          </a:solidFill>
        </p:grpSpPr>
        <p:sp>
          <p:nvSpPr>
            <p:cNvPr id="76" name="Freeform 6"/>
            <p:cNvSpPr>
              <a:spLocks/>
            </p:cNvSpPr>
            <p:nvPr/>
          </p:nvSpPr>
          <p:spPr bwMode="invGray">
            <a:xfrm>
              <a:off x="9651796" y="1589196"/>
              <a:ext cx="595885" cy="921189"/>
            </a:xfrm>
            <a:custGeom>
              <a:avLst/>
              <a:gdLst>
                <a:gd name="T0" fmla="*/ 980 w 980"/>
                <a:gd name="T1" fmla="*/ 370 h 1515"/>
                <a:gd name="T2" fmla="*/ 0 w 980"/>
                <a:gd name="T3" fmla="*/ 0 h 1515"/>
                <a:gd name="T4" fmla="*/ 0 w 980"/>
                <a:gd name="T5" fmla="*/ 1145 h 1515"/>
                <a:gd name="T6" fmla="*/ 980 w 980"/>
                <a:gd name="T7" fmla="*/ 1515 h 1515"/>
                <a:gd name="T8" fmla="*/ 980 w 980"/>
                <a:gd name="T9" fmla="*/ 370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1515">
                  <a:moveTo>
                    <a:pt x="980" y="370"/>
                  </a:moveTo>
                  <a:lnTo>
                    <a:pt x="0" y="0"/>
                  </a:lnTo>
                  <a:lnTo>
                    <a:pt x="0" y="1145"/>
                  </a:lnTo>
                  <a:lnTo>
                    <a:pt x="980" y="1515"/>
                  </a:lnTo>
                  <a:lnTo>
                    <a:pt x="980" y="3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7" name="Freeform 7"/>
            <p:cNvSpPr>
              <a:spLocks/>
            </p:cNvSpPr>
            <p:nvPr/>
          </p:nvSpPr>
          <p:spPr bwMode="invGray">
            <a:xfrm>
              <a:off x="10290852" y="1589196"/>
              <a:ext cx="600141" cy="921189"/>
            </a:xfrm>
            <a:custGeom>
              <a:avLst/>
              <a:gdLst>
                <a:gd name="T0" fmla="*/ 0 w 987"/>
                <a:gd name="T1" fmla="*/ 1515 h 1515"/>
                <a:gd name="T2" fmla="*/ 987 w 987"/>
                <a:gd name="T3" fmla="*/ 1145 h 1515"/>
                <a:gd name="T4" fmla="*/ 987 w 987"/>
                <a:gd name="T5" fmla="*/ 0 h 1515"/>
                <a:gd name="T6" fmla="*/ 0 w 987"/>
                <a:gd name="T7" fmla="*/ 370 h 1515"/>
                <a:gd name="T8" fmla="*/ 0 w 987"/>
                <a:gd name="T9" fmla="*/ 1515 h 1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7" h="1515">
                  <a:moveTo>
                    <a:pt x="0" y="1515"/>
                  </a:moveTo>
                  <a:lnTo>
                    <a:pt x="987" y="1145"/>
                  </a:lnTo>
                  <a:lnTo>
                    <a:pt x="987" y="0"/>
                  </a:lnTo>
                  <a:lnTo>
                    <a:pt x="0" y="370"/>
                  </a:lnTo>
                  <a:lnTo>
                    <a:pt x="0" y="151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8" name="Freeform 8"/>
            <p:cNvSpPr>
              <a:spLocks/>
            </p:cNvSpPr>
            <p:nvPr/>
          </p:nvSpPr>
          <p:spPr bwMode="invGray">
            <a:xfrm>
              <a:off x="9656052" y="1334425"/>
              <a:ext cx="1217916" cy="453602"/>
            </a:xfrm>
            <a:custGeom>
              <a:avLst/>
              <a:gdLst>
                <a:gd name="T0" fmla="*/ 2003 w 2003"/>
                <a:gd name="T1" fmla="*/ 376 h 746"/>
                <a:gd name="T2" fmla="*/ 987 w 2003"/>
                <a:gd name="T3" fmla="*/ 0 h 746"/>
                <a:gd name="T4" fmla="*/ 0 w 2003"/>
                <a:gd name="T5" fmla="*/ 362 h 746"/>
                <a:gd name="T6" fmla="*/ 1016 w 2003"/>
                <a:gd name="T7" fmla="*/ 746 h 746"/>
                <a:gd name="T8" fmla="*/ 2003 w 2003"/>
                <a:gd name="T9" fmla="*/ 376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3" h="746">
                  <a:moveTo>
                    <a:pt x="2003" y="376"/>
                  </a:moveTo>
                  <a:lnTo>
                    <a:pt x="987" y="0"/>
                  </a:lnTo>
                  <a:lnTo>
                    <a:pt x="0" y="362"/>
                  </a:lnTo>
                  <a:lnTo>
                    <a:pt x="1016" y="746"/>
                  </a:lnTo>
                  <a:lnTo>
                    <a:pt x="2003" y="3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endParaRPr lang="fr-FR" sz="14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9" name="Freeform 1659"/>
          <p:cNvSpPr>
            <a:spLocks/>
          </p:cNvSpPr>
          <p:nvPr/>
        </p:nvSpPr>
        <p:spPr bwMode="auto">
          <a:xfrm>
            <a:off x="6349688" y="2144522"/>
            <a:ext cx="1497023" cy="898214"/>
          </a:xfrm>
          <a:custGeom>
            <a:avLst/>
            <a:gdLst>
              <a:gd name="T0" fmla="*/ 392 w 392"/>
              <a:gd name="T1" fmla="*/ 168 h 235"/>
              <a:gd name="T2" fmla="*/ 324 w 392"/>
              <a:gd name="T3" fmla="*/ 101 h 235"/>
              <a:gd name="T4" fmla="*/ 323 w 392"/>
              <a:gd name="T5" fmla="*/ 101 h 235"/>
              <a:gd name="T6" fmla="*/ 321 w 392"/>
              <a:gd name="T7" fmla="*/ 100 h 235"/>
              <a:gd name="T8" fmla="*/ 320 w 392"/>
              <a:gd name="T9" fmla="*/ 98 h 235"/>
              <a:gd name="T10" fmla="*/ 320 w 392"/>
              <a:gd name="T11" fmla="*/ 89 h 235"/>
              <a:gd name="T12" fmla="*/ 232 w 392"/>
              <a:gd name="T13" fmla="*/ 0 h 235"/>
              <a:gd name="T14" fmla="*/ 201 w 392"/>
              <a:gd name="T15" fmla="*/ 5 h 235"/>
              <a:gd name="T16" fmla="*/ 201 w 392"/>
              <a:gd name="T17" fmla="*/ 5 h 235"/>
              <a:gd name="T18" fmla="*/ 193 w 392"/>
              <a:gd name="T19" fmla="*/ 8 h 235"/>
              <a:gd name="T20" fmla="*/ 161 w 392"/>
              <a:gd name="T21" fmla="*/ 35 h 235"/>
              <a:gd name="T22" fmla="*/ 161 w 392"/>
              <a:gd name="T23" fmla="*/ 35 h 235"/>
              <a:gd name="T24" fmla="*/ 149 w 392"/>
              <a:gd name="T25" fmla="*/ 58 h 235"/>
              <a:gd name="T26" fmla="*/ 146 w 392"/>
              <a:gd name="T27" fmla="*/ 60 h 235"/>
              <a:gd name="T28" fmla="*/ 144 w 392"/>
              <a:gd name="T29" fmla="*/ 59 h 235"/>
              <a:gd name="T30" fmla="*/ 117 w 392"/>
              <a:gd name="T31" fmla="*/ 49 h 235"/>
              <a:gd name="T32" fmla="*/ 76 w 392"/>
              <a:gd name="T33" fmla="*/ 90 h 235"/>
              <a:gd name="T34" fmla="*/ 77 w 392"/>
              <a:gd name="T35" fmla="*/ 97 h 235"/>
              <a:gd name="T36" fmla="*/ 77 w 392"/>
              <a:gd name="T37" fmla="*/ 97 h 235"/>
              <a:gd name="T38" fmla="*/ 77 w 392"/>
              <a:gd name="T39" fmla="*/ 98 h 235"/>
              <a:gd name="T40" fmla="*/ 76 w 392"/>
              <a:gd name="T41" fmla="*/ 100 h 235"/>
              <a:gd name="T42" fmla="*/ 73 w 392"/>
              <a:gd name="T43" fmla="*/ 101 h 235"/>
              <a:gd name="T44" fmla="*/ 67 w 392"/>
              <a:gd name="T45" fmla="*/ 101 h 235"/>
              <a:gd name="T46" fmla="*/ 0 w 392"/>
              <a:gd name="T47" fmla="*/ 168 h 235"/>
              <a:gd name="T48" fmla="*/ 67 w 392"/>
              <a:gd name="T49" fmla="*/ 235 h 235"/>
              <a:gd name="T50" fmla="*/ 327 w 392"/>
              <a:gd name="T51" fmla="*/ 235 h 235"/>
              <a:gd name="T52" fmla="*/ 327 w 392"/>
              <a:gd name="T53" fmla="*/ 235 h 235"/>
              <a:gd name="T54" fmla="*/ 392 w 392"/>
              <a:gd name="T55" fmla="*/ 16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92" h="235">
                <a:moveTo>
                  <a:pt x="392" y="168"/>
                </a:moveTo>
                <a:cubicBezTo>
                  <a:pt x="392" y="131"/>
                  <a:pt x="362" y="101"/>
                  <a:pt x="324" y="101"/>
                </a:cubicBezTo>
                <a:cubicBezTo>
                  <a:pt x="324" y="101"/>
                  <a:pt x="324" y="101"/>
                  <a:pt x="323" y="101"/>
                </a:cubicBezTo>
                <a:cubicBezTo>
                  <a:pt x="322" y="101"/>
                  <a:pt x="321" y="101"/>
                  <a:pt x="321" y="100"/>
                </a:cubicBezTo>
                <a:cubicBezTo>
                  <a:pt x="320" y="99"/>
                  <a:pt x="320" y="98"/>
                  <a:pt x="320" y="98"/>
                </a:cubicBezTo>
                <a:cubicBezTo>
                  <a:pt x="320" y="95"/>
                  <a:pt x="320" y="92"/>
                  <a:pt x="320" y="89"/>
                </a:cubicBezTo>
                <a:cubicBezTo>
                  <a:pt x="320" y="40"/>
                  <a:pt x="281" y="0"/>
                  <a:pt x="232" y="0"/>
                </a:cubicBezTo>
                <a:cubicBezTo>
                  <a:pt x="221" y="0"/>
                  <a:pt x="211" y="2"/>
                  <a:pt x="201" y="5"/>
                </a:cubicBezTo>
                <a:cubicBezTo>
                  <a:pt x="201" y="5"/>
                  <a:pt x="201" y="5"/>
                  <a:pt x="201" y="5"/>
                </a:cubicBezTo>
                <a:cubicBezTo>
                  <a:pt x="198" y="6"/>
                  <a:pt x="195" y="7"/>
                  <a:pt x="193" y="8"/>
                </a:cubicBezTo>
                <a:cubicBezTo>
                  <a:pt x="180" y="13"/>
                  <a:pt x="170" y="22"/>
                  <a:pt x="161" y="35"/>
                </a:cubicBezTo>
                <a:cubicBezTo>
                  <a:pt x="161" y="35"/>
                  <a:pt x="161" y="35"/>
                  <a:pt x="161" y="35"/>
                </a:cubicBezTo>
                <a:cubicBezTo>
                  <a:pt x="156" y="42"/>
                  <a:pt x="152" y="50"/>
                  <a:pt x="149" y="58"/>
                </a:cubicBezTo>
                <a:cubicBezTo>
                  <a:pt x="148" y="59"/>
                  <a:pt x="147" y="59"/>
                  <a:pt x="146" y="60"/>
                </a:cubicBezTo>
                <a:cubicBezTo>
                  <a:pt x="145" y="60"/>
                  <a:pt x="144" y="60"/>
                  <a:pt x="144" y="59"/>
                </a:cubicBezTo>
                <a:cubicBezTo>
                  <a:pt x="136" y="53"/>
                  <a:pt x="127" y="49"/>
                  <a:pt x="117" y="49"/>
                </a:cubicBezTo>
                <a:cubicBezTo>
                  <a:pt x="94" y="49"/>
                  <a:pt x="76" y="67"/>
                  <a:pt x="76" y="90"/>
                </a:cubicBezTo>
                <a:cubicBezTo>
                  <a:pt x="76" y="92"/>
                  <a:pt x="76" y="94"/>
                  <a:pt x="77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77" y="97"/>
                  <a:pt x="77" y="98"/>
                  <a:pt x="77" y="98"/>
                </a:cubicBezTo>
                <a:cubicBezTo>
                  <a:pt x="77" y="99"/>
                  <a:pt x="76" y="100"/>
                  <a:pt x="76" y="100"/>
                </a:cubicBezTo>
                <a:cubicBezTo>
                  <a:pt x="75" y="101"/>
                  <a:pt x="74" y="101"/>
                  <a:pt x="73" y="101"/>
                </a:cubicBezTo>
                <a:cubicBezTo>
                  <a:pt x="71" y="101"/>
                  <a:pt x="69" y="101"/>
                  <a:pt x="67" y="101"/>
                </a:cubicBezTo>
                <a:cubicBezTo>
                  <a:pt x="30" y="101"/>
                  <a:pt x="0" y="131"/>
                  <a:pt x="0" y="168"/>
                </a:cubicBezTo>
                <a:cubicBezTo>
                  <a:pt x="0" y="205"/>
                  <a:pt x="30" y="235"/>
                  <a:pt x="67" y="235"/>
                </a:cubicBezTo>
                <a:cubicBezTo>
                  <a:pt x="327" y="235"/>
                  <a:pt x="327" y="235"/>
                  <a:pt x="327" y="235"/>
                </a:cubicBezTo>
                <a:cubicBezTo>
                  <a:pt x="327" y="235"/>
                  <a:pt x="327" y="235"/>
                  <a:pt x="327" y="235"/>
                </a:cubicBezTo>
                <a:cubicBezTo>
                  <a:pt x="363" y="234"/>
                  <a:pt x="392" y="204"/>
                  <a:pt x="392" y="168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2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TextBox 79"/>
          <p:cNvSpPr txBox="1"/>
          <p:nvPr/>
        </p:nvSpPr>
        <p:spPr bwMode="invGray">
          <a:xfrm flipH="1">
            <a:off x="1588703" y="2262696"/>
            <a:ext cx="1582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Cloud</a:t>
            </a:r>
            <a:r>
              <a:rPr kumimoji="0" lang="fr-FR" sz="2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otham Rounded Medium" pitchFamily="50" charset="0"/>
                <a:ea typeface="+mn-ea"/>
                <a:cs typeface="Arial" pitchFamily="34" charset="0"/>
              </a:rPr>
              <a:t> 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1" name="TextBox 80"/>
          <p:cNvSpPr txBox="1"/>
          <p:nvPr/>
        </p:nvSpPr>
        <p:spPr bwMode="invGray">
          <a:xfrm>
            <a:off x="1576496" y="3782936"/>
            <a:ext cx="2710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Virtualisation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2" name="TextBox 81"/>
          <p:cNvSpPr txBox="1"/>
          <p:nvPr/>
        </p:nvSpPr>
        <p:spPr bwMode="invGray">
          <a:xfrm>
            <a:off x="1588701" y="5231791"/>
            <a:ext cx="1709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800" kern="0" dirty="0" smtClean="0">
                <a:solidFill>
                  <a:srgbClr val="B1CC1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Medium" pitchFamily="50" charset="0"/>
                <a:ea typeface="+mn-ea"/>
                <a:cs typeface="Arial" pitchFamily="34" charset="0"/>
              </a:rPr>
              <a:t>Stockage</a:t>
            </a:r>
            <a:endParaRPr lang="fr-FR" sz="2400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4720587" y="4884912"/>
            <a:ext cx="418942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 pitchFamily="50" charset="0"/>
                <a:ea typeface="+mn-ea"/>
                <a:cs typeface="Arial" pitchFamily="34" charset="0"/>
              </a:rPr>
              <a:t>Réduire le TCO de</a:t>
            </a:r>
          </a:p>
          <a:p>
            <a:pPr algn="ctr"/>
            <a:r>
              <a:rPr lang="fr-FR" sz="440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60%</a:t>
            </a:r>
            <a:endParaRPr lang="fr-FR" sz="44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506944" y="3390514"/>
            <a:ext cx="4616715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Réduire les coûts de l’Hyperviseur de </a:t>
            </a:r>
            <a:r>
              <a:rPr lang="fr-FR" sz="44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80%</a:t>
            </a:r>
            <a:endParaRPr lang="fr-FR" sz="44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514273" y="1983061"/>
            <a:ext cx="439574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 pitchFamily="50" charset="0"/>
                <a:ea typeface="+mn-ea"/>
                <a:cs typeface="Arial" pitchFamily="34" charset="0"/>
              </a:rPr>
              <a:t>Déployer toute appli en </a:t>
            </a:r>
          </a:p>
          <a:p>
            <a:pPr algn="ctr"/>
            <a:r>
              <a:rPr lang="fr-FR" sz="4400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otham Rounded Book"/>
                <a:ea typeface="+mn-ea"/>
                <a:cs typeface="Gotham Rounded Book"/>
              </a:rPr>
              <a:t>1 minute</a:t>
            </a:r>
            <a:endParaRPr lang="fr-FR" sz="4400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otham Rounded Book"/>
              <a:ea typeface="+mn-ea"/>
              <a:cs typeface="Gotham Rounded Book"/>
            </a:endParaRPr>
          </a:p>
        </p:txBody>
      </p:sp>
    </p:spTree>
    <p:extLst>
      <p:ext uri="{BB962C8B-B14F-4D97-AF65-F5344CB8AC3E}">
        <p14:creationId xmlns:p14="http://schemas.microsoft.com/office/powerpoint/2010/main" val="14734420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6281E-6 L -0.69531 -4.16281E-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74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83811E-6 L -0.68628 -4.83811E-6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23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8.41813E-7 L -0.68403 -8.41813E-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61" grpId="0"/>
      <p:bldP spid="79" grpId="0" animBg="1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theme/theme1.xml><?xml version="1.0" encoding="utf-8"?>
<a:theme xmlns:a="http://schemas.openxmlformats.org/drawingml/2006/main" name="blank">
  <a:themeElements>
    <a:clrScheme name="Custom 26">
      <a:dk1>
        <a:sysClr val="windowText" lastClr="000000"/>
      </a:dk1>
      <a:lt1>
        <a:sysClr val="window" lastClr="FFFFFF"/>
      </a:lt1>
      <a:dk2>
        <a:srgbClr val="3F3F3F"/>
      </a:dk2>
      <a:lt2>
        <a:srgbClr val="FFC000"/>
      </a:lt2>
      <a:accent1>
        <a:srgbClr val="024394"/>
      </a:accent1>
      <a:accent2>
        <a:srgbClr val="B1CC11"/>
      </a:accent2>
      <a:accent3>
        <a:srgbClr val="C7C9CC"/>
      </a:accent3>
      <a:accent4>
        <a:srgbClr val="2A5C3D"/>
      </a:accent4>
      <a:accent5>
        <a:srgbClr val="4BACC6"/>
      </a:accent5>
      <a:accent6>
        <a:srgbClr val="153965"/>
      </a:accent6>
      <a:hlink>
        <a:srgbClr val="B1CC11"/>
      </a:hlink>
      <a:folHlink>
        <a:srgbClr val="B1CC1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gradFill>
          <a:gsLst>
            <a:gs pos="0">
              <a:schemeClr val="accent1"/>
            </a:gs>
            <a:gs pos="100000">
              <a:schemeClr val="accent1">
                <a:lumMod val="86000"/>
              </a:schemeClr>
            </a:gs>
          </a:gsLst>
          <a:lin ang="5400000" scaled="0"/>
        </a:gradFill>
        <a:ln>
          <a:noFill/>
        </a:ln>
        <a:scene3d>
          <a:camera prst="orthographicFront"/>
          <a:lightRig rig="threePt" dir="t"/>
        </a:scene3d>
        <a:sp3d prstMaterial="plastic">
          <a:bevelT w="19050" h="6350"/>
        </a:sp3d>
      </a:spPr>
      <a:bodyPr rtlCol="0" anchor="ctr"/>
      <a:lstStyle>
        <a:defPPr algn="ctr">
          <a:defRPr sz="1600">
            <a:solidFill>
              <a:srgbClr val="C7C9CC"/>
            </a:solidFill>
            <a:latin typeface="+mj-lt"/>
            <a:cs typeface="Arial" pitchFamily="34" charset="0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80000"/>
          </a:lnSpc>
          <a:defRPr dirty="0" smtClean="0">
            <a:solidFill>
              <a:schemeClr val="tx1">
                <a:lumMod val="65000"/>
                <a:lumOff val="35000"/>
              </a:schemeClr>
            </a:solidFill>
            <a:latin typeface="+mj-lt"/>
            <a:ea typeface="+mn-ea"/>
            <a:cs typeface="Arial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9077</TotalTime>
  <Words>643</Words>
  <Application>Microsoft Macintosh PowerPoint</Application>
  <PresentationFormat>Présentation à l'écran (4:3)</PresentationFormat>
  <Paragraphs>122</Paragraphs>
  <Slides>8</Slides>
  <Notes>6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9" baseType="lpstr">
      <vt:lpstr>BentonSans Bold</vt:lpstr>
      <vt:lpstr>Calibri</vt:lpstr>
      <vt:lpstr>Gotham Rounded Bold</vt:lpstr>
      <vt:lpstr>Gotham Rounded Book</vt:lpstr>
      <vt:lpstr>Gotham Rounded Medium</vt:lpstr>
      <vt:lpstr>MS PGothic</vt:lpstr>
      <vt:lpstr>ＭＳ Ｐゴシック</vt:lpstr>
      <vt:lpstr>Symbol</vt:lpstr>
      <vt:lpstr>Wingdings</vt:lpstr>
      <vt:lpstr>Arial</vt:lpstr>
      <vt:lpstr>blank</vt:lpstr>
      <vt:lpstr>L’infrastructure invisible à votre échelle</vt:lpstr>
      <vt:lpstr>Gartner Magic Quadrant 2015 Systèmes intégrés</vt:lpstr>
      <vt:lpstr>Mission de Nutanix : permettre à nos clients  de se reconcentrer sur les applications et le métier. Simplement et sans compromis.</vt:lpstr>
      <vt:lpstr>Vous apporter les principes des géants de l’Internet</vt:lpstr>
      <vt:lpstr>Hyperconvergé = plus simple à gérer</vt:lpstr>
      <vt:lpstr>Embarqué dans la solution : l’Hyperviseur Acropolis</vt:lpstr>
      <vt:lpstr>Présentation PowerPoint</vt:lpstr>
      <vt:lpstr>Présentation PowerPoint</vt:lpstr>
    </vt:vector>
  </TitlesOfParts>
  <Company>Hitachi Data Systems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Transforming Enterprises with  Web-Scale Infrastructure</dc:title>
  <dc:creator>James Karuttykaran</dc:creator>
  <cp:lastModifiedBy>Cyril Vanagt</cp:lastModifiedBy>
  <cp:revision>455</cp:revision>
  <dcterms:created xsi:type="dcterms:W3CDTF">2014-05-13T21:21:24Z</dcterms:created>
  <dcterms:modified xsi:type="dcterms:W3CDTF">2015-09-14T08:21:32Z</dcterms:modified>
</cp:coreProperties>
</file>