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403" r:id="rId2"/>
    <p:sldId id="508" r:id="rId3"/>
    <p:sldId id="488" r:id="rId4"/>
    <p:sldId id="511" r:id="rId5"/>
    <p:sldId id="504" r:id="rId6"/>
    <p:sldId id="505" r:id="rId7"/>
    <p:sldId id="481" r:id="rId8"/>
    <p:sldId id="482" r:id="rId9"/>
    <p:sldId id="485" r:id="rId10"/>
    <p:sldId id="486" r:id="rId11"/>
    <p:sldId id="487" r:id="rId12"/>
    <p:sldId id="489" r:id="rId13"/>
    <p:sldId id="491" r:id="rId14"/>
    <p:sldId id="492" r:id="rId15"/>
    <p:sldId id="506" r:id="rId16"/>
    <p:sldId id="513" r:id="rId17"/>
    <p:sldId id="507" r:id="rId18"/>
    <p:sldId id="495" r:id="rId19"/>
    <p:sldId id="516" r:id="rId20"/>
    <p:sldId id="496" r:id="rId21"/>
    <p:sldId id="499" r:id="rId22"/>
    <p:sldId id="500" r:id="rId23"/>
    <p:sldId id="501" r:id="rId24"/>
    <p:sldId id="502" r:id="rId25"/>
    <p:sldId id="515" r:id="rId26"/>
    <p:sldId id="503" r:id="rId27"/>
    <p:sldId id="417" r:id="rId28"/>
  </p:sldIdLst>
  <p:sldSz cx="9144000" cy="5143500" type="screen16x9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983">
          <p15:clr>
            <a:srgbClr val="A4A3A4"/>
          </p15:clr>
        </p15:guide>
        <p15:guide id="2" pos="301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9598"/>
    <a:srgbClr val="FF6600"/>
    <a:srgbClr val="ECECEC"/>
    <a:srgbClr val="FF4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Style léger 1 - Accentuation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14" autoAdjust="0"/>
    <p:restoredTop sz="81585" autoAdjust="0"/>
  </p:normalViewPr>
  <p:slideViewPr>
    <p:cSldViewPr>
      <p:cViewPr varScale="1">
        <p:scale>
          <a:sx n="79" d="100"/>
          <a:sy n="79" d="100"/>
        </p:scale>
        <p:origin x="-504" y="-90"/>
      </p:cViewPr>
      <p:guideLst>
        <p:guide orient="horz" pos="1983"/>
        <p:guide pos="23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8358"/>
    </p:cViewPr>
  </p:sorterViewPr>
  <p:notesViewPr>
    <p:cSldViewPr>
      <p:cViewPr varScale="1">
        <p:scale>
          <a:sx n="70" d="100"/>
          <a:sy n="70" d="100"/>
        </p:scale>
        <p:origin x="-328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14968E-B4B0-4EC9-A460-C6A10EA15C66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45899-85E3-4E0B-835D-512229575B84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2992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C3A7D-C849-4F40-BB93-A0B421429A94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C128FE-4428-44E9-803B-FE88A12E815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65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128FE-4428-44E9-803B-FE88A12E815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729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B1D41-8FE3-47D8-8305-6F178B1C026F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6338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lvl="0" indent="-514350">
              <a:buFontTx/>
              <a:buAutoNum type="arabicPeriod"/>
              <a:defRPr sz="1800" b="0" cap="none"/>
            </a:pPr>
            <a:r>
              <a:rPr lang="en-US" sz="1200" b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SQLI security (grammatical</a:t>
            </a:r>
            <a:r>
              <a:rPr lang="en-US" sz="1200" b="0" cap="small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analysis)</a:t>
            </a:r>
            <a:endParaRPr lang="en-US" sz="1200" b="0" cap="smal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lvl="0" indent="-514350">
              <a:buFontTx/>
              <a:buAutoNum type="arabicPeriod"/>
              <a:defRPr sz="1800" b="0" cap="none"/>
            </a:pPr>
            <a:r>
              <a:rPr lang="en-US" sz="1200" b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Scripting language injection protection</a:t>
            </a:r>
          </a:p>
          <a:p>
            <a:pPr marL="514350" lvl="0" indent="-514350">
              <a:buFontTx/>
              <a:buAutoNum type="arabicPeriod"/>
              <a:defRPr sz="1800" b="0" cap="none"/>
            </a:pPr>
            <a:r>
              <a:rPr lang="en-US" sz="1200" b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JSON validation</a:t>
            </a:r>
          </a:p>
          <a:p>
            <a:pPr marL="514350" lvl="0" indent="-514350">
              <a:buFontTx/>
              <a:buAutoNum type="arabicPeriod"/>
              <a:defRPr sz="1800" b="0" cap="none"/>
            </a:pPr>
            <a:r>
              <a:rPr lang="en-US" sz="1200" b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Advanced directory traversal</a:t>
            </a:r>
          </a:p>
          <a:p>
            <a:pPr marL="514350" lvl="0" indent="-514350">
              <a:buFontTx/>
              <a:buAutoNum type="arabicPeriod"/>
              <a:defRPr sz="1800" b="0" cap="none"/>
            </a:pPr>
            <a:r>
              <a:rPr lang="en-US" sz="1200" b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Arithmetic calculation protection</a:t>
            </a:r>
          </a:p>
          <a:p>
            <a:pPr marL="514350" lvl="0" indent="-514350">
              <a:buFontTx/>
              <a:buAutoNum type="arabicPeriod"/>
              <a:defRPr sz="1800" b="0" cap="none"/>
            </a:pPr>
            <a:r>
              <a:rPr lang="en-US" sz="1200" b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Commands injection</a:t>
            </a:r>
          </a:p>
          <a:p>
            <a:pPr marL="514350" lvl="0" indent="-514350">
              <a:buFontTx/>
              <a:buAutoNum type="arabicPeriod"/>
              <a:defRPr sz="1800" b="0" cap="none"/>
            </a:pPr>
            <a:r>
              <a:rPr lang="en-US" sz="1200" b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Response splitting protection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 sz="1800" b="0" cap="none"/>
            </a:pPr>
            <a:r>
              <a:rPr lang="en-US" sz="1200" b="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HTML security (</a:t>
            </a:r>
            <a:r>
              <a:rPr lang="en-US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HTML identification and blocking)</a:t>
            </a:r>
            <a:endParaRPr lang="en-US" sz="1200" b="0" cap="smal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128FE-4428-44E9-803B-FE88A12E815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521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 smtClean="0"/>
              <a:t>Application Flood: an excessive number of legitimate connections</a:t>
            </a:r>
          </a:p>
          <a:p>
            <a:pPr lvl="1"/>
            <a:r>
              <a:rPr lang="en-US" dirty="0" smtClean="0"/>
              <a:t>Site Crawling: a sequence of legitimate requests</a:t>
            </a:r>
          </a:p>
          <a:p>
            <a:pPr lvl="1"/>
            <a:r>
              <a:rPr lang="en-US" dirty="0" smtClean="0"/>
              <a:t>Authentication Brute Force: a set of legitimate authentication requests</a:t>
            </a:r>
          </a:p>
          <a:p>
            <a:pPr lvl="1"/>
            <a:r>
              <a:rPr lang="en-US" dirty="0" smtClean="0"/>
              <a:t>Cookie theft: 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128FE-4428-44E9-803B-FE88A12E815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0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B1D41-8FE3-47D8-8305-6F178B1C026F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5755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B1D41-8FE3-47D8-8305-6F178B1C026F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7383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9B1D41-8FE3-47D8-8305-6F178B1C026F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765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desaintalbin\Documents\DenyAll\Plan\Corporate Strategy\M&amp;A\Jack Daniels\Identité visuelle\PPT new\Cov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17303"/>
            <a:ext cx="7772400" cy="1390551"/>
          </a:xfrm>
          <a:prstGeom prst="rect">
            <a:avLst/>
          </a:prstGeom>
          <a:ln cmpd="sng">
            <a:noFill/>
          </a:ln>
        </p:spPr>
        <p:txBody>
          <a:bodyPr anchor="ctr"/>
          <a:lstStyle>
            <a:lvl1pPr algn="ctr">
              <a:defRPr sz="2400" b="1" cap="sm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1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5656" y="4371950"/>
            <a:ext cx="6120680" cy="216024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lnSpc>
                <a:spcPct val="100000"/>
              </a:lnSpc>
              <a:buFont typeface="Arial" pitchFamily="34" charset="0"/>
              <a:buNone/>
              <a:defRPr sz="1200" b="1" cap="all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fr-FR" noProof="0" smtClean="0"/>
              <a:t>Modifiez le style des sous-titres du masque</a:t>
            </a:r>
            <a:endParaRPr lang="fr-FR" noProof="0" dirty="0" smtClean="0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1979712" y="2067694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1979712" y="3579862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e la date 1"/>
          <p:cNvSpPr txBox="1">
            <a:spLocks/>
          </p:cNvSpPr>
          <p:nvPr userDrawn="1"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8" name="Espace réservé du numéro de diapositive 3"/>
          <p:cNvSpPr txBox="1">
            <a:spLocks/>
          </p:cNvSpPr>
          <p:nvPr userDrawn="1"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488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andard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desaintalbin\Documents\DenyAll\Plan\Corporate Strategy\M&amp;A\Jack Daniels\Identité visuelle\PPT new\16-9\slide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80512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611188" y="-20538"/>
            <a:ext cx="7859588" cy="78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 algn="l"/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6" name="Espace réservé de la date 1"/>
          <p:cNvSpPr txBox="1">
            <a:spLocks/>
          </p:cNvSpPr>
          <p:nvPr userDrawn="1"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7" name="Espace réservé du numéro de diapositive 3"/>
          <p:cNvSpPr txBox="1">
            <a:spLocks/>
          </p:cNvSpPr>
          <p:nvPr userDrawn="1"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941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tandard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611188" y="-20538"/>
            <a:ext cx="7859588" cy="78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 algn="l"/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6" name="Espace réservé de la date 1"/>
          <p:cNvSpPr txBox="1">
            <a:spLocks/>
          </p:cNvSpPr>
          <p:nvPr userDrawn="1"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7" name="Espace réservé du numéro de diapositive 3"/>
          <p:cNvSpPr txBox="1">
            <a:spLocks/>
          </p:cNvSpPr>
          <p:nvPr userDrawn="1"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0" y="-20538"/>
            <a:ext cx="9180512" cy="4659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297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Title_Relo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sdesaintalbin\Documents\DenyAll\Plan\Corporate Strategy\M&amp;A\Jack Daniels\Identité visuelle\PPT new\Cov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51720" y="2117303"/>
            <a:ext cx="5040560" cy="1390551"/>
          </a:xfrm>
          <a:prstGeom prst="rect">
            <a:avLst/>
          </a:prstGeom>
          <a:ln cmpd="sng">
            <a:noFill/>
          </a:ln>
        </p:spPr>
        <p:txBody>
          <a:bodyPr anchor="ctr"/>
          <a:lstStyle>
            <a:lvl1pPr algn="ctr">
              <a:defRPr sz="2400" b="1" cap="sm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1979712" y="2067694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1979712" y="3579862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6" descr="C:\Users\sdesaintalbin\Documents\DenyAll\Plan\Corporate Strategy\M&amp;A\Jack Daniels\Identité visuelle\logo-deny-al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75806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e la date 1"/>
          <p:cNvSpPr txBox="1">
            <a:spLocks/>
          </p:cNvSpPr>
          <p:nvPr userDrawn="1"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8" name="Espace réservé du numéro de diapositive 3"/>
          <p:cNvSpPr txBox="1">
            <a:spLocks/>
          </p:cNvSpPr>
          <p:nvPr userDrawn="1"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444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Title_Prot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sdesaintalbin\Documents\DenyAll\Plan\Corporate Strategy\M&amp;A\Jack Daniels\Identité visuelle\PPT new\Cov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51720" y="2117303"/>
            <a:ext cx="5040560" cy="1390551"/>
          </a:xfrm>
          <a:prstGeom prst="rect">
            <a:avLst/>
          </a:prstGeom>
          <a:ln cmpd="sng">
            <a:noFill/>
          </a:ln>
        </p:spPr>
        <p:txBody>
          <a:bodyPr anchor="ctr"/>
          <a:lstStyle>
            <a:lvl1pPr algn="ctr">
              <a:defRPr sz="2400" b="1" cap="sm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1979712" y="2067694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1979712" y="3579862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5" descr="C:\Users\sdesaintalbin\Documents\DenyAll\Plan\Corporate Strategy\M&amp;A\Jack Daniels\Identité visuelle\logo-protec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75806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e la date 1"/>
          <p:cNvSpPr txBox="1">
            <a:spLocks/>
          </p:cNvSpPr>
          <p:nvPr userDrawn="1"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8" name="Espace réservé du numéro de diapositive 3"/>
          <p:cNvSpPr txBox="1">
            <a:spLocks/>
          </p:cNvSpPr>
          <p:nvPr userDrawn="1"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224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Title_Det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sdesaintalbin\Documents\DenyAll\Plan\Corporate Strategy\M&amp;A\Jack Daniels\Identité visuelle\PPT new\Cov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51720" y="2117303"/>
            <a:ext cx="5040560" cy="1390551"/>
          </a:xfrm>
          <a:prstGeom prst="rect">
            <a:avLst/>
          </a:prstGeom>
          <a:ln cmpd="sng">
            <a:noFill/>
          </a:ln>
        </p:spPr>
        <p:txBody>
          <a:bodyPr anchor="ctr"/>
          <a:lstStyle>
            <a:lvl1pPr algn="ctr">
              <a:defRPr sz="2400" b="1" cap="sm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1979712" y="2067694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1979712" y="3579862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3" descr="C:\Users\sdesaintalbin\Documents\DenyAll\Plan\Corporate Strategy\M&amp;A\Jack Daniels\Identité visuelle\logo-detec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5" y="3075806"/>
            <a:ext cx="1152129" cy="115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e la date 1"/>
          <p:cNvSpPr txBox="1">
            <a:spLocks/>
          </p:cNvSpPr>
          <p:nvPr userDrawn="1"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8" name="Espace réservé du numéro de diapositive 3"/>
          <p:cNvSpPr txBox="1">
            <a:spLocks/>
          </p:cNvSpPr>
          <p:nvPr userDrawn="1"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723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Title_Conn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sdesaintalbin\Documents\DenyAll\Plan\Corporate Strategy\M&amp;A\Jack Daniels\Identité visuelle\PPT new\Cov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51720" y="2117303"/>
            <a:ext cx="5040560" cy="1390551"/>
          </a:xfrm>
          <a:prstGeom prst="rect">
            <a:avLst/>
          </a:prstGeom>
          <a:ln cmpd="sng">
            <a:noFill/>
          </a:ln>
        </p:spPr>
        <p:txBody>
          <a:bodyPr anchor="ctr"/>
          <a:lstStyle>
            <a:lvl1pPr algn="ctr">
              <a:defRPr sz="2400" b="1" cap="sm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1979712" y="2067694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1979712" y="3579862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C:\Users\sdesaintalbin\Documents\DenyAll\Plan\Corporate Strategy\M&amp;A\Jack Daniels\Identité visuelle\logo-connect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172" y="3075806"/>
            <a:ext cx="1154892" cy="115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e la date 1"/>
          <p:cNvSpPr txBox="1">
            <a:spLocks/>
          </p:cNvSpPr>
          <p:nvPr userDrawn="1"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8" name="Espace réservé du numéro de diapositive 3"/>
          <p:cNvSpPr txBox="1">
            <a:spLocks/>
          </p:cNvSpPr>
          <p:nvPr userDrawn="1"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963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Title_Man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sdesaintalbin\Documents\DenyAll\Plan\Corporate Strategy\M&amp;A\Jack Daniels\Identité visuelle\PPT new\Cov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051720" y="2117303"/>
            <a:ext cx="5040560" cy="1390551"/>
          </a:xfrm>
          <a:prstGeom prst="rect">
            <a:avLst/>
          </a:prstGeom>
          <a:ln cmpd="sng">
            <a:noFill/>
          </a:ln>
        </p:spPr>
        <p:txBody>
          <a:bodyPr anchor="ctr"/>
          <a:lstStyle>
            <a:lvl1pPr algn="ctr">
              <a:defRPr sz="2400" b="1" cap="sm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1979712" y="2067694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>
            <a:off x="1979712" y="3579862"/>
            <a:ext cx="5112568" cy="0"/>
          </a:xfrm>
          <a:prstGeom prst="line">
            <a:avLst/>
          </a:prstGeom>
          <a:ln>
            <a:solidFill>
              <a:srgbClr val="FF4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C:\Users\sdesaintalbin\Documents\DenyAll\Plan\Corporate Strategy\M&amp;A\Jack Daniels\Identité visuelle\logo-manag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75806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e la date 1"/>
          <p:cNvSpPr txBox="1">
            <a:spLocks/>
          </p:cNvSpPr>
          <p:nvPr userDrawn="1"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8" name="Espace réservé du numéro de diapositive 3"/>
          <p:cNvSpPr txBox="1">
            <a:spLocks/>
          </p:cNvSpPr>
          <p:nvPr userDrawn="1"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179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sdesaintalbin\Documents\DenyAll\Plan\Corporate Strategy\M&amp;A\Jack Daniels\Identité visuelle\PPT new\Cover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itre 3"/>
          <p:cNvSpPr txBox="1">
            <a:spLocks/>
          </p:cNvSpPr>
          <p:nvPr/>
        </p:nvSpPr>
        <p:spPr bwMode="auto">
          <a:xfrm>
            <a:off x="1587500" y="2189832"/>
            <a:ext cx="2336428" cy="773906"/>
          </a:xfrm>
          <a:prstGeom prst="rect">
            <a:avLst/>
          </a:prstGeom>
          <a:ln cmpd="sng">
            <a:noFill/>
          </a:ln>
          <a:extLst/>
        </p:spPr>
        <p:txBody>
          <a:bodyPr anchor="ctr"/>
          <a:lstStyle>
            <a:lvl1pPr fontAlgn="base">
              <a:spcBef>
                <a:spcPct val="0"/>
              </a:spcBef>
              <a:spcAft>
                <a:spcPct val="0"/>
              </a:spcAft>
              <a:defRPr sz="2400" b="1" cap="sm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pPr lvl="0" algn="r"/>
            <a:r>
              <a:rPr lang="en-US" dirty="0" smtClean="0"/>
              <a:t>Questions? </a:t>
            </a:r>
            <a:endParaRPr lang="en-US" dirty="0"/>
          </a:p>
        </p:txBody>
      </p:sp>
      <p:sp>
        <p:nvSpPr>
          <p:cNvPr id="19" name="Titre 3"/>
          <p:cNvSpPr txBox="1">
            <a:spLocks/>
          </p:cNvSpPr>
          <p:nvPr/>
        </p:nvSpPr>
        <p:spPr bwMode="auto">
          <a:xfrm>
            <a:off x="5184155" y="2857773"/>
            <a:ext cx="2916237" cy="650081"/>
          </a:xfrm>
          <a:prstGeom prst="rect">
            <a:avLst/>
          </a:prstGeom>
          <a:ln cmpd="sng">
            <a:noFill/>
          </a:ln>
          <a:extLst/>
        </p:spPr>
        <p:txBody>
          <a:bodyPr anchor="ctr"/>
          <a:lstStyle>
            <a:defPPr>
              <a:defRPr lang="en-US"/>
            </a:defPPr>
            <a:lvl1pPr lvl="0" fontAlgn="base">
              <a:spcBef>
                <a:spcPct val="0"/>
              </a:spcBef>
              <a:spcAft>
                <a:spcPct val="0"/>
              </a:spcAft>
              <a:defRPr sz="2400" b="1" cap="small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2pPr>
            <a:lvl3pPr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3pPr>
            <a:lvl4pPr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4pPr>
            <a:lvl5pPr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pPr lvl="0"/>
            <a:r>
              <a:rPr lang="en-US" dirty="0" smtClean="0"/>
              <a:t>Answers!</a:t>
            </a:r>
            <a:endParaRPr lang="en-US" dirty="0"/>
          </a:p>
        </p:txBody>
      </p:sp>
      <p:pic>
        <p:nvPicPr>
          <p:cNvPr id="7" name="Picture 3" descr="C:\Users\sdesaintalbin\Documents\DenyAll\Plan\Corporate Strategy\M&amp;A\Jack Daniels\Identité visuelle\ELEMENTS PPT DA-BW\arrow1.png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99742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ce réservé de la date 1"/>
          <p:cNvSpPr txBox="1">
            <a:spLocks/>
          </p:cNvSpPr>
          <p:nvPr userDrawn="1"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8" name="Espace réservé du numéro de diapositive 3"/>
          <p:cNvSpPr txBox="1">
            <a:spLocks/>
          </p:cNvSpPr>
          <p:nvPr userDrawn="1"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545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Standard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desaintalbin\Documents\DenyAll\Plan\Corporate Strategy\M&amp;A\Jack Daniels\Identité visuelle\PPT new\16-9\slide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80512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7574"/>
            <a:ext cx="7920880" cy="35283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spcBef>
                <a:spcPts val="900"/>
              </a:spcBef>
              <a:buClr>
                <a:srgbClr val="FF6600"/>
              </a:buClr>
              <a:buFont typeface="Arial" panose="020B0604020202020204" pitchFamily="34" charset="0"/>
              <a:buChar char="•"/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rgbClr val="FF6600"/>
              </a:buClr>
              <a:buFont typeface="Arial" panose="020B0604020202020204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4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611560" y="-20538"/>
            <a:ext cx="7241947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581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7574"/>
            <a:ext cx="7920880" cy="35283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spcBef>
                <a:spcPts val="900"/>
              </a:spcBef>
              <a:buClr>
                <a:srgbClr val="FF6600"/>
              </a:buClr>
              <a:buFont typeface="Arial" panose="020B0604020202020204" pitchFamily="34" charset="0"/>
              <a:buChar char="•"/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rgbClr val="FF6600"/>
              </a:buClr>
              <a:buFont typeface="Arial" panose="020B0604020202020204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4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611560" y="-20538"/>
            <a:ext cx="7241947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289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hasis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3568" y="987574"/>
            <a:ext cx="7560840" cy="35283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spcBef>
                <a:spcPts val="900"/>
              </a:spcBef>
              <a:buClr>
                <a:srgbClr val="FF6600"/>
              </a:buClr>
              <a:buFont typeface="Arial" panose="020B0604020202020204" pitchFamily="34" charset="0"/>
              <a:buChar char="•"/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rgbClr val="FF6600"/>
              </a:buClr>
              <a:buFont typeface="Arial" panose="020B0604020202020204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4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187624" y="-20538"/>
            <a:ext cx="6912768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r-FR" dirty="0"/>
          </a:p>
        </p:txBody>
      </p:sp>
      <p:pic>
        <p:nvPicPr>
          <p:cNvPr id="4" name="Picture 3" descr="C:\Users\sdesaintalbin\Documents\DenyAll\Plan\Corporate Strategy\M&amp;A\Jack Daniels\Identité visuelle\ELEMENTS PPT DA-BW\arrow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20" y="68238"/>
            <a:ext cx="559296" cy="5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990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_Auto_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7574"/>
            <a:ext cx="8136904" cy="3528392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spcBef>
                <a:spcPts val="900"/>
              </a:spcBef>
              <a:buClr>
                <a:srgbClr val="FF4400"/>
              </a:buClr>
              <a:buFont typeface="+mj-lt"/>
              <a:buAutoNum type="arabicPeriod"/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rgbClr val="FF6600"/>
              </a:buClr>
              <a:buFont typeface="Arial" panose="020B0604020202020204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2pPr>
            <a:lvl3pPr>
              <a:buClr>
                <a:srgbClr val="FF6600"/>
              </a:buCl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4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611560" y="-20538"/>
            <a:ext cx="6912768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68458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phasis_Auto_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7574"/>
            <a:ext cx="8136904" cy="3528392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>
              <a:spcBef>
                <a:spcPts val="900"/>
              </a:spcBef>
              <a:buClr>
                <a:srgbClr val="FF4400"/>
              </a:buClr>
              <a:buFont typeface="+mj-lt"/>
              <a:buAutoNum type="arabicPeriod"/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rgbClr val="FF6600"/>
              </a:buClr>
              <a:buFont typeface="Arial" panose="020B0604020202020204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2pPr>
            <a:lvl3pPr>
              <a:buClr>
                <a:srgbClr val="FF6600"/>
              </a:buCl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4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187624" y="-20538"/>
            <a:ext cx="6912768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r-FR" dirty="0"/>
          </a:p>
        </p:txBody>
      </p:sp>
      <p:pic>
        <p:nvPicPr>
          <p:cNvPr id="4" name="Picture 3" descr="C:\Users\sdesaintalbin\Documents\DenyAll\Plan\Corporate Strategy\M&amp;A\Jack Daniels\Identité visuelle\ELEMENTS PPT DA-BW\arrow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20" y="69472"/>
            <a:ext cx="559296" cy="559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901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tandard_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1560" y="-20538"/>
            <a:ext cx="7776864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11560" y="987574"/>
            <a:ext cx="3888432" cy="351039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FF6600"/>
              </a:buClr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987574"/>
            <a:ext cx="4100264" cy="351039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FF6600"/>
              </a:buClr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9041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_2columns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11560" y="939800"/>
            <a:ext cx="3888432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 cap="small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1560" y="1467395"/>
            <a:ext cx="3888432" cy="313858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FF6600"/>
              </a:buClr>
              <a:defRPr sz="1800">
                <a:latin typeface="Arial" pitchFamily="34" charset="0"/>
                <a:cs typeface="Arial" pitchFamily="34" charset="0"/>
              </a:defRPr>
            </a:lvl1pPr>
            <a:lvl2pPr>
              <a:defRPr sz="1600">
                <a:latin typeface="Arial" pitchFamily="34" charset="0"/>
                <a:cs typeface="Arial" pitchFamily="34" charset="0"/>
              </a:defRPr>
            </a:lvl2pPr>
            <a:lvl3pPr>
              <a:defRPr sz="1400">
                <a:latin typeface="Arial" pitchFamily="34" charset="0"/>
                <a:cs typeface="Arial" pitchFamily="34" charset="0"/>
              </a:defRPr>
            </a:lvl3pPr>
            <a:lvl4pPr>
              <a:defRPr sz="12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939800"/>
            <a:ext cx="4031429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 cap="small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1467395"/>
            <a:ext cx="4031429" cy="313858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FF6600"/>
              </a:buClr>
              <a:defRPr sz="1800">
                <a:latin typeface="Arial" pitchFamily="34" charset="0"/>
                <a:cs typeface="Arial" pitchFamily="34" charset="0"/>
              </a:defRPr>
            </a:lvl1pPr>
            <a:lvl2pPr>
              <a:defRPr sz="1600">
                <a:latin typeface="Arial" pitchFamily="34" charset="0"/>
                <a:cs typeface="Arial" pitchFamily="34" charset="0"/>
              </a:defRPr>
            </a:lvl2pPr>
            <a:lvl3pPr>
              <a:defRPr sz="1400">
                <a:latin typeface="Arial" pitchFamily="34" charset="0"/>
                <a:cs typeface="Arial" pitchFamily="34" charset="0"/>
              </a:defRPr>
            </a:lvl3pPr>
            <a:lvl4pPr>
              <a:defRPr sz="12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611560" y="-20538"/>
            <a:ext cx="7776864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1156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ndard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611188" y="-20538"/>
            <a:ext cx="7859588" cy="782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 algn="l"/>
            <a:r>
              <a:rPr lang="fr-FR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9204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tandard_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desaintalbin\Documents\DenyAll\Plan\Corporate Strategy\M&amp;A\Jack Daniels\Identité visuelle\PPT new\16-9\slide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80512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7574"/>
            <a:ext cx="7920880" cy="352839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spcBef>
                <a:spcPts val="900"/>
              </a:spcBef>
              <a:buClr>
                <a:srgbClr val="FF6600"/>
              </a:buClr>
              <a:buFont typeface="Arial" panose="020B0604020202020204" pitchFamily="34" charset="0"/>
              <a:buChar char="•"/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 marL="742950" indent="-285750">
              <a:buClr>
                <a:srgbClr val="FF6600"/>
              </a:buClr>
              <a:buFont typeface="Arial" panose="020B0604020202020204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2pPr>
            <a:lvl3pPr>
              <a:defRPr sz="16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4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611560" y="-20538"/>
            <a:ext cx="7241947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defRPr kumimoji="0" lang="fr-FR" sz="2400" b="1" i="0" u="none" strike="noStrike" cap="small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765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desaintalbin\Documents\DenyAll\Plan\Corporate Strategy\M&amp;A\Jack Daniels\Identité visuelle\PPT new\16-9\slide-02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80515" cy="516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Espace réservé de la date 1"/>
          <p:cNvSpPr txBox="1">
            <a:spLocks/>
          </p:cNvSpPr>
          <p:nvPr/>
        </p:nvSpPr>
        <p:spPr>
          <a:xfrm>
            <a:off x="35496" y="4803998"/>
            <a:ext cx="1224136" cy="251222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fld id="{E1EFDE1C-4C41-4416-81D5-C3B4E7E7A1E0}" type="datetime1">
              <a:rPr lang="en-US" sz="800" smtClean="0">
                <a:solidFill>
                  <a:srgbClr val="939598"/>
                </a:solidFill>
              </a:rPr>
              <a:pPr algn="l">
                <a:defRPr/>
              </a:pPr>
              <a:t>9/11/2015</a:t>
            </a:fld>
            <a:endParaRPr lang="fr-FR" sz="800" dirty="0">
              <a:solidFill>
                <a:srgbClr val="939598"/>
              </a:solidFill>
            </a:endParaRPr>
          </a:p>
        </p:txBody>
      </p:sp>
      <p:sp>
        <p:nvSpPr>
          <p:cNvPr id="26" name="Espace réservé du numéro de diapositive 3"/>
          <p:cNvSpPr txBox="1">
            <a:spLocks/>
          </p:cNvSpPr>
          <p:nvPr/>
        </p:nvSpPr>
        <p:spPr>
          <a:xfrm>
            <a:off x="8568754" y="4803998"/>
            <a:ext cx="539750" cy="252413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ctr" defTabSz="914400" rtl="0" eaLnBrk="1" latinLnBrk="0" hangingPunct="1">
              <a:defRPr sz="11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40537D1-6B68-4854-88BB-EEF6061DC733}" type="slidenum">
              <a:rPr lang="fr-FR" sz="900" b="0" smtClean="0">
                <a:solidFill>
                  <a:srgbClr val="FF4400"/>
                </a:solidFill>
              </a:rPr>
              <a:pPr>
                <a:defRPr/>
              </a:pPr>
              <a:t>‹N°›</a:t>
            </a:fld>
            <a:endParaRPr lang="fr-FR" sz="900" b="0" dirty="0">
              <a:solidFill>
                <a:srgbClr val="FF44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2" r:id="rId3"/>
    <p:sldLayoutId id="2147483693" r:id="rId4"/>
    <p:sldLayoutId id="2147483691" r:id="rId5"/>
    <p:sldLayoutId id="2147483668" r:id="rId6"/>
    <p:sldLayoutId id="2147483669" r:id="rId7"/>
    <p:sldLayoutId id="2147483671" r:id="rId8"/>
    <p:sldLayoutId id="2147483702" r:id="rId9"/>
    <p:sldLayoutId id="2147483700" r:id="rId10"/>
    <p:sldLayoutId id="2147483701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670" r:id="rId17"/>
    <p:sldLayoutId id="2147483703" r:id="rId18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1.png"/><Relationship Id="rId4" Type="http://schemas.openxmlformats.org/officeDocument/2006/relationships/image" Target="../media/image26.png"/><Relationship Id="rId9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0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5.png"/><Relationship Id="rId18" Type="http://schemas.openxmlformats.org/officeDocument/2006/relationships/image" Target="../media/image4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48.png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47.png"/><Relationship Id="rId1" Type="http://schemas.openxmlformats.org/officeDocument/2006/relationships/tags" Target="../tags/tag23.xml"/><Relationship Id="rId6" Type="http://schemas.openxmlformats.org/officeDocument/2006/relationships/image" Target="../media/image28.png"/><Relationship Id="rId11" Type="http://schemas.openxmlformats.org/officeDocument/2006/relationships/image" Target="../media/image44.png"/><Relationship Id="rId5" Type="http://schemas.openxmlformats.org/officeDocument/2006/relationships/image" Target="../media/image27.png"/><Relationship Id="rId15" Type="http://schemas.openxmlformats.org/officeDocument/2006/relationships/image" Target="../media/image46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4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5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.xml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Adapter </a:t>
            </a:r>
            <a:r>
              <a:rPr lang="en-US" dirty="0" err="1" smtClean="0"/>
              <a:t>sa</a:t>
            </a:r>
            <a:r>
              <a:rPr lang="en-US" dirty="0" smtClean="0"/>
              <a:t> </a:t>
            </a:r>
            <a:r>
              <a:rPr lang="en-US" dirty="0" err="1" smtClean="0"/>
              <a:t>stratégie</a:t>
            </a:r>
            <a:r>
              <a:rPr lang="en-US" dirty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sécurité</a:t>
            </a:r>
            <a:r>
              <a:rPr lang="en-US" dirty="0"/>
              <a:t> 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err="1" smtClean="0"/>
              <a:t>luxe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nécessité</a:t>
            </a:r>
            <a:r>
              <a:rPr lang="en-US" dirty="0" smtClean="0"/>
              <a:t> ?</a:t>
            </a:r>
            <a:endParaRPr lang="en-US" dirty="0"/>
          </a:p>
        </p:txBody>
      </p:sp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>
          <a:xfrm>
            <a:off x="0" y="4342921"/>
            <a:ext cx="9144000" cy="216024"/>
          </a:xfrm>
        </p:spPr>
        <p:txBody>
          <a:bodyPr/>
          <a:lstStyle/>
          <a:p>
            <a:r>
              <a:rPr lang="en-US" sz="1050" dirty="0" smtClean="0"/>
              <a:t>AQUASTAR – 18 SEPTEMBRE </a:t>
            </a:r>
            <a:r>
              <a:rPr lang="en-US" sz="1050" dirty="0" smtClean="0"/>
              <a:t>2015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78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dirty="0" smtClean="0"/>
              <a:t>Ce n’est malheureusement pas si simple</a:t>
            </a:r>
            <a:endParaRPr lang="fr-FR" dirty="0"/>
          </a:p>
        </p:txBody>
      </p:sp>
      <p:sp>
        <p:nvSpPr>
          <p:cNvPr id="27" name="Espace réservé du contenu 2"/>
          <p:cNvSpPr txBox="1">
            <a:spLocks/>
          </p:cNvSpPr>
          <p:nvPr/>
        </p:nvSpPr>
        <p:spPr>
          <a:xfrm>
            <a:off x="4074474" y="1704323"/>
            <a:ext cx="3377846" cy="1472711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Clr>
                <a:srgbClr val="D19D09"/>
              </a:buClr>
              <a:buFont typeface="Lucida Grande"/>
              <a:buChar char="?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Nouvelles </a:t>
            </a:r>
            <a:r>
              <a:rPr lang="fr-FR" sz="1900" b="1" cap="small" dirty="0">
                <a:latin typeface="Arial" pitchFamily="34" charset="0"/>
                <a:cs typeface="Arial" pitchFamily="34" charset="0"/>
              </a:rPr>
              <a:t>pages</a:t>
            </a:r>
          </a:p>
          <a:p>
            <a:pPr>
              <a:lnSpc>
                <a:spcPct val="80000"/>
              </a:lnSpc>
              <a:buClr>
                <a:srgbClr val="D19D09"/>
              </a:buClr>
              <a:buFont typeface="Lucida Grande"/>
              <a:buChar char="?"/>
            </a:pPr>
            <a:r>
              <a:rPr lang="fr-FR" sz="1900" b="1" cap="small" dirty="0">
                <a:latin typeface="Arial" pitchFamily="34" charset="0"/>
                <a:cs typeface="Arial" pitchFamily="34" charset="0"/>
              </a:rPr>
              <a:t>Faux positifs</a:t>
            </a:r>
          </a:p>
          <a:p>
            <a:pPr>
              <a:lnSpc>
                <a:spcPct val="80000"/>
              </a:lnSpc>
              <a:buClr>
                <a:srgbClr val="D19D09"/>
              </a:buClr>
              <a:buFont typeface="Lucida Grande"/>
              <a:buChar char="?"/>
            </a:pPr>
            <a:r>
              <a:rPr lang="fr-FR" sz="1900" b="1" cap="small" dirty="0">
                <a:latin typeface="Arial" pitchFamily="34" charset="0"/>
                <a:cs typeface="Arial" pitchFamily="34" charset="0"/>
              </a:rPr>
              <a:t>Mauvaise utilisation</a:t>
            </a:r>
          </a:p>
          <a:p>
            <a:pPr>
              <a:lnSpc>
                <a:spcPct val="80000"/>
              </a:lnSpc>
              <a:buClr>
                <a:srgbClr val="D19D09"/>
              </a:buClr>
              <a:buFont typeface="Lucida Grande"/>
              <a:buChar char="?"/>
            </a:pPr>
            <a:r>
              <a:rPr lang="fr-FR" sz="1900" b="1" cap="small" dirty="0">
                <a:latin typeface="Arial" pitchFamily="34" charset="0"/>
                <a:cs typeface="Arial" pitchFamily="34" charset="0"/>
              </a:rPr>
              <a:t>Mauvaise configuration</a:t>
            </a:r>
          </a:p>
          <a:p>
            <a:pPr>
              <a:lnSpc>
                <a:spcPct val="80000"/>
              </a:lnSpc>
              <a:buClr>
                <a:srgbClr val="D19D09"/>
              </a:buClr>
              <a:buFont typeface="Lucida Grande"/>
              <a:buChar char="?"/>
            </a:pPr>
            <a:r>
              <a:rPr lang="fr-FR" sz="1900" b="1" cap="small" dirty="0" err="1" smtClean="0">
                <a:latin typeface="Arial" pitchFamily="34" charset="0"/>
                <a:cs typeface="Arial" pitchFamily="34" charset="0"/>
              </a:rPr>
              <a:t>Fuzzing</a:t>
            </a:r>
            <a:endParaRPr lang="fr-FR" sz="1900" b="1" cap="small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026" y="1195661"/>
            <a:ext cx="2474990" cy="56245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156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dirty="0" smtClean="0"/>
              <a:t>Qu’est-ce donc ?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4104456" y="1044743"/>
            <a:ext cx="2787764" cy="114646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fr-FR" sz="7000" b="1" dirty="0">
                <a:solidFill>
                  <a:srgbClr val="93959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4104456" y="1995686"/>
            <a:ext cx="4499992" cy="1555811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fr-FR" b="1" dirty="0">
                <a:solidFill>
                  <a:srgbClr val="93959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fr-FR" b="1" dirty="0" smtClean="0">
                <a:solidFill>
                  <a:srgbClr val="93959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votre temps</a:t>
            </a:r>
          </a:p>
          <a:p>
            <a:pPr>
              <a:lnSpc>
                <a:spcPct val="80000"/>
              </a:lnSpc>
              <a:buClr>
                <a:srgbClr val="D19D09"/>
              </a:buClr>
              <a:buFont typeface="Lucida Grande"/>
              <a:buChar char="+"/>
            </a:pPr>
            <a:r>
              <a:rPr lang="fr-FR" sz="1900" b="1" cap="small" dirty="0">
                <a:latin typeface="Arial" pitchFamily="34" charset="0"/>
                <a:cs typeface="Arial" pitchFamily="34" charset="0"/>
              </a:rPr>
              <a:t>Besoins de développeurs ?</a:t>
            </a:r>
          </a:p>
          <a:p>
            <a:pPr>
              <a:lnSpc>
                <a:spcPct val="80000"/>
              </a:lnSpc>
              <a:buClr>
                <a:srgbClr val="D19D09"/>
              </a:buClr>
              <a:buFont typeface="Lucida Grande"/>
              <a:buChar char="+"/>
            </a:pPr>
            <a:r>
              <a:rPr lang="fr-FR" sz="1900" b="1" cap="small" dirty="0">
                <a:latin typeface="Arial" pitchFamily="34" charset="0"/>
                <a:cs typeface="Arial" pitchFamily="34" charset="0"/>
              </a:rPr>
              <a:t>Besoin d’experts </a:t>
            </a: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en sécurité ?</a:t>
            </a:r>
            <a:endParaRPr lang="fr-FR" sz="1900" b="1" cap="small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Clr>
                <a:srgbClr val="D19D09"/>
              </a:buClr>
              <a:buFont typeface="Lucida Grande"/>
              <a:buChar char="+"/>
            </a:pPr>
            <a:r>
              <a:rPr lang="fr-FR" sz="1900" b="1" cap="small" dirty="0">
                <a:latin typeface="Arial" pitchFamily="34" charset="0"/>
                <a:cs typeface="Arial" pitchFamily="34" charset="0"/>
              </a:rPr>
              <a:t>Besoin d’administrateurs ?</a:t>
            </a:r>
          </a:p>
          <a:p>
            <a:pPr marL="0" indent="0">
              <a:lnSpc>
                <a:spcPct val="80000"/>
              </a:lnSpc>
              <a:buClr>
                <a:srgbClr val="D19D09"/>
              </a:buClr>
              <a:buNone/>
            </a:pPr>
            <a:endParaRPr lang="fr-FR" sz="1400" dirty="0">
              <a:solidFill>
                <a:srgbClr val="4C504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026" y="1131590"/>
            <a:ext cx="2474990" cy="56245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79893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7574"/>
            <a:ext cx="7920880" cy="2088232"/>
          </a:xfrm>
        </p:spPr>
        <p:txBody>
          <a:bodyPr/>
          <a:lstStyle/>
          <a:p>
            <a:r>
              <a:rPr lang="fr-FR" dirty="0" smtClean="0"/>
              <a:t>Listes noires, blanches, grises, etc.</a:t>
            </a:r>
          </a:p>
          <a:p>
            <a:r>
              <a:rPr lang="fr-FR" dirty="0" smtClean="0"/>
              <a:t>Robuste, fiable, éprouvé</a:t>
            </a:r>
            <a:endParaRPr lang="fr-FR" i="1" dirty="0" smtClean="0"/>
          </a:p>
          <a:p>
            <a:r>
              <a:rPr lang="fr-FR" dirty="0" smtClean="0"/>
              <a:t>Souhait : fonctionnement automatisé(able)</a:t>
            </a:r>
          </a:p>
          <a:p>
            <a:pPr lvl="1"/>
            <a:r>
              <a:rPr lang="fr-FR" dirty="0" smtClean="0"/>
              <a:t>100% de la sécurité web ne peut être traitée</a:t>
            </a:r>
          </a:p>
          <a:p>
            <a:pPr lvl="1"/>
            <a:r>
              <a:rPr lang="fr-FR" b="1" dirty="0" smtClean="0"/>
              <a:t>Très efficace pour le bruit de fond</a:t>
            </a:r>
            <a:endParaRPr lang="fr-FR" b="1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WAF : apprentissage et blocage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899592" y="3219822"/>
            <a:ext cx="7776864" cy="900246"/>
          </a:xfrm>
          <a:prstGeom prst="rect">
            <a:avLst/>
          </a:prstGeom>
          <a:noFill/>
          <a:ln w="12700" cap="sq">
            <a:solidFill>
              <a:schemeClr val="tx1"/>
            </a:solidFill>
            <a:round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b="1" dirty="0" smtClean="0">
                <a:latin typeface="Arial" panose="020B0604020202020204" pitchFamily="34" charset="0"/>
                <a:cs typeface="Arial" panose="020B0604020202020204" pitchFamily="34" charset="0"/>
              </a:rPr>
              <a:t>istes blanches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:  très efficace pour les applications stables, si vous avez les moyens de les entretenir. Nécessite un contrôle strict des paramètres et un dialogue étroit entre développeurs et administrateurs.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089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On a éliminé le bruit</a:t>
            </a:r>
          </a:p>
          <a:p>
            <a:r>
              <a:rPr lang="fr-FR" dirty="0" smtClean="0"/>
              <a:t>Priorité au business</a:t>
            </a:r>
          </a:p>
          <a:p>
            <a:pPr lvl="1"/>
            <a:r>
              <a:rPr lang="fr-FR" dirty="0" smtClean="0"/>
              <a:t>Eviter les faux positifs</a:t>
            </a:r>
          </a:p>
          <a:p>
            <a:r>
              <a:rPr lang="fr-FR" dirty="0" smtClean="0"/>
              <a:t>On passe dans une gestion plus fine :</a:t>
            </a:r>
          </a:p>
          <a:p>
            <a:pPr lvl="1"/>
            <a:r>
              <a:rPr lang="fr-FR" dirty="0" smtClean="0"/>
              <a:t>Analyser les requêtes</a:t>
            </a:r>
          </a:p>
          <a:p>
            <a:pPr lvl="1"/>
            <a:r>
              <a:rPr lang="fr-FR" dirty="0"/>
              <a:t>Évaluer les risques</a:t>
            </a:r>
          </a:p>
          <a:p>
            <a:pPr lvl="1"/>
            <a:r>
              <a:rPr lang="fr-FR" dirty="0" smtClean="0"/>
              <a:t>Affiner la politique</a:t>
            </a:r>
          </a:p>
          <a:p>
            <a:pPr lvl="1"/>
            <a:endParaRPr lang="fr-FR" dirty="0" smtClean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Comment affiner la protection ?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6350244" y="3723878"/>
            <a:ext cx="2001990" cy="4385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rtlCol="0">
            <a:noAutofit/>
          </a:bodyPr>
          <a:lstStyle/>
          <a:p>
            <a:pPr algn="ctr"/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AFFINER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350244" y="3003798"/>
            <a:ext cx="2001990" cy="4385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EVALUER</a:t>
            </a:r>
            <a:endParaRPr lang="fr-F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350244" y="2330292"/>
            <a:ext cx="2001990" cy="4385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ANALYSER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48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Analyser en détail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645740" y="1059582"/>
            <a:ext cx="7886700" cy="326231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800" b="1" dirty="0">
                <a:latin typeface="Courier"/>
              </a:rPr>
              <a:t>Host=clients.mabanque.fr</a:t>
            </a:r>
          </a:p>
          <a:p>
            <a:pPr marL="0" indent="0">
              <a:buNone/>
            </a:pPr>
            <a:r>
              <a:rPr lang="fr-FR" sz="800" b="1" dirty="0">
                <a:latin typeface="Courier"/>
              </a:rPr>
              <a:t>User-Agent=Mozilla/5.0 (Windows NT 6.3; WOW64; rv:32.0) Gecko/20100101 Firefox/32.0</a:t>
            </a:r>
          </a:p>
          <a:p>
            <a:pPr marL="0" indent="0">
              <a:buNone/>
            </a:pPr>
            <a:r>
              <a:rPr lang="fr-FR" sz="800" b="1" dirty="0" err="1">
                <a:latin typeface="Courier"/>
              </a:rPr>
              <a:t>Accept</a:t>
            </a:r>
            <a:r>
              <a:rPr lang="fr-FR" sz="800" b="1" dirty="0">
                <a:latin typeface="Courier"/>
              </a:rPr>
              <a:t>=</a:t>
            </a:r>
            <a:r>
              <a:rPr lang="fr-FR" sz="800" b="1" dirty="0" err="1">
                <a:latin typeface="Courier"/>
              </a:rPr>
              <a:t>text</a:t>
            </a:r>
            <a:r>
              <a:rPr lang="fr-FR" sz="800" b="1" dirty="0">
                <a:latin typeface="Courier"/>
              </a:rPr>
              <a:t>/</a:t>
            </a:r>
            <a:r>
              <a:rPr lang="fr-FR" sz="800" b="1" dirty="0" err="1">
                <a:latin typeface="Courier"/>
              </a:rPr>
              <a:t>html,application</a:t>
            </a:r>
            <a:r>
              <a:rPr lang="fr-FR" sz="800" b="1" dirty="0">
                <a:latin typeface="Courier"/>
              </a:rPr>
              <a:t>/</a:t>
            </a:r>
            <a:r>
              <a:rPr lang="fr-FR" sz="800" b="1" dirty="0" err="1">
                <a:latin typeface="Courier"/>
              </a:rPr>
              <a:t>xhtml+xml,application</a:t>
            </a:r>
            <a:r>
              <a:rPr lang="fr-FR" sz="800" b="1" dirty="0">
                <a:latin typeface="Courier"/>
              </a:rPr>
              <a:t>/</a:t>
            </a:r>
            <a:r>
              <a:rPr lang="fr-FR" sz="800" b="1" dirty="0" err="1">
                <a:latin typeface="Courier"/>
              </a:rPr>
              <a:t>xml;q</a:t>
            </a:r>
            <a:r>
              <a:rPr lang="fr-FR" sz="800" b="1" dirty="0">
                <a:latin typeface="Courier"/>
              </a:rPr>
              <a:t>=0.9,*/*;q=0.8</a:t>
            </a:r>
          </a:p>
          <a:p>
            <a:pPr marL="0" indent="0">
              <a:buNone/>
            </a:pPr>
            <a:r>
              <a:rPr lang="fr-FR" sz="800" b="1" dirty="0" err="1">
                <a:latin typeface="Courier"/>
              </a:rPr>
              <a:t>Accept-Language</a:t>
            </a:r>
            <a:r>
              <a:rPr lang="fr-FR" sz="800" b="1" dirty="0">
                <a:latin typeface="Courier"/>
              </a:rPr>
              <a:t>=</a:t>
            </a:r>
            <a:r>
              <a:rPr lang="fr-FR" sz="800" b="1" dirty="0" err="1">
                <a:latin typeface="Courier"/>
              </a:rPr>
              <a:t>fr,fr-fr;q</a:t>
            </a:r>
            <a:r>
              <a:rPr lang="fr-FR" sz="800" b="1" dirty="0">
                <a:latin typeface="Courier"/>
              </a:rPr>
              <a:t>=0.8,en-us;q=0.5,en;q=0.3</a:t>
            </a:r>
          </a:p>
          <a:p>
            <a:pPr marL="0" indent="0">
              <a:buNone/>
            </a:pPr>
            <a:r>
              <a:rPr lang="fr-FR" sz="800" b="1" dirty="0" err="1">
                <a:latin typeface="Courier"/>
              </a:rPr>
              <a:t>Accept-Encoding</a:t>
            </a:r>
            <a:r>
              <a:rPr lang="fr-FR" sz="800" b="1" dirty="0">
                <a:latin typeface="Courier"/>
              </a:rPr>
              <a:t>=</a:t>
            </a:r>
            <a:r>
              <a:rPr lang="fr-FR" sz="800" b="1" dirty="0" err="1">
                <a:latin typeface="Courier"/>
              </a:rPr>
              <a:t>gzip</a:t>
            </a:r>
            <a:r>
              <a:rPr lang="fr-FR" sz="800" b="1" dirty="0">
                <a:latin typeface="Courier"/>
              </a:rPr>
              <a:t>, </a:t>
            </a:r>
            <a:r>
              <a:rPr lang="fr-FR" sz="800" b="1" dirty="0" err="1">
                <a:latin typeface="Courier"/>
              </a:rPr>
              <a:t>deflate</a:t>
            </a:r>
            <a:endParaRPr lang="fr-FR" sz="800" b="1" dirty="0">
              <a:latin typeface="Courier"/>
            </a:endParaRPr>
          </a:p>
          <a:p>
            <a:pPr marL="0" indent="0">
              <a:buNone/>
            </a:pPr>
            <a:r>
              <a:rPr lang="fr-FR" sz="800" b="1" dirty="0" err="1">
                <a:latin typeface="Courier"/>
              </a:rPr>
              <a:t>Referer</a:t>
            </a:r>
            <a:r>
              <a:rPr lang="fr-FR" sz="800" b="1" dirty="0">
                <a:latin typeface="Courier"/>
              </a:rPr>
              <a:t>=https://clients.mabanque.fr/</a:t>
            </a:r>
          </a:p>
          <a:p>
            <a:pPr marL="0" indent="0">
              <a:buNone/>
            </a:pPr>
            <a:r>
              <a:rPr lang="fr-FR" sz="800" b="1" dirty="0">
                <a:latin typeface="Courier"/>
              </a:rPr>
              <a:t>Cookie=</a:t>
            </a:r>
            <a:r>
              <a:rPr lang="fr-FR" sz="800" b="1" dirty="0" err="1">
                <a:latin typeface="Courier"/>
              </a:rPr>
              <a:t>xtvrn</a:t>
            </a:r>
            <a:r>
              <a:rPr lang="fr-FR" sz="800" b="1" dirty="0">
                <a:latin typeface="Courier"/>
              </a:rPr>
              <a:t>=$412253$; </a:t>
            </a:r>
            <a:r>
              <a:rPr lang="fr-FR" sz="800" b="1" dirty="0" err="1">
                <a:latin typeface="Courier"/>
              </a:rPr>
              <a:t>xtvalCZ</a:t>
            </a:r>
            <a:r>
              <a:rPr lang="fr-FR" sz="800" b="1" dirty="0">
                <a:latin typeface="Courier"/>
              </a:rPr>
              <a:t>=&amp;</a:t>
            </a:r>
            <a:r>
              <a:rPr lang="fr-FR" sz="800" b="1" dirty="0" err="1">
                <a:latin typeface="Courier"/>
              </a:rPr>
              <a:t>idtr</a:t>
            </a:r>
            <a:r>
              <a:rPr lang="fr-FR" sz="800" b="1" dirty="0">
                <a:latin typeface="Courier"/>
              </a:rPr>
              <a:t>=1412218173067&amp;xtgzv=31050&amp;idmod=0&amp;current=</a:t>
            </a:r>
            <a:r>
              <a:rPr lang="fr-FR" sz="800" b="1" dirty="0" err="1">
                <a:latin typeface="Courier"/>
              </a:rPr>
              <a:t>button&amp;before</a:t>
            </a:r>
            <a:r>
              <a:rPr lang="fr-FR" sz="800" b="1" dirty="0">
                <a:latin typeface="Courier"/>
              </a:rPr>
              <a:t>=https%3A%2F%2Fstatic.mabanque.fr%2F%2Fpri%2FPRI%2FMultimedias%2Flogo_et_copyright%2Flogo_header_refonte_2010.gif&amp;after=https%3A%2F%2Fstatic.mabanque.fr%2F%2Fpri%2Fthemes%2Fdefaut%2Fimg%2F%2Fn2g_image_vide.gif&amp;cliccz=</a:t>
            </a:r>
            <a:r>
              <a:rPr lang="fr-FR" sz="800" b="1" dirty="0" err="1">
                <a:latin typeface="Courier"/>
              </a:rPr>
              <a:t>N&amp;dest</a:t>
            </a:r>
            <a:r>
              <a:rPr lang="fr-FR" sz="800" b="1" dirty="0">
                <a:latin typeface="Courier"/>
              </a:rPr>
              <a:t>=&amp;</a:t>
            </a:r>
            <a:r>
              <a:rPr lang="fr-FR" sz="800" b="1" dirty="0" err="1">
                <a:latin typeface="Courier"/>
              </a:rPr>
              <a:t>posx</a:t>
            </a:r>
            <a:r>
              <a:rPr lang="fr-FR" sz="800" b="1" dirty="0">
                <a:latin typeface="Courier"/>
              </a:rPr>
              <a:t>=0.5&amp;posy=0.5&amp;time=34&amp;pmed=button&amp;s2med=7; n2g_cookieAlertMessage=n2g_cookieAlertMessage_active; GDASESSID=+6kTeQbPYhx0CXBBGEeHAu/</a:t>
            </a:r>
            <a:r>
              <a:rPr lang="fr-FR" sz="800" b="1" dirty="0" err="1">
                <a:latin typeface="Courier"/>
              </a:rPr>
              <a:t>FvmQ</a:t>
            </a:r>
            <a:r>
              <a:rPr lang="fr-FR" sz="800" b="1" dirty="0">
                <a:latin typeface="Courier"/>
              </a:rPr>
              <a:t>=; SERVERID=</a:t>
            </a:r>
            <a:r>
              <a:rPr lang="fr-FR" sz="800" b="1" dirty="0" err="1">
                <a:latin typeface="Courier"/>
              </a:rPr>
              <a:t>serverblah</a:t>
            </a:r>
            <a:r>
              <a:rPr lang="fr-FR" sz="800" b="1" dirty="0">
                <a:latin typeface="Courier"/>
              </a:rPr>
              <a:t>; </a:t>
            </a:r>
            <a:r>
              <a:rPr lang="fr-FR" sz="800" b="1" dirty="0" err="1">
                <a:latin typeface="Courier"/>
              </a:rPr>
              <a:t>vk_mode</a:t>
            </a:r>
            <a:r>
              <a:rPr lang="fr-FR" sz="800" b="1" dirty="0">
                <a:latin typeface="Courier"/>
              </a:rPr>
              <a:t>=0</a:t>
            </a:r>
          </a:p>
          <a:p>
            <a:pPr marL="0" indent="0">
              <a:buNone/>
            </a:pPr>
            <a:r>
              <a:rPr lang="fr-FR" sz="800" b="1" dirty="0">
                <a:latin typeface="Courier"/>
              </a:rPr>
              <a:t>Connection=</a:t>
            </a:r>
            <a:r>
              <a:rPr lang="fr-FR" sz="800" b="1" dirty="0" err="1">
                <a:latin typeface="Courier"/>
              </a:rPr>
              <a:t>keep</a:t>
            </a:r>
            <a:r>
              <a:rPr lang="fr-FR" sz="800" b="1" dirty="0">
                <a:latin typeface="Courier"/>
              </a:rPr>
              <a:t>-alive</a:t>
            </a:r>
          </a:p>
          <a:p>
            <a:pPr marL="0" indent="0">
              <a:buNone/>
            </a:pPr>
            <a:r>
              <a:rPr lang="fr-FR" sz="800" b="1" dirty="0">
                <a:latin typeface="Courier"/>
              </a:rPr>
              <a:t>Content-Type=application/x-www-</a:t>
            </a:r>
            <a:r>
              <a:rPr lang="fr-FR" sz="800" b="1" dirty="0" err="1">
                <a:latin typeface="Courier"/>
              </a:rPr>
              <a:t>form</a:t>
            </a:r>
            <a:r>
              <a:rPr lang="fr-FR" sz="800" b="1" dirty="0">
                <a:latin typeface="Courier"/>
              </a:rPr>
              <a:t>-</a:t>
            </a:r>
            <a:r>
              <a:rPr lang="fr-FR" sz="800" b="1" dirty="0" err="1">
                <a:latin typeface="Courier"/>
              </a:rPr>
              <a:t>urlencoded</a:t>
            </a:r>
            <a:endParaRPr lang="fr-FR" sz="800" b="1" dirty="0">
              <a:latin typeface="Courier"/>
            </a:endParaRPr>
          </a:p>
          <a:p>
            <a:pPr marL="0" indent="0">
              <a:buNone/>
            </a:pPr>
            <a:r>
              <a:rPr lang="fr-FR" sz="800" b="1" dirty="0">
                <a:latin typeface="Courier"/>
              </a:rPr>
              <a:t>Content-</a:t>
            </a:r>
            <a:r>
              <a:rPr lang="fr-FR" sz="800" b="1" dirty="0" err="1">
                <a:latin typeface="Courier"/>
              </a:rPr>
              <a:t>Length</a:t>
            </a:r>
            <a:r>
              <a:rPr lang="fr-FR" sz="800" b="1" dirty="0">
                <a:latin typeface="Courier"/>
              </a:rPr>
              <a:t>=1067</a:t>
            </a:r>
          </a:p>
          <a:p>
            <a:pPr marL="0" indent="0">
              <a:buNone/>
            </a:pPr>
            <a:r>
              <a:rPr lang="fr-FR" sz="800" b="1" dirty="0">
                <a:latin typeface="Courier"/>
              </a:rPr>
              <a:t>POSTDATA=</a:t>
            </a:r>
            <a:r>
              <a:rPr lang="fr-FR" sz="800" b="1" dirty="0" err="1">
                <a:latin typeface="Courier"/>
              </a:rPr>
              <a:t>codcli</a:t>
            </a:r>
            <a:r>
              <a:rPr lang="fr-FR" sz="800" b="1" dirty="0">
                <a:latin typeface="Courier"/>
              </a:rPr>
              <a:t>=</a:t>
            </a:r>
            <a:r>
              <a:rPr lang="fr-FR" sz="800" b="1" dirty="0" err="1">
                <a:latin typeface="Courier"/>
              </a:rPr>
              <a:t>LOLOLOL&amp;user_id</a:t>
            </a:r>
            <a:r>
              <a:rPr lang="fr-FR" sz="800" b="1" dirty="0">
                <a:latin typeface="Courier"/>
              </a:rPr>
              <a:t>=</a:t>
            </a:r>
            <a:r>
              <a:rPr lang="fr-FR" sz="800" b="1" dirty="0" err="1">
                <a:latin typeface="Courier"/>
              </a:rPr>
              <a:t>BLAHBLAH&amp;versionCla</a:t>
            </a:r>
            <a:r>
              <a:rPr lang="fr-FR" sz="800" b="1" dirty="0">
                <a:latin typeface="Courier"/>
              </a:rPr>
              <a:t>=0&amp;categNav=W3C&amp;codsec=077%2C012%2C1B2%2068&amp;cryptocvcs=QAIAACtYJVQAXXGJRAAgFe6-c99T9V2RirohxAYhNJn2n-fmARxRsq10B32DoSRjCUicimk2HSsjubTmsvWbEUccleVqnM2rS9C7I_E4oWm5p-P9YT7-GegrXc7EwBFjjF6s38fbkGo5a5hIc_3K0ziHvhrTHC_3MCTaLUb7saC3f-p98i4M9dZ2NE_xlf6AAAACJqH9kLP1BhwHu8MqNuwY_lQEedRfSiG1S3RnmeFu4kLrGobVHbC_EZEKHiSN2VIwxIfAmd5DSB_rt8QqRSVNspDiMSVdf375idbracU4ByeCaREM03aqTo8HjQ5JnyiW5kdohnXjbFFAcZxbUcSP-P10AA7-_S3mvC9DqOIyO3yDqC31SVJqlSOh0AJ4Z-nZC87p3h3qN39yfyuVvNkLJew3Wrolb1hy7ueC25XF6FvWHnKVCky6BY2RxVwfKo5Z-4F1eiploZKYjl8_aVToL3pai4YN0rvIlOMayf9fCbTcFslxcaZlz4luLuw8-stZAyOE6haXLXlo0UWuRboYf4yx94D7m3LszFoF9nJZO2LW2hNnHthWolceVC6JgIO3AWIllzHQ52k7p0wcNod4QY5LHjQmyhdwrsdbtGSsOAqnIxc6PFP3fTte1k4gCgvEChOHQNG_CJK3iX_VPtIGmTE36hXZfZMja49HGRnCAEnFHs22V7e2l31sI0UYssLc0MbjggZBsd1gWOlUIpYu5L0MoMgvK-bHUiMaJj0oImebhjdhfwMBzrBYpayPL8MGb03FC575ntIP_rGdKh8Iv_8G8klqiwxI6j8I0Cd8yGy5D6XU3syy10ogIewaUrjcvr02kiOcXmL5aBIW2GvWXoIuvtQ5hWV3PYFMLRFoPczKcGM0Ex7ycJg9rNOMFrcFe4H9eXMjdegViUv4bQsW5f5YS3UUensJUoztzwRJaXW&amp;vkm_op=</a:t>
            </a:r>
            <a:r>
              <a:rPr lang="fr-FR" sz="800" b="1" dirty="0" err="1">
                <a:latin typeface="Courier"/>
              </a:rPr>
              <a:t>auth</a:t>
            </a:r>
            <a:endParaRPr lang="fr-FR" sz="800" b="1" dirty="0">
              <a:latin typeface="Courier"/>
            </a:endParaRPr>
          </a:p>
          <a:p>
            <a:pPr marL="0" indent="0">
              <a:buNone/>
            </a:pPr>
            <a:endParaRPr lang="fr-FR" sz="800" b="1" dirty="0">
              <a:latin typeface="Courier"/>
            </a:endParaRPr>
          </a:p>
        </p:txBody>
      </p:sp>
      <p:pic>
        <p:nvPicPr>
          <p:cNvPr id="2050" name="Picture 2" descr="http://pixabay.com/static/uploads/photo/2013/07/12/16/53/head-151426_6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959" y="3125994"/>
            <a:ext cx="953167" cy="95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pixabay.com/static/uploads/photo/2013/07/12/16/53/head-151426_6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562" y="1996710"/>
            <a:ext cx="953167" cy="95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ixabay.com/static/uploads/photo/2013/07/12/16/53/head-151426_6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314" y="1943888"/>
            <a:ext cx="953167" cy="95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pixabay.com/static/uploads/photo/2013/07/12/16/53/head-151426_6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957" y="3432009"/>
            <a:ext cx="953167" cy="95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741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9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9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9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9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9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9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err="1" smtClean="0"/>
              <a:t>Scoring</a:t>
            </a:r>
            <a:r>
              <a:rPr lang="fr-FR" dirty="0" smtClean="0"/>
              <a:t> – au-delà des signatures</a:t>
            </a:r>
          </a:p>
          <a:p>
            <a:pPr lvl="1"/>
            <a:r>
              <a:rPr lang="fr-FR" dirty="0" smtClean="0"/>
              <a:t>Faible taux de faux positifs</a:t>
            </a:r>
          </a:p>
          <a:p>
            <a:pPr lvl="1"/>
            <a:r>
              <a:rPr lang="fr-FR" dirty="0" smtClean="0"/>
              <a:t>Identification des attaques non encore référencées (0-days)</a:t>
            </a:r>
          </a:p>
          <a:p>
            <a:endParaRPr lang="fr-FR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Interpréter le contenu des requêtes</a:t>
            </a:r>
            <a:endParaRPr lang="fr-FR" dirty="0"/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2130526" y="2350659"/>
            <a:ext cx="6401913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lvl="1" indent="0" eaLnBrk="1" hangingPunct="1">
              <a:spcBef>
                <a:spcPct val="20000"/>
              </a:spcBef>
              <a:buClr>
                <a:srgbClr val="580000"/>
              </a:buClr>
            </a:pPr>
            <a:r>
              <a:rPr lang="en-US" altLang="zh-TW" sz="1400" i="1" dirty="0" smtClean="0">
                <a:latin typeface="Arial" pitchFamily="34" charset="0"/>
                <a:ea typeface="PMingLiU" pitchFamily="18" charset="-120"/>
                <a:cs typeface="Arial" pitchFamily="34" charset="0"/>
              </a:rPr>
              <a:t>/?</a:t>
            </a:r>
            <a:r>
              <a:rPr lang="en-US" altLang="zh-TW" sz="1400" i="1" dirty="0">
                <a:latin typeface="Arial" pitchFamily="34" charset="0"/>
                <a:ea typeface="PMingLiU" pitchFamily="18" charset="-120"/>
                <a:cs typeface="Arial" pitchFamily="34" charset="0"/>
              </a:rPr>
              <a:t>id=1</a:t>
            </a:r>
            <a:r>
              <a:rPr lang="en-US" altLang="zh-TW" sz="1400" i="1" dirty="0">
                <a:solidFill>
                  <a:srgbClr val="FF33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;select</a:t>
            </a:r>
            <a:r>
              <a:rPr lang="en-US" altLang="zh-TW" sz="1400" i="1" dirty="0">
                <a:latin typeface="Arial" pitchFamily="34" charset="0"/>
                <a:ea typeface="PMingLiU" pitchFamily="18" charset="-120"/>
                <a:cs typeface="Arial" pitchFamily="34" charset="0"/>
              </a:rPr>
              <a:t>+1&amp;id=2,3+</a:t>
            </a:r>
            <a:r>
              <a:rPr lang="en-US" altLang="zh-TW" sz="1400" i="1" dirty="0">
                <a:solidFill>
                  <a:srgbClr val="FF33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from</a:t>
            </a:r>
            <a:r>
              <a:rPr lang="en-US" altLang="zh-TW" sz="1400" i="1" dirty="0">
                <a:latin typeface="Arial" pitchFamily="34" charset="0"/>
                <a:ea typeface="PMingLiU" pitchFamily="18" charset="-120"/>
                <a:cs typeface="Arial" pitchFamily="34" charset="0"/>
              </a:rPr>
              <a:t>+users+</a:t>
            </a:r>
            <a:r>
              <a:rPr lang="en-US" altLang="zh-TW" sz="1400" i="1" dirty="0">
                <a:solidFill>
                  <a:srgbClr val="FF33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where</a:t>
            </a:r>
            <a:r>
              <a:rPr lang="en-US" altLang="zh-TW" sz="1400" i="1" dirty="0">
                <a:latin typeface="Arial" pitchFamily="34" charset="0"/>
                <a:ea typeface="PMingLiU" pitchFamily="18" charset="-120"/>
                <a:cs typeface="Arial" pitchFamily="34" charset="0"/>
              </a:rPr>
              <a:t>+id=1</a:t>
            </a:r>
            <a:r>
              <a:rPr lang="en-US" altLang="zh-TW" sz="1400" i="1" dirty="0">
                <a:solidFill>
                  <a:srgbClr val="FF3300"/>
                </a:solidFill>
                <a:latin typeface="Arial" pitchFamily="34" charset="0"/>
                <a:ea typeface="PMingLiU" pitchFamily="18" charset="-120"/>
                <a:cs typeface="Arial" pitchFamily="34" charset="0"/>
              </a:rPr>
              <a:t>--</a:t>
            </a:r>
            <a:r>
              <a:rPr lang="ja-JP" altLang="fr-FR" sz="1400" i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‘</a:t>
            </a:r>
            <a:r>
              <a:rPr lang="fr-FR" altLang="ja-JP" sz="1400" i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fr-FR" altLang="ja-JP" sz="1400" i="1" dirty="0">
                <a:latin typeface="Arial" pitchFamily="34" charset="0"/>
                <a:cs typeface="Arial" pitchFamily="34" charset="0"/>
              </a:rPr>
              <a:t> /* commentaire */ </a:t>
            </a:r>
            <a:r>
              <a:rPr lang="fr-FR" altLang="ja-JP" sz="1400" i="1" dirty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1=1 –</a:t>
            </a:r>
            <a:endParaRPr lang="fr-FR" altLang="zh-TW" sz="1400" i="1" dirty="0">
              <a:solidFill>
                <a:srgbClr val="FF3300"/>
              </a:solidFill>
              <a:latin typeface="Arial" pitchFamily="34" charset="0"/>
              <a:ea typeface="PMingLiU" pitchFamily="18" charset="-120"/>
              <a:cs typeface="Arial" pitchFamily="34" charset="0"/>
            </a:endParaRPr>
          </a:p>
          <a:p>
            <a:pPr lvl="1" eaLnBrk="1" hangingPunct="1">
              <a:spcBef>
                <a:spcPct val="20000"/>
              </a:spcBef>
              <a:buClr>
                <a:srgbClr val="580000"/>
              </a:buClr>
              <a:buFont typeface="Wingdings" pitchFamily="2" charset="2"/>
              <a:buChar char="§"/>
            </a:pPr>
            <a:endParaRPr lang="en-US" sz="1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2983735" y="2715245"/>
            <a:ext cx="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20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747197" y="3147814"/>
            <a:ext cx="3978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200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0,2</a:t>
            </a:r>
            <a:endParaRPr lang="en-US" sz="1200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4299574" y="2715245"/>
            <a:ext cx="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20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063036" y="3147814"/>
            <a:ext cx="3978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200" b="1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0,2</a:t>
            </a:r>
            <a:endParaRPr lang="en-US" sz="1200" b="1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323261" y="3103444"/>
            <a:ext cx="30489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5432006" y="2689845"/>
            <a:ext cx="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20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195469" y="3147814"/>
            <a:ext cx="3978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200" b="1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0,2</a:t>
            </a:r>
            <a:endParaRPr lang="en-US" sz="1200" b="1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625384" y="3103444"/>
            <a:ext cx="30489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6296102" y="2715245"/>
            <a:ext cx="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20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059565" y="3147814"/>
            <a:ext cx="3978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200" b="1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0,3</a:t>
            </a:r>
            <a:endParaRPr lang="en-US" sz="1200" b="1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5699525" y="3103444"/>
            <a:ext cx="30489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8058476" y="2715245"/>
            <a:ext cx="0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20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7821939" y="3147814"/>
            <a:ext cx="39786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200" b="1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0,3</a:t>
            </a:r>
            <a:endParaRPr lang="en-US" sz="1200" b="1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6739264" y="3103444"/>
            <a:ext cx="30489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2130526" y="3507854"/>
            <a:ext cx="6401914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 sz="1200"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4879060" y="3888507"/>
            <a:ext cx="52770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600" b="1" dirty="0" smtClean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1,2 </a:t>
            </a:r>
            <a:endParaRPr lang="en-US" sz="1600" b="1" dirty="0" smtClean="0">
              <a:solidFill>
                <a:srgbClr val="FF3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5321" y="3602707"/>
            <a:ext cx="1057275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4475389" y="3889380"/>
            <a:ext cx="30489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944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Parer aux limitations liées à l’interprétation</a:t>
            </a:r>
          </a:p>
          <a:p>
            <a:pPr lvl="1"/>
            <a:r>
              <a:rPr lang="fr-FR" dirty="0" smtClean="0"/>
              <a:t>Contenu </a:t>
            </a:r>
            <a:r>
              <a:rPr lang="fr-FR" dirty="0" err="1" smtClean="0"/>
              <a:t>splité</a:t>
            </a:r>
            <a:r>
              <a:rPr lang="fr-FR" dirty="0" smtClean="0"/>
              <a:t>, encodé, </a:t>
            </a:r>
            <a:r>
              <a:rPr lang="fr-FR" dirty="0" err="1" smtClean="0"/>
              <a:t>substituté</a:t>
            </a:r>
            <a:r>
              <a:rPr lang="fr-FR" dirty="0" smtClean="0"/>
              <a:t>, </a:t>
            </a:r>
            <a:r>
              <a:rPr lang="fr-FR" dirty="0" err="1" smtClean="0"/>
              <a:t>inseré</a:t>
            </a:r>
            <a:r>
              <a:rPr lang="fr-FR" dirty="0" smtClean="0"/>
              <a:t> </a:t>
            </a:r>
            <a:r>
              <a:rPr lang="fr-FR" dirty="0" err="1" smtClean="0"/>
              <a:t>etc</a:t>
            </a:r>
            <a:endParaRPr lang="fr-FR" dirty="0" smtClean="0"/>
          </a:p>
          <a:p>
            <a:pPr lvl="1"/>
            <a:r>
              <a:rPr lang="fr-FR" dirty="0" smtClean="0"/>
              <a:t>Format similaire entre données légitimes et attaques</a:t>
            </a:r>
          </a:p>
          <a:p>
            <a:r>
              <a:rPr lang="fr-FR" dirty="0" smtClean="0"/>
              <a:t>Nouvelles approches</a:t>
            </a:r>
          </a:p>
          <a:p>
            <a:pPr lvl="1"/>
            <a:r>
              <a:rPr lang="fr-FR" dirty="0" smtClean="0"/>
              <a:t>Analyse grammaticale – vs injections SQL </a:t>
            </a:r>
          </a:p>
          <a:p>
            <a:pPr lvl="1"/>
            <a:r>
              <a:rPr lang="fr-FR" i="1" dirty="0" smtClean="0"/>
              <a:t>Pattern </a:t>
            </a:r>
            <a:r>
              <a:rPr lang="fr-FR" i="1" dirty="0" err="1" smtClean="0"/>
              <a:t>matching</a:t>
            </a:r>
            <a:r>
              <a:rPr lang="fr-FR" dirty="0" smtClean="0"/>
              <a:t> – vs injections par langage de scripts</a:t>
            </a:r>
          </a:p>
          <a:p>
            <a:pPr lvl="2"/>
            <a:r>
              <a:rPr lang="fr-FR" dirty="0" smtClean="0"/>
              <a:t>Java, JavaScript, PHP, Server Side</a:t>
            </a:r>
          </a:p>
          <a:p>
            <a:pPr lvl="1"/>
            <a:r>
              <a:rPr lang="fr-FR" dirty="0" smtClean="0"/>
              <a:t>Identification du code et des attributs HTML</a:t>
            </a:r>
            <a:r>
              <a:rPr lang="fr-FR" dirty="0"/>
              <a:t> </a:t>
            </a:r>
            <a:r>
              <a:rPr lang="fr-FR" dirty="0" smtClean="0"/>
              <a:t>– vs XSS et CSRF</a:t>
            </a:r>
          </a:p>
          <a:p>
            <a:pPr lvl="1"/>
            <a:r>
              <a:rPr lang="fr-FR" i="1" dirty="0" err="1" smtClean="0"/>
              <a:t>Sandboxing</a:t>
            </a:r>
            <a:r>
              <a:rPr lang="fr-FR" dirty="0"/>
              <a:t> </a:t>
            </a:r>
            <a:r>
              <a:rPr lang="fr-FR" dirty="0" smtClean="0"/>
              <a:t>– vs injections de commande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Identifier la nature des flux</a:t>
            </a:r>
            <a:endParaRPr lang="fr-FR" dirty="0"/>
          </a:p>
        </p:txBody>
      </p:sp>
      <p:pic>
        <p:nvPicPr>
          <p:cNvPr id="2050" name="Picture 2" descr="https://www.planet-source-code.com/vb/2010Redesign/images/LangugeHomePages/SQ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098" y="1347614"/>
            <a:ext cx="1008112" cy="75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harein.org/wp-content/uploads/2015/02/JavaScript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71" r="9325"/>
          <a:stretch/>
        </p:blipFill>
        <p:spPr bwMode="auto">
          <a:xfrm>
            <a:off x="7884368" y="2139702"/>
            <a:ext cx="1287573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389" y="3507854"/>
            <a:ext cx="1053530" cy="10535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332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Analyse comportementale</a:t>
            </a:r>
          </a:p>
          <a:p>
            <a:pPr lvl="1"/>
            <a:r>
              <a:rPr lang="fr-FR" dirty="0" smtClean="0"/>
              <a:t>Comportements “légaux” mais anormaux</a:t>
            </a:r>
          </a:p>
          <a:p>
            <a:pPr lvl="2"/>
            <a:r>
              <a:rPr lang="fr-FR" i="1" dirty="0" err="1"/>
              <a:t>F</a:t>
            </a:r>
            <a:r>
              <a:rPr lang="fr-FR" i="1" dirty="0" err="1" smtClean="0"/>
              <a:t>looding</a:t>
            </a:r>
            <a:r>
              <a:rPr lang="fr-FR" dirty="0" smtClean="0"/>
              <a:t>, </a:t>
            </a:r>
            <a:r>
              <a:rPr lang="fr-FR" i="1" dirty="0" err="1"/>
              <a:t>c</a:t>
            </a:r>
            <a:r>
              <a:rPr lang="fr-FR" i="1" dirty="0" err="1" smtClean="0"/>
              <a:t>rawling</a:t>
            </a:r>
            <a:r>
              <a:rPr lang="fr-FR" dirty="0" smtClean="0"/>
              <a:t>, </a:t>
            </a:r>
            <a:r>
              <a:rPr lang="fr-FR" i="1" dirty="0"/>
              <a:t>b</a:t>
            </a:r>
            <a:r>
              <a:rPr lang="fr-FR" i="1" dirty="0" smtClean="0"/>
              <a:t>rute force</a:t>
            </a:r>
            <a:r>
              <a:rPr lang="fr-FR" dirty="0" smtClean="0"/>
              <a:t>, vol de cookie, </a:t>
            </a:r>
            <a:r>
              <a:rPr lang="fr-FR" dirty="0" err="1" smtClean="0"/>
              <a:t>etc</a:t>
            </a:r>
            <a:endParaRPr lang="fr-FR" dirty="0" smtClean="0"/>
          </a:p>
          <a:p>
            <a:pPr lvl="1"/>
            <a:r>
              <a:rPr lang="fr-FR" dirty="0" smtClean="0"/>
              <a:t>Prise en compte du contexte</a:t>
            </a:r>
          </a:p>
          <a:p>
            <a:pPr lvl="2"/>
            <a:r>
              <a:rPr lang="fr-FR" dirty="0" err="1" smtClean="0"/>
              <a:t>Device</a:t>
            </a:r>
            <a:r>
              <a:rPr lang="fr-FR" dirty="0" smtClean="0"/>
              <a:t>, horaires, </a:t>
            </a:r>
            <a:r>
              <a:rPr lang="fr-FR" dirty="0" err="1" smtClean="0"/>
              <a:t>geo-localisation</a:t>
            </a:r>
            <a:r>
              <a:rPr lang="fr-FR" dirty="0" smtClean="0"/>
              <a:t>, </a:t>
            </a:r>
            <a:r>
              <a:rPr lang="fr-FR" dirty="0" err="1" smtClean="0"/>
              <a:t>etc</a:t>
            </a:r>
            <a:endParaRPr lang="fr-FR" dirty="0" smtClean="0"/>
          </a:p>
          <a:p>
            <a:r>
              <a:rPr lang="en-US" dirty="0" err="1" smtClean="0"/>
              <a:t>Pièges</a:t>
            </a:r>
            <a:r>
              <a:rPr lang="en-US" dirty="0" smtClean="0"/>
              <a:t> pour Hackers</a:t>
            </a:r>
            <a:endParaRPr lang="en-US" dirty="0"/>
          </a:p>
          <a:p>
            <a:pPr lvl="1"/>
            <a:r>
              <a:rPr lang="en-US" dirty="0"/>
              <a:t>Persistent tracking</a:t>
            </a:r>
          </a:p>
          <a:p>
            <a:pPr lvl="1"/>
            <a:r>
              <a:rPr lang="en-US" dirty="0"/>
              <a:t>Honeypot</a:t>
            </a:r>
          </a:p>
          <a:p>
            <a:r>
              <a:rPr lang="en-US" dirty="0" smtClean="0"/>
              <a:t>Note de Reputation </a:t>
            </a:r>
            <a:r>
              <a:rPr lang="en-US" dirty="0" err="1" smtClean="0"/>
              <a:t>Utilisateur</a:t>
            </a:r>
            <a:endParaRPr lang="en-US" dirty="0"/>
          </a:p>
          <a:p>
            <a:pPr lvl="1"/>
            <a:r>
              <a:rPr lang="en-US" dirty="0" smtClean="0"/>
              <a:t>Pour </a:t>
            </a:r>
            <a:r>
              <a:rPr lang="en-US" dirty="0" err="1" smtClean="0"/>
              <a:t>afffiner</a:t>
            </a:r>
            <a:r>
              <a:rPr lang="en-US" dirty="0" smtClean="0"/>
              <a:t> les </a:t>
            </a:r>
            <a:r>
              <a:rPr lang="en-US" dirty="0" err="1" smtClean="0"/>
              <a:t>décisions</a:t>
            </a:r>
            <a:endParaRPr lang="en-US" dirty="0"/>
          </a:p>
          <a:p>
            <a:pPr lvl="1"/>
            <a:r>
              <a:rPr lang="en-US" dirty="0" err="1" smtClean="0"/>
              <a:t>Réaction</a:t>
            </a:r>
            <a:r>
              <a:rPr lang="en-US" dirty="0"/>
              <a:t>: </a:t>
            </a:r>
            <a:r>
              <a:rPr lang="en-US" dirty="0" err="1" smtClean="0"/>
              <a:t>bloquer</a:t>
            </a:r>
            <a:r>
              <a:rPr lang="en-US" dirty="0" smtClean="0"/>
              <a:t>, </a:t>
            </a:r>
            <a:r>
              <a:rPr lang="en-US" dirty="0" err="1" smtClean="0"/>
              <a:t>ralentir</a:t>
            </a:r>
            <a:r>
              <a:rPr lang="en-US" dirty="0" smtClean="0"/>
              <a:t>, </a:t>
            </a:r>
            <a:r>
              <a:rPr lang="en-US" dirty="0" err="1" smtClean="0"/>
              <a:t>rediriger</a:t>
            </a:r>
            <a:endParaRPr lang="en-US" dirty="0"/>
          </a:p>
          <a:p>
            <a:endParaRPr lang="fr-FR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Evaluer les utilisateurs</a:t>
            </a:r>
            <a:endParaRPr lang="fr-FR" dirty="0"/>
          </a:p>
        </p:txBody>
      </p:sp>
      <p:pic>
        <p:nvPicPr>
          <p:cNvPr id="1026" name="Picture 2" descr="http://www.aprdefrance.fr/index_htm_files/47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539771"/>
            <a:ext cx="4176464" cy="129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955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Connecteur droit avec flèche 17"/>
          <p:cNvCxnSpPr/>
          <p:nvPr/>
        </p:nvCxnSpPr>
        <p:spPr>
          <a:xfrm>
            <a:off x="539553" y="3007079"/>
            <a:ext cx="8064896" cy="0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475126" y="3007078"/>
            <a:ext cx="1082669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Développeurs</a:t>
            </a:r>
            <a:endParaRPr lang="fr-FR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4" descr="C:\Users\sdesaintalbin\Documents\DenyAll\Plan\Corporate Strategy\M&amp;A\Jack Daniels\Identité visuelle\logo-man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331" y="1031249"/>
            <a:ext cx="773253" cy="77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sdesaintalbin\Documents\DenyAll\Plan\Corporate Strategy\M&amp;A\Jack Daniels\Identité visuelle\logo-connect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793" y="2651715"/>
            <a:ext cx="735991" cy="73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2380524"/>
            <a:ext cx="668339" cy="668339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95" r="100000">
                        <a14:foregroundMark x1="17154" y1="71875" x2="23587" y2="81250"/>
                        <a14:foregroundMark x1="22612" y1="52734" x2="22417" y2="55859"/>
                        <a14:foregroundMark x1="22417" y1="6641" x2="18324" y2="8984"/>
                        <a14:foregroundMark x1="74269" y1="19922" x2="80897" y2="13672"/>
                        <a14:foregroundMark x1="71540" y1="56641" x2="68226" y2="58203"/>
                        <a14:foregroundMark x1="72710" y1="76172" x2="82066" y2="81250"/>
                        <a14:foregroundMark x1="15353" y1="56667" x2="13278" y2="5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499742"/>
            <a:ext cx="1000530" cy="499290"/>
          </a:xfrm>
          <a:prstGeom prst="rect">
            <a:avLst/>
          </a:prstGeom>
        </p:spPr>
      </p:pic>
      <p:sp>
        <p:nvSpPr>
          <p:cNvPr id="35" name="ZoneTexte 34"/>
          <p:cNvSpPr txBox="1"/>
          <p:nvPr/>
        </p:nvSpPr>
        <p:spPr>
          <a:xfrm>
            <a:off x="7574918" y="2999032"/>
            <a:ext cx="896720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Utilisateurs</a:t>
            </a:r>
            <a:endParaRPr lang="fr-FR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lèche en arc 35"/>
          <p:cNvSpPr/>
          <p:nvPr/>
        </p:nvSpPr>
        <p:spPr>
          <a:xfrm rot="4889713">
            <a:off x="3247495" y="2363644"/>
            <a:ext cx="1284908" cy="1267794"/>
          </a:xfrm>
          <a:prstGeom prst="circularArrow">
            <a:avLst>
              <a:gd name="adj1" fmla="val 5961"/>
              <a:gd name="adj2" fmla="val 1142319"/>
              <a:gd name="adj3" fmla="val 20480606"/>
              <a:gd name="adj4" fmla="val 942380"/>
              <a:gd name="adj5" fmla="val 7604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fr-FR" dirty="0">
              <a:solidFill>
                <a:prstClr val="black"/>
              </a:solidFill>
            </a:endParaRPr>
          </a:p>
        </p:txBody>
      </p:sp>
      <p:pic>
        <p:nvPicPr>
          <p:cNvPr id="23" name="Picture 3" descr="C:\Users\sdesaintalbin\Documents\DenyAll\Plan\Corporate Strategy\M&amp;A\Jack Daniels\Identité visuelle\logo-detec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245" y="2619423"/>
            <a:ext cx="756239" cy="75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Flèche droite 36"/>
          <p:cNvSpPr/>
          <p:nvPr/>
        </p:nvSpPr>
        <p:spPr>
          <a:xfrm>
            <a:off x="4877262" y="2891609"/>
            <a:ext cx="731346" cy="25620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29" name="Picture 5" descr="C:\Users\sdesaintalbin\Documents\DenyAll\Plan\Corporate Strategy\M&amp;A\Jack Daniels\Identité visuelle\logo-protect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417" y="2638495"/>
            <a:ext cx="737167" cy="73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èche droite 39"/>
          <p:cNvSpPr/>
          <p:nvPr/>
        </p:nvSpPr>
        <p:spPr>
          <a:xfrm rot="7939504">
            <a:off x="3818467" y="1872167"/>
            <a:ext cx="507587" cy="1581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1" name="Flèche droite 40"/>
          <p:cNvSpPr/>
          <p:nvPr/>
        </p:nvSpPr>
        <p:spPr>
          <a:xfrm rot="2895295">
            <a:off x="4815378" y="1851964"/>
            <a:ext cx="507587" cy="1581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2" name="Flèche droite 41"/>
          <p:cNvSpPr/>
          <p:nvPr/>
        </p:nvSpPr>
        <p:spPr>
          <a:xfrm rot="5400000">
            <a:off x="4317608" y="2021198"/>
            <a:ext cx="507587" cy="1581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4" name="Titre 2"/>
          <p:cNvSpPr txBox="1">
            <a:spLocks/>
          </p:cNvSpPr>
          <p:nvPr/>
        </p:nvSpPr>
        <p:spPr>
          <a:xfrm>
            <a:off x="475126" y="2240"/>
            <a:ext cx="7241947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400" b="1" i="0" u="none" strike="noStrike" kern="1200" cap="small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800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5" name="Légende à une bordure 1 44"/>
          <p:cNvSpPr/>
          <p:nvPr/>
        </p:nvSpPr>
        <p:spPr>
          <a:xfrm>
            <a:off x="5220072" y="3581501"/>
            <a:ext cx="2203752" cy="862457"/>
          </a:xfrm>
          <a:prstGeom prst="accentCallout1">
            <a:avLst>
              <a:gd name="adj1" fmla="val 38110"/>
              <a:gd name="adj2" fmla="val -8842"/>
              <a:gd name="adj3" fmla="val -27568"/>
              <a:gd name="adj4" fmla="val -22027"/>
            </a:avLst>
          </a:prstGeom>
          <a:noFill/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defTabSz="685800"/>
            <a:r>
              <a:rPr lang="fr-FR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Application Firewall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Blocage des intrusions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Validation des messages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Routage applicatif</a:t>
            </a:r>
            <a:endParaRPr lang="fr-FR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Légende à une bordure 1 45"/>
          <p:cNvSpPr/>
          <p:nvPr/>
        </p:nvSpPr>
        <p:spPr>
          <a:xfrm>
            <a:off x="6516216" y="1421261"/>
            <a:ext cx="2123728" cy="862457"/>
          </a:xfrm>
          <a:prstGeom prst="accentCallout1">
            <a:avLst>
              <a:gd name="adj1" fmla="val 65768"/>
              <a:gd name="adj2" fmla="val -9284"/>
              <a:gd name="adj3" fmla="val 149721"/>
              <a:gd name="adj4" fmla="val -25736"/>
            </a:avLst>
          </a:prstGeom>
          <a:noFill/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defTabSz="685800"/>
            <a:r>
              <a:rPr lang="fr-FR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Access Management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Contrôle d’accès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Single </a:t>
            </a:r>
            <a:r>
              <a:rPr lang="fr-FR" sz="1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</a:t>
            </a: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</a:t>
            </a:r>
            <a:endParaRPr lang="fr-FR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Légende à une bordure 1 46"/>
          <p:cNvSpPr/>
          <p:nvPr/>
        </p:nvSpPr>
        <p:spPr>
          <a:xfrm>
            <a:off x="1043610" y="1373274"/>
            <a:ext cx="2100224" cy="862457"/>
          </a:xfrm>
          <a:prstGeom prst="accentCallout1">
            <a:avLst>
              <a:gd name="adj1" fmla="val 52861"/>
              <a:gd name="adj2" fmla="val 102022"/>
              <a:gd name="adj3" fmla="val 23668"/>
              <a:gd name="adj4" fmla="val 147753"/>
            </a:avLst>
          </a:prstGeom>
          <a:noFill/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defTabSz="685800"/>
            <a:r>
              <a:rPr lang="fr-FR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Console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 centralisé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Corrélation d’alertes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Dashboards</a:t>
            </a: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rapports</a:t>
            </a:r>
            <a:endParaRPr lang="fr-FR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Légende à une bordure 1 48"/>
          <p:cNvSpPr/>
          <p:nvPr/>
        </p:nvSpPr>
        <p:spPr>
          <a:xfrm>
            <a:off x="628651" y="3624198"/>
            <a:ext cx="2074322" cy="862457"/>
          </a:xfrm>
          <a:prstGeom prst="accentCallout1">
            <a:avLst>
              <a:gd name="adj1" fmla="val 39032"/>
              <a:gd name="adj2" fmla="val 101139"/>
              <a:gd name="adj3" fmla="val -7728"/>
              <a:gd name="adj4" fmla="val 118486"/>
            </a:avLst>
          </a:prstGeom>
          <a:noFill/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defTabSz="685800"/>
            <a:r>
              <a:rPr lang="fr-FR" sz="1200" b="1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Vulnerability</a:t>
            </a:r>
            <a:r>
              <a:rPr lang="fr-FR" sz="12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Scanner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Vulnérabilités applicatives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Vulnérabilités réseau</a:t>
            </a:r>
          </a:p>
          <a:p>
            <a:pPr marL="171446" indent="-171446" defTabSz="685800">
              <a:buFont typeface="Arial" panose="020B0604020202020204" pitchFamily="34" charset="0"/>
              <a:buChar char="•"/>
            </a:pPr>
            <a:r>
              <a:rPr lang="fr-FR" sz="1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Préconisations</a:t>
            </a:r>
            <a:endParaRPr lang="fr-FR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Le cycle de vie de la sécurité applicative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041520" y="3309052"/>
            <a:ext cx="10847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WAF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5368393" y="3341335"/>
            <a:ext cx="10847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WAM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650530" y="3307935"/>
            <a:ext cx="10847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DAST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243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37" grpId="0" animBg="1"/>
      <p:bldP spid="40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49" grpId="0" animBg="1"/>
      <p:bldP spid="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95536" y="3363838"/>
            <a:ext cx="8568952" cy="129614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  <a:tabLst>
                <a:tab pos="180975" algn="l"/>
              </a:tabLst>
            </a:pPr>
            <a:r>
              <a:rPr lang="en-US" cap="none" dirty="0" smtClean="0"/>
              <a:t>Tester les applications derrière le WAF pour </a:t>
            </a:r>
            <a:r>
              <a:rPr lang="en-US" cap="none" dirty="0" err="1" smtClean="0"/>
              <a:t>évaluer</a:t>
            </a:r>
            <a:r>
              <a:rPr lang="en-US" cap="none" dirty="0" smtClean="0"/>
              <a:t> </a:t>
            </a:r>
            <a:r>
              <a:rPr lang="en-US" cap="none" dirty="0" err="1" smtClean="0"/>
              <a:t>l’efficience</a:t>
            </a:r>
            <a:endParaRPr lang="en-US" cap="none" dirty="0" smtClean="0"/>
          </a:p>
          <a:p>
            <a:pPr marL="457200" indent="-457200">
              <a:buFont typeface="+mj-lt"/>
              <a:buAutoNum type="arabicPeriod"/>
              <a:tabLst>
                <a:tab pos="180975" algn="l"/>
              </a:tabLst>
            </a:pPr>
            <a:r>
              <a:rPr lang="en-US" cap="none" dirty="0" smtClean="0"/>
              <a:t>Identifier et </a:t>
            </a:r>
            <a:r>
              <a:rPr lang="en-US" cap="none" dirty="0" err="1" smtClean="0"/>
              <a:t>cartographier</a:t>
            </a:r>
            <a:r>
              <a:rPr lang="en-US" cap="none" dirty="0" smtClean="0"/>
              <a:t> les applications non protégées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DenyAll WAF-DAST – </a:t>
            </a:r>
            <a:r>
              <a:rPr lang="en-US" dirty="0" err="1" smtClean="0"/>
              <a:t>Cas</a:t>
            </a:r>
            <a:r>
              <a:rPr lang="en-US" dirty="0" smtClean="0"/>
              <a:t> </a:t>
            </a:r>
            <a:r>
              <a:rPr lang="en-US" dirty="0" err="1" smtClean="0"/>
              <a:t>d’integration</a:t>
            </a:r>
            <a:endParaRPr lang="en-US" dirty="0"/>
          </a:p>
        </p:txBody>
      </p:sp>
      <p:grpSp>
        <p:nvGrpSpPr>
          <p:cNvPr id="8" name="Groupe 31"/>
          <p:cNvGrpSpPr>
            <a:grpSpLocks/>
          </p:cNvGrpSpPr>
          <p:nvPr/>
        </p:nvGrpSpPr>
        <p:grpSpPr bwMode="auto">
          <a:xfrm>
            <a:off x="5000634" y="1055212"/>
            <a:ext cx="1004136" cy="824115"/>
            <a:chOff x="5004048" y="2912567"/>
            <a:chExt cx="1296987" cy="1148187"/>
          </a:xfrm>
        </p:grpSpPr>
        <p:pic>
          <p:nvPicPr>
            <p:cNvPr id="14" name="Picture 5" descr="web_serve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9056" y="2912567"/>
              <a:ext cx="723104" cy="723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ZoneTexte 14"/>
            <p:cNvSpPr txBox="1"/>
            <p:nvPr/>
          </p:nvSpPr>
          <p:spPr>
            <a:xfrm>
              <a:off x="5004048" y="3717710"/>
              <a:ext cx="1296987" cy="3430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000" b="1" dirty="0" smtClean="0">
                  <a:latin typeface="Arial" pitchFamily="34" charset="0"/>
                  <a:cs typeface="Arial" pitchFamily="34" charset="0"/>
                </a:rPr>
                <a:t>Applications</a:t>
              </a:r>
              <a:endParaRPr lang="en-US" sz="10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3444101" y="928683"/>
            <a:ext cx="925169" cy="981879"/>
            <a:chOff x="4524779" y="2767600"/>
            <a:chExt cx="1471887" cy="1559568"/>
          </a:xfrm>
        </p:grpSpPr>
        <p:sp>
          <p:nvSpPr>
            <p:cNvPr id="12" name="ZoneTexte 11"/>
            <p:cNvSpPr txBox="1"/>
            <p:nvPr/>
          </p:nvSpPr>
          <p:spPr>
            <a:xfrm>
              <a:off x="4524779" y="3952768"/>
              <a:ext cx="1471887" cy="374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WAF</a:t>
              </a:r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3" name="Picture 5" descr="C:\Users\sdesaintalbin\Documents\DenyAll\Plan\Corporate Strategy\M&amp;A\Jack Daniels\Identité visuelle\logo-protect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2999" y="2767600"/>
              <a:ext cx="1295446" cy="12954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0" name="Connecteur droit 9"/>
          <p:cNvCxnSpPr/>
          <p:nvPr/>
        </p:nvCxnSpPr>
        <p:spPr>
          <a:xfrm>
            <a:off x="2595150" y="1318971"/>
            <a:ext cx="896730" cy="0"/>
          </a:xfrm>
          <a:prstGeom prst="line">
            <a:avLst/>
          </a:prstGeom>
          <a:ln w="57150">
            <a:solidFill>
              <a:srgbClr val="00B050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/>
          <p:cNvCxnSpPr/>
          <p:nvPr/>
        </p:nvCxnSpPr>
        <p:spPr>
          <a:xfrm>
            <a:off x="1678308" y="1923678"/>
            <a:ext cx="584602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395536" y="3219822"/>
            <a:ext cx="8352928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20" name="Groupe 19"/>
          <p:cNvGrpSpPr/>
          <p:nvPr/>
        </p:nvGrpSpPr>
        <p:grpSpPr>
          <a:xfrm>
            <a:off x="656202" y="1707654"/>
            <a:ext cx="891462" cy="862820"/>
            <a:chOff x="5724938" y="2898992"/>
            <a:chExt cx="1188616" cy="1150427"/>
          </a:xfrm>
        </p:grpSpPr>
        <p:sp>
          <p:nvSpPr>
            <p:cNvPr id="21" name="ZoneTexte 20"/>
            <p:cNvSpPr txBox="1"/>
            <p:nvPr/>
          </p:nvSpPr>
          <p:spPr>
            <a:xfrm>
              <a:off x="5724938" y="3680087"/>
              <a:ext cx="11886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WAF Policy</a:t>
              </a:r>
              <a:endParaRPr lang="en-US" sz="1200" b="1" dirty="0"/>
            </a:p>
          </p:txBody>
        </p:sp>
        <p:grpSp>
          <p:nvGrpSpPr>
            <p:cNvPr id="22" name="Groupe 21"/>
            <p:cNvGrpSpPr/>
            <p:nvPr/>
          </p:nvGrpSpPr>
          <p:grpSpPr>
            <a:xfrm>
              <a:off x="5849247" y="2898992"/>
              <a:ext cx="931003" cy="931003"/>
              <a:chOff x="705323" y="2742983"/>
              <a:chExt cx="1219200" cy="1219200"/>
            </a:xfrm>
          </p:grpSpPr>
          <p:pic>
            <p:nvPicPr>
              <p:cNvPr id="23" name="Image 2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323" y="2742983"/>
                <a:ext cx="1219200" cy="1219200"/>
              </a:xfrm>
              <a:prstGeom prst="rect">
                <a:avLst/>
              </a:prstGeom>
            </p:spPr>
          </p:pic>
          <p:sp>
            <p:nvSpPr>
              <p:cNvPr id="24" name="Rectangle 23"/>
              <p:cNvSpPr/>
              <p:nvPr/>
            </p:nvSpPr>
            <p:spPr>
              <a:xfrm>
                <a:off x="835964" y="3153756"/>
                <a:ext cx="957918" cy="53759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5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2440" y="3183366"/>
                <a:ext cx="478372" cy="478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3" name="Groupe 42"/>
          <p:cNvGrpSpPr/>
          <p:nvPr/>
        </p:nvGrpSpPr>
        <p:grpSpPr>
          <a:xfrm>
            <a:off x="1678971" y="947767"/>
            <a:ext cx="804797" cy="943711"/>
            <a:chOff x="1586855" y="2865812"/>
            <a:chExt cx="1328961" cy="1549205"/>
          </a:xfrm>
        </p:grpSpPr>
        <p:sp>
          <p:nvSpPr>
            <p:cNvPr id="47" name="ZoneTexte 46"/>
            <p:cNvSpPr txBox="1"/>
            <p:nvPr/>
          </p:nvSpPr>
          <p:spPr>
            <a:xfrm>
              <a:off x="1863489" y="4010818"/>
              <a:ext cx="881994" cy="404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DAST</a:t>
              </a:r>
              <a:endPara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8" name="Picture 3" descr="C:\Users\sdesaintalbin\Documents\DenyAll\Plan\Corporate Strategy\M&amp;A\Jack Daniels\Identité visuelle\logo-detect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855" y="2865812"/>
              <a:ext cx="1328961" cy="13289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9" name="Groupe 48"/>
          <p:cNvGrpSpPr/>
          <p:nvPr/>
        </p:nvGrpSpPr>
        <p:grpSpPr>
          <a:xfrm>
            <a:off x="6719531" y="947767"/>
            <a:ext cx="804797" cy="943711"/>
            <a:chOff x="1586855" y="2865812"/>
            <a:chExt cx="1328961" cy="1549205"/>
          </a:xfrm>
        </p:grpSpPr>
        <p:sp>
          <p:nvSpPr>
            <p:cNvPr id="53" name="ZoneTexte 52"/>
            <p:cNvSpPr txBox="1"/>
            <p:nvPr/>
          </p:nvSpPr>
          <p:spPr>
            <a:xfrm>
              <a:off x="1863489" y="4010818"/>
              <a:ext cx="881994" cy="4041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DAST</a:t>
              </a:r>
              <a:endParaRPr lang="en-US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4" name="Picture 3" descr="C:\Users\sdesaintalbin\Documents\DenyAll\Plan\Corporate Strategy\M&amp;A\Jack Daniels\Identité visuelle\logo-detect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855" y="2865812"/>
              <a:ext cx="1328961" cy="13289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5" name="Connecteur droit 54"/>
          <p:cNvCxnSpPr/>
          <p:nvPr/>
        </p:nvCxnSpPr>
        <p:spPr>
          <a:xfrm flipH="1">
            <a:off x="5868144" y="1347614"/>
            <a:ext cx="846603" cy="0"/>
          </a:xfrm>
          <a:prstGeom prst="line">
            <a:avLst/>
          </a:prstGeom>
          <a:ln w="57150">
            <a:solidFill>
              <a:srgbClr val="00B050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/>
          <p:nvPr/>
        </p:nvCxnSpPr>
        <p:spPr>
          <a:xfrm>
            <a:off x="4323342" y="1347614"/>
            <a:ext cx="896730" cy="0"/>
          </a:xfrm>
          <a:prstGeom prst="line">
            <a:avLst/>
          </a:prstGeom>
          <a:ln w="57150">
            <a:solidFill>
              <a:srgbClr val="00B050"/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e 56"/>
          <p:cNvGrpSpPr/>
          <p:nvPr/>
        </p:nvGrpSpPr>
        <p:grpSpPr>
          <a:xfrm>
            <a:off x="3087884" y="2133352"/>
            <a:ext cx="653576" cy="906488"/>
            <a:chOff x="3340489" y="2056660"/>
            <a:chExt cx="653576" cy="906488"/>
          </a:xfrm>
        </p:grpSpPr>
        <p:sp>
          <p:nvSpPr>
            <p:cNvPr id="58" name="ZoneTexte 57"/>
            <p:cNvSpPr txBox="1"/>
            <p:nvPr/>
          </p:nvSpPr>
          <p:spPr>
            <a:xfrm>
              <a:off x="3340489" y="2501483"/>
              <a:ext cx="6535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Scoring</a:t>
              </a:r>
            </a:p>
            <a:p>
              <a:pPr algn="ctr"/>
              <a:r>
                <a:rPr lang="en-US" sz="1200" b="1" dirty="0" smtClean="0"/>
                <a:t>List</a:t>
              </a:r>
            </a:p>
          </p:txBody>
        </p:sp>
        <p:pic>
          <p:nvPicPr>
            <p:cNvPr id="59" name="Picture 2" descr="C:\Users\sdesaintalbin\Documents\DenyAll\Tools\Slides\Corporate presentation\Icones\numbered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9732" y="2056660"/>
              <a:ext cx="515090" cy="515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0" name="Groupe 59"/>
          <p:cNvGrpSpPr/>
          <p:nvPr/>
        </p:nvGrpSpPr>
        <p:grpSpPr>
          <a:xfrm>
            <a:off x="1619672" y="2076197"/>
            <a:ext cx="567561" cy="958959"/>
            <a:chOff x="2562692" y="2004189"/>
            <a:chExt cx="567561" cy="958959"/>
          </a:xfrm>
        </p:grpSpPr>
        <p:sp>
          <p:nvSpPr>
            <p:cNvPr id="61" name="ZoneTexte 60"/>
            <p:cNvSpPr txBox="1"/>
            <p:nvPr/>
          </p:nvSpPr>
          <p:spPr>
            <a:xfrm>
              <a:off x="2567389" y="2501483"/>
              <a:ext cx="5581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Black </a:t>
              </a:r>
            </a:p>
            <a:p>
              <a:pPr algn="ctr"/>
              <a:r>
                <a:rPr lang="en-US" sz="1200" b="1" dirty="0" smtClean="0"/>
                <a:t>List</a:t>
              </a:r>
              <a:endParaRPr lang="en-US" sz="1200" b="1" dirty="0"/>
            </a:p>
          </p:txBody>
        </p:sp>
        <p:pic>
          <p:nvPicPr>
            <p:cNvPr id="62" name="Picture 4" descr="C:\Users\sdesaintalbin\Documents\DenyAll\Tools\Slides\Corporate presentation\Icones\document157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692" y="2004189"/>
              <a:ext cx="567561" cy="5675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3" name="Groupe 62"/>
          <p:cNvGrpSpPr/>
          <p:nvPr/>
        </p:nvGrpSpPr>
        <p:grpSpPr>
          <a:xfrm>
            <a:off x="3883894" y="2028850"/>
            <a:ext cx="843821" cy="1190972"/>
            <a:chOff x="5004048" y="1956842"/>
            <a:chExt cx="843821" cy="1190972"/>
          </a:xfrm>
        </p:grpSpPr>
        <p:sp>
          <p:nvSpPr>
            <p:cNvPr id="64" name="ZoneTexte 63"/>
            <p:cNvSpPr txBox="1"/>
            <p:nvPr/>
          </p:nvSpPr>
          <p:spPr>
            <a:xfrm>
              <a:off x="5004048" y="2501483"/>
              <a:ext cx="8438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Advanced</a:t>
              </a:r>
              <a:br>
                <a:rPr lang="en-US" sz="1200" b="1" dirty="0" smtClean="0"/>
              </a:br>
              <a:r>
                <a:rPr lang="en-US" sz="1200" b="1" dirty="0" smtClean="0"/>
                <a:t>Detection </a:t>
              </a:r>
            </a:p>
            <a:p>
              <a:pPr algn="ctr"/>
              <a:r>
                <a:rPr lang="en-US" sz="1200" b="1" dirty="0" smtClean="0"/>
                <a:t>Engines</a:t>
              </a:r>
              <a:endParaRPr lang="en-US" sz="1200" b="1" dirty="0"/>
            </a:p>
          </p:txBody>
        </p:sp>
        <p:pic>
          <p:nvPicPr>
            <p:cNvPr id="65" name="Picture 6" descr="C:\Users\sdesaintalbin\Documents\DenyAll\Tools\Slides\Corporate presentation\Icones\commands2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3415" y="1956842"/>
              <a:ext cx="665086" cy="665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Groupe 65"/>
          <p:cNvGrpSpPr/>
          <p:nvPr/>
        </p:nvGrpSpPr>
        <p:grpSpPr>
          <a:xfrm>
            <a:off x="5765738" y="2052589"/>
            <a:ext cx="896078" cy="1167233"/>
            <a:chOff x="7618965" y="1980581"/>
            <a:chExt cx="896078" cy="1167233"/>
          </a:xfrm>
        </p:grpSpPr>
        <p:sp>
          <p:nvSpPr>
            <p:cNvPr id="67" name="ZoneTexte 66"/>
            <p:cNvSpPr txBox="1"/>
            <p:nvPr/>
          </p:nvSpPr>
          <p:spPr>
            <a:xfrm>
              <a:off x="7618965" y="2501483"/>
              <a:ext cx="89607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User</a:t>
              </a:r>
            </a:p>
            <a:p>
              <a:pPr algn="ctr"/>
              <a:r>
                <a:rPr lang="en-US" sz="1200" b="1" dirty="0" smtClean="0"/>
                <a:t>Reputation</a:t>
              </a:r>
            </a:p>
            <a:p>
              <a:pPr algn="ctr"/>
              <a:r>
                <a:rPr lang="en-US" sz="1200" b="1" dirty="0" smtClean="0"/>
                <a:t>Scoring</a:t>
              </a:r>
              <a:endParaRPr lang="en-US" sz="1200" b="1" dirty="0"/>
            </a:p>
          </p:txBody>
        </p:sp>
        <p:pic>
          <p:nvPicPr>
            <p:cNvPr id="68" name="Picture 7" descr="C:\Users\sdesaintalbin\Documents\DenyAll\Tools\Slides\Corporate presentation\Icones\searcher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1420" y="1980581"/>
              <a:ext cx="591169" cy="591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9" name="Groupe 68"/>
          <p:cNvGrpSpPr/>
          <p:nvPr/>
        </p:nvGrpSpPr>
        <p:grpSpPr>
          <a:xfrm>
            <a:off x="4870149" y="2063400"/>
            <a:ext cx="753155" cy="1156422"/>
            <a:chOff x="6825846" y="1991392"/>
            <a:chExt cx="753155" cy="1156422"/>
          </a:xfrm>
        </p:grpSpPr>
        <p:sp>
          <p:nvSpPr>
            <p:cNvPr id="70" name="ZoneTexte 69"/>
            <p:cNvSpPr txBox="1"/>
            <p:nvPr/>
          </p:nvSpPr>
          <p:spPr>
            <a:xfrm>
              <a:off x="6825846" y="2501483"/>
              <a:ext cx="7531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User </a:t>
              </a:r>
              <a:br>
                <a:rPr lang="en-US" sz="1200" b="1" dirty="0" smtClean="0"/>
              </a:br>
              <a:r>
                <a:rPr lang="en-US" sz="1200" b="1" dirty="0" smtClean="0"/>
                <a:t>Behavior</a:t>
              </a:r>
            </a:p>
            <a:p>
              <a:pPr algn="ctr"/>
              <a:r>
                <a:rPr lang="en-US" sz="1200" b="1" dirty="0" smtClean="0"/>
                <a:t>Tracking</a:t>
              </a:r>
              <a:endParaRPr lang="en-US" sz="1200" b="1" dirty="0"/>
            </a:p>
          </p:txBody>
        </p:sp>
        <p:pic>
          <p:nvPicPr>
            <p:cNvPr id="71" name="Picture 5" descr="C:\Users\sdesaintalbin\Documents\DenyAll\Tools\Slides\Corporate presentation\Icones\detective1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2244" y="1991392"/>
              <a:ext cx="580358" cy="5803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2" name="Groupe 71"/>
          <p:cNvGrpSpPr/>
          <p:nvPr/>
        </p:nvGrpSpPr>
        <p:grpSpPr>
          <a:xfrm>
            <a:off x="2329667" y="2027436"/>
            <a:ext cx="615783" cy="1007181"/>
            <a:chOff x="6035134" y="1955967"/>
            <a:chExt cx="615783" cy="1007181"/>
          </a:xfrm>
        </p:grpSpPr>
        <p:sp>
          <p:nvSpPr>
            <p:cNvPr id="73" name="ZoneTexte 72"/>
            <p:cNvSpPr txBox="1"/>
            <p:nvPr/>
          </p:nvSpPr>
          <p:spPr>
            <a:xfrm>
              <a:off x="6038423" y="2501483"/>
              <a:ext cx="6092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White </a:t>
              </a:r>
            </a:p>
            <a:p>
              <a:pPr algn="ctr"/>
              <a:r>
                <a:rPr lang="en-US" sz="1200" b="1" dirty="0" smtClean="0"/>
                <a:t>List</a:t>
              </a:r>
              <a:endParaRPr lang="en-US" sz="1200" b="1" dirty="0"/>
            </a:p>
          </p:txBody>
        </p:sp>
        <p:pic>
          <p:nvPicPr>
            <p:cNvPr id="74" name="Picture 3" descr="C:\Users\sdesaintalbin\Documents\DenyAll\Tools\Slides\Corporate presentation\Icones\verification5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5134" y="1955967"/>
              <a:ext cx="615783" cy="6157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5" name="Groupe 74"/>
          <p:cNvGrpSpPr/>
          <p:nvPr/>
        </p:nvGrpSpPr>
        <p:grpSpPr>
          <a:xfrm>
            <a:off x="6804248" y="2016748"/>
            <a:ext cx="637157" cy="1029367"/>
            <a:chOff x="7319219" y="2016748"/>
            <a:chExt cx="637157" cy="1029367"/>
          </a:xfrm>
        </p:grpSpPr>
        <p:pic>
          <p:nvPicPr>
            <p:cNvPr id="76" name="Picture 2" descr="C:\Users\sdesaintalbin\Documents\DenyAll\Tools\Slides\Corporate presentation\Icones\shield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9219" y="2016748"/>
              <a:ext cx="637157" cy="637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7" name="ZoneTexte 76"/>
            <p:cNvSpPr txBox="1"/>
            <p:nvPr/>
          </p:nvSpPr>
          <p:spPr>
            <a:xfrm>
              <a:off x="7356106" y="2584450"/>
              <a:ext cx="5904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Client </a:t>
              </a:r>
              <a:br>
                <a:rPr lang="en-US" sz="1200" b="1" dirty="0" smtClean="0"/>
              </a:br>
              <a:r>
                <a:rPr lang="en-US" sz="1200" b="1" dirty="0" smtClean="0"/>
                <a:t>Shield</a:t>
              </a:r>
              <a:endParaRPr lang="en-US" sz="1200" b="1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6516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vieilles recettes ne font pas toujours… </a:t>
            </a:r>
            <a:endParaRPr lang="fr-FR" dirty="0"/>
          </a:p>
        </p:txBody>
      </p:sp>
      <p:pic>
        <p:nvPicPr>
          <p:cNvPr id="4" name="Picture 8" descr="http://upload.wikimedia.org/wikipedia/commons/thumb/9/9a/Target_logo.svg/771px-Target_logo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146" y="1203598"/>
            <a:ext cx="1913950" cy="254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5325859" y="4038524"/>
            <a:ext cx="33505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cap="small" dirty="0" smtClean="0">
                <a:latin typeface="Arial" panose="020B0604020202020204" pitchFamily="34" charset="0"/>
                <a:ea typeface="+mj-ea"/>
                <a:cs typeface="Arial" pitchFamily="34" charset="0"/>
              </a:rPr>
              <a:t>… de bonnes soupes !</a:t>
            </a:r>
            <a:endParaRPr lang="fr-FR" sz="2400" b="1" cap="small" dirty="0"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pic>
        <p:nvPicPr>
          <p:cNvPr id="1028" name="Picture 4" descr="https://lh5.googleusercontent.com/-TcsxubhBCPw/U0W1k75tUCI/AAAAAAAAAos/ZMpbcEhwIdw/s681-no/youtube_profil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1" r="16928"/>
          <a:stretch/>
        </p:blipFill>
        <p:spPr bwMode="auto">
          <a:xfrm>
            <a:off x="1214108" y="1203598"/>
            <a:ext cx="1773716" cy="264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lh3.googleusercontent.com/-zf8ohGYdLgY/AAAAAAAAAAI/AAAAAAAAZMw/H8hqyGKLN4I/s120-c/phot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303" y="1676020"/>
            <a:ext cx="1701708" cy="170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42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7574"/>
            <a:ext cx="8532440" cy="1872208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Cette interaction doit être automatisée</a:t>
            </a:r>
          </a:p>
          <a:p>
            <a:pPr lvl="1"/>
            <a:r>
              <a:rPr lang="fr-FR" dirty="0" smtClean="0"/>
              <a:t>Nécessite d’être intégrée dans le cycle de vie de l’application</a:t>
            </a:r>
          </a:p>
          <a:p>
            <a:pPr lvl="1"/>
            <a:r>
              <a:rPr lang="fr-FR" i="1" dirty="0" smtClean="0"/>
              <a:t>Industrialisée, elle devient très efficace !</a:t>
            </a:r>
            <a:endParaRPr lang="fr-FR" dirty="0" smtClean="0"/>
          </a:p>
          <a:p>
            <a:r>
              <a:rPr lang="fr-FR" dirty="0" smtClean="0"/>
              <a:t>Elle doit couvrir l’ensemble du périmètre applicatif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WAF et </a:t>
            </a:r>
            <a:r>
              <a:rPr lang="en-US" dirty="0" err="1" smtClean="0"/>
              <a:t>Scanneur</a:t>
            </a:r>
            <a:endParaRPr lang="en-US" dirty="0"/>
          </a:p>
        </p:txBody>
      </p:sp>
      <p:sp>
        <p:nvSpPr>
          <p:cNvPr id="13" name="Double flèche horizontale 12"/>
          <p:cNvSpPr/>
          <p:nvPr/>
        </p:nvSpPr>
        <p:spPr>
          <a:xfrm>
            <a:off x="2325333" y="3147056"/>
            <a:ext cx="4524704" cy="488732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3126368" y="3952846"/>
            <a:ext cx="273222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fr-FR" sz="2100" b="1" dirty="0">
                <a:latin typeface="Arial" panose="020B0604020202020204" pitchFamily="34" charset="0"/>
                <a:cs typeface="Arial" panose="020B0604020202020204" pitchFamily="34" charset="0"/>
              </a:rPr>
              <a:t>PATCHING </a:t>
            </a:r>
            <a:r>
              <a:rPr lang="fr-FR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VIRTUEL</a:t>
            </a:r>
            <a:endParaRPr lang="fr-FR" sz="2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337" y="2941284"/>
            <a:ext cx="840305" cy="1909643"/>
          </a:xfrm>
          <a:prstGeom prst="rect">
            <a:avLst/>
          </a:prstGeom>
        </p:spPr>
      </p:pic>
      <p:pic>
        <p:nvPicPr>
          <p:cNvPr id="14" name="Picture 3" descr="C:\Users\sdesaintalbin\Documents\DenyAll\Plan\Corporate Strategy\M&amp;A\Jack Daniels\Identité visuelle\logo-detec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249" y="2859782"/>
            <a:ext cx="1063280" cy="106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C:\Users\sdesaintalbin\Documents\DenyAll\Plan\Corporate Strategy\M&amp;A\Jack Daniels\Identité visuelle\logo-protec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574" y="2873189"/>
            <a:ext cx="1036465" cy="1036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/>
          <p:cNvSpPr txBox="1"/>
          <p:nvPr/>
        </p:nvSpPr>
        <p:spPr>
          <a:xfrm>
            <a:off x="1268574" y="3871888"/>
            <a:ext cx="108478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1200" b="1" dirty="0">
                <a:latin typeface="Arial" panose="020B0604020202020204" pitchFamily="34" charset="0"/>
                <a:cs typeface="Arial" panose="020B0604020202020204" pitchFamily="34" charset="0"/>
              </a:rPr>
              <a:t>WAF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6948264" y="3896105"/>
            <a:ext cx="108478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1200" b="1" dirty="0">
                <a:latin typeface="Arial" panose="020B0604020202020204" pitchFamily="34" charset="0"/>
                <a:cs typeface="Arial" panose="020B0604020202020204" pitchFamily="34" charset="0"/>
              </a:rPr>
              <a:t>DAST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4971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Dès le design de l’application</a:t>
            </a:r>
          </a:p>
          <a:p>
            <a:pPr lvl="1"/>
            <a:r>
              <a:rPr lang="fr-FR" dirty="0" smtClean="0"/>
              <a:t>SAST/DAST/IAST</a:t>
            </a:r>
          </a:p>
          <a:p>
            <a:r>
              <a:rPr lang="fr-FR" dirty="0" smtClean="0"/>
              <a:t>Pendant les recettes</a:t>
            </a:r>
          </a:p>
          <a:p>
            <a:pPr lvl="1"/>
            <a:r>
              <a:rPr lang="fr-FR" dirty="0" smtClean="0"/>
              <a:t>WAF en mode non bloquant</a:t>
            </a:r>
            <a:endParaRPr lang="fr-FR" dirty="0"/>
          </a:p>
          <a:p>
            <a:r>
              <a:rPr lang="fr-FR" dirty="0" smtClean="0"/>
              <a:t>Réduction </a:t>
            </a:r>
            <a:r>
              <a:rPr lang="fr-FR" strike="sngStrike" dirty="0" smtClean="0"/>
              <a:t>du temps</a:t>
            </a:r>
            <a:r>
              <a:rPr lang="fr-FR" dirty="0" smtClean="0"/>
              <a:t> </a:t>
            </a:r>
            <a:r>
              <a:rPr lang="fr-FR" dirty="0"/>
              <a:t>des </a:t>
            </a:r>
            <a:r>
              <a:rPr lang="fr-FR" dirty="0" smtClean="0"/>
              <a:t>coûts de mise en production</a:t>
            </a:r>
          </a:p>
          <a:p>
            <a:r>
              <a:rPr lang="fr-FR" dirty="0" smtClean="0"/>
              <a:t>Fiabilisation du trafic web dans sa globalité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Identification de la surface d’attaque</a:t>
            </a:r>
            <a:endParaRPr lang="fr-F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410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Nuage 66"/>
          <p:cNvSpPr/>
          <p:nvPr/>
        </p:nvSpPr>
        <p:spPr>
          <a:xfrm>
            <a:off x="2615733" y="2718425"/>
            <a:ext cx="1695075" cy="1075073"/>
          </a:xfrm>
          <a:prstGeom prst="cloud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68" name="Nuage 67"/>
          <p:cNvSpPr/>
          <p:nvPr/>
        </p:nvSpPr>
        <p:spPr>
          <a:xfrm>
            <a:off x="5376040" y="2732178"/>
            <a:ext cx="1695075" cy="1075073"/>
          </a:xfrm>
          <a:prstGeom prst="cloud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69" name="Nuage 68"/>
          <p:cNvSpPr/>
          <p:nvPr/>
        </p:nvSpPr>
        <p:spPr>
          <a:xfrm>
            <a:off x="3965240" y="2726386"/>
            <a:ext cx="1695075" cy="1075073"/>
          </a:xfrm>
          <a:prstGeom prst="cloud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66" name="Nuage 65"/>
          <p:cNvSpPr/>
          <p:nvPr/>
        </p:nvSpPr>
        <p:spPr>
          <a:xfrm>
            <a:off x="4067200" y="1226527"/>
            <a:ext cx="1695075" cy="1075073"/>
          </a:xfrm>
          <a:prstGeom prst="cloud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cxnSp>
        <p:nvCxnSpPr>
          <p:cNvPr id="18" name="Connecteur droit avec flèche 17"/>
          <p:cNvCxnSpPr/>
          <p:nvPr/>
        </p:nvCxnSpPr>
        <p:spPr>
          <a:xfrm>
            <a:off x="549792" y="3358149"/>
            <a:ext cx="8064896" cy="0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ZoneTexte 19"/>
          <p:cNvSpPr txBox="1"/>
          <p:nvPr/>
        </p:nvSpPr>
        <p:spPr>
          <a:xfrm>
            <a:off x="485365" y="3358148"/>
            <a:ext cx="1082669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sz="1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Développeurs</a:t>
            </a: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4" descr="C:\Users\sdesaintalbin\Documents\DenyAll\Plan\Corporate Strategy\M&amp;A\Jack Daniels\Identité visuelle\logo-man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789" y="1364413"/>
            <a:ext cx="773253" cy="77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sdesaintalbin\Documents\DenyAll\Plan\Corporate Strategy\M&amp;A\Jack Daniels\Identité visuelle\logo-connect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251" y="2984879"/>
            <a:ext cx="735991" cy="735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84" y="2731594"/>
            <a:ext cx="668339" cy="668339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95" r="100000">
                        <a14:foregroundMark x1="17154" y1="71875" x2="23587" y2="81250"/>
                        <a14:foregroundMark x1="22612" y1="52734" x2="22417" y2="55859"/>
                        <a14:foregroundMark x1="22417" y1="6641" x2="18324" y2="8984"/>
                        <a14:foregroundMark x1="74269" y1="19922" x2="80897" y2="13672"/>
                        <a14:foregroundMark x1="71540" y1="56641" x2="68226" y2="58203"/>
                        <a14:foregroundMark x1="72710" y1="76172" x2="82066" y2="81250"/>
                        <a14:foregroundMark x1="15353" y1="56667" x2="13278" y2="5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559" y="2850812"/>
            <a:ext cx="1000530" cy="499290"/>
          </a:xfrm>
          <a:prstGeom prst="rect">
            <a:avLst/>
          </a:prstGeom>
        </p:spPr>
      </p:pic>
      <p:sp>
        <p:nvSpPr>
          <p:cNvPr id="35" name="ZoneTexte 34"/>
          <p:cNvSpPr txBox="1"/>
          <p:nvPr/>
        </p:nvSpPr>
        <p:spPr>
          <a:xfrm>
            <a:off x="7585157" y="3350102"/>
            <a:ext cx="896720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en-US" sz="12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Utilisateurs</a:t>
            </a: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Flèche en arc 35"/>
          <p:cNvSpPr/>
          <p:nvPr/>
        </p:nvSpPr>
        <p:spPr>
          <a:xfrm rot="4889713">
            <a:off x="3544954" y="2696807"/>
            <a:ext cx="1284908" cy="1267794"/>
          </a:xfrm>
          <a:prstGeom prst="circularArrow">
            <a:avLst>
              <a:gd name="adj1" fmla="val 5961"/>
              <a:gd name="adj2" fmla="val 1142319"/>
              <a:gd name="adj3" fmla="val 20480606"/>
              <a:gd name="adj4" fmla="val 942380"/>
              <a:gd name="adj5" fmla="val 7604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7" name="Flèche droite 36"/>
          <p:cNvSpPr/>
          <p:nvPr/>
        </p:nvSpPr>
        <p:spPr>
          <a:xfrm>
            <a:off x="5174720" y="3224773"/>
            <a:ext cx="731346" cy="25620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29" name="Picture 5" descr="C:\Users\sdesaintalbin\Documents\DenyAll\Plan\Corporate Strategy\M&amp;A\Jack Daniels\Identité visuelle\logo-protec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876" y="2971659"/>
            <a:ext cx="737167" cy="737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Flèche droite 39"/>
          <p:cNvSpPr/>
          <p:nvPr/>
        </p:nvSpPr>
        <p:spPr>
          <a:xfrm rot="7939504">
            <a:off x="4115926" y="2205331"/>
            <a:ext cx="507587" cy="1581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1" name="Flèche droite 40"/>
          <p:cNvSpPr/>
          <p:nvPr/>
        </p:nvSpPr>
        <p:spPr>
          <a:xfrm rot="2895295">
            <a:off x="5112836" y="2185127"/>
            <a:ext cx="507587" cy="1581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Flèche droite 41"/>
          <p:cNvSpPr/>
          <p:nvPr/>
        </p:nvSpPr>
        <p:spPr>
          <a:xfrm rot="5400000">
            <a:off x="4615066" y="2354362"/>
            <a:ext cx="507587" cy="15819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4" name="Titre 2"/>
          <p:cNvSpPr txBox="1">
            <a:spLocks/>
          </p:cNvSpPr>
          <p:nvPr/>
        </p:nvSpPr>
        <p:spPr>
          <a:xfrm>
            <a:off x="475126" y="2240"/>
            <a:ext cx="7241947" cy="810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400" b="1" i="0" u="none" strike="noStrike" kern="1200" cap="small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8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Sécurité</a:t>
            </a:r>
            <a:r>
              <a:rPr lang="en-US" dirty="0" smtClean="0"/>
              <a:t> </a:t>
            </a:r>
            <a:r>
              <a:rPr lang="en-US" dirty="0"/>
              <a:t>A</a:t>
            </a:r>
            <a:r>
              <a:rPr lang="en-US" dirty="0" smtClean="0"/>
              <a:t>pplicative de Nouvelle </a:t>
            </a:r>
            <a:r>
              <a:rPr lang="en-US" dirty="0" err="1" smtClean="0"/>
              <a:t>Génération</a:t>
            </a:r>
            <a:endParaRPr lang="en-US" dirty="0"/>
          </a:p>
        </p:txBody>
      </p:sp>
      <p:sp>
        <p:nvSpPr>
          <p:cNvPr id="22" name="Flèche en arc 21"/>
          <p:cNvSpPr/>
          <p:nvPr/>
        </p:nvSpPr>
        <p:spPr>
          <a:xfrm rot="4889713">
            <a:off x="2113437" y="2698298"/>
            <a:ext cx="1284908" cy="1267794"/>
          </a:xfrm>
          <a:prstGeom prst="circularArrow">
            <a:avLst>
              <a:gd name="adj1" fmla="val 5961"/>
              <a:gd name="adj2" fmla="val 1142319"/>
              <a:gd name="adj3" fmla="val 20480606"/>
              <a:gd name="adj4" fmla="val 942380"/>
              <a:gd name="adj5" fmla="val 7604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3" name="Picture 3" descr="C:\Users\sdesaintalbin\Documents\DenyAll\Plan\Corporate Strategy\M&amp;A\Jack Daniels\Identité visuelle\logo-detect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703" y="2952586"/>
            <a:ext cx="756239" cy="75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e 2"/>
          <p:cNvGrpSpPr/>
          <p:nvPr/>
        </p:nvGrpSpPr>
        <p:grpSpPr>
          <a:xfrm>
            <a:off x="1595751" y="3720870"/>
            <a:ext cx="898900" cy="1055789"/>
            <a:chOff x="1500805" y="4197085"/>
            <a:chExt cx="1198533" cy="1407718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6471" y="4197085"/>
              <a:ext cx="951940" cy="9519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ZoneTexte 24"/>
            <p:cNvSpPr txBox="1"/>
            <p:nvPr/>
          </p:nvSpPr>
          <p:spPr>
            <a:xfrm>
              <a:off x="1500805" y="4989250"/>
              <a:ext cx="1198533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/>
                <a:t>Code of </a:t>
              </a:r>
            </a:p>
            <a:p>
              <a:pPr algn="ctr"/>
              <a:r>
                <a:rPr lang="en-US" sz="1200" b="1" dirty="0"/>
                <a:t>application</a:t>
              </a:r>
            </a:p>
          </p:txBody>
        </p:sp>
      </p:grpSp>
      <p:grpSp>
        <p:nvGrpSpPr>
          <p:cNvPr id="27" name="Groupe 26"/>
          <p:cNvGrpSpPr/>
          <p:nvPr/>
        </p:nvGrpSpPr>
        <p:grpSpPr>
          <a:xfrm>
            <a:off x="4325468" y="3776331"/>
            <a:ext cx="1110304" cy="862820"/>
            <a:chOff x="5579044" y="2898992"/>
            <a:chExt cx="1480405" cy="1150427"/>
          </a:xfrm>
        </p:grpSpPr>
        <p:sp>
          <p:nvSpPr>
            <p:cNvPr id="28" name="ZoneTexte 27"/>
            <p:cNvSpPr txBox="1"/>
            <p:nvPr/>
          </p:nvSpPr>
          <p:spPr>
            <a:xfrm>
              <a:off x="5579044" y="3680087"/>
              <a:ext cx="14804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/>
                <a:t>Security Policy</a:t>
              </a:r>
            </a:p>
          </p:txBody>
        </p:sp>
        <p:grpSp>
          <p:nvGrpSpPr>
            <p:cNvPr id="30" name="Groupe 29"/>
            <p:cNvGrpSpPr/>
            <p:nvPr/>
          </p:nvGrpSpPr>
          <p:grpSpPr>
            <a:xfrm>
              <a:off x="5849247" y="2898992"/>
              <a:ext cx="931003" cy="931003"/>
              <a:chOff x="705323" y="2742983"/>
              <a:chExt cx="1219200" cy="1219200"/>
            </a:xfrm>
          </p:grpSpPr>
          <p:pic>
            <p:nvPicPr>
              <p:cNvPr id="31" name="Image 30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323" y="2742983"/>
                <a:ext cx="1219200" cy="1219200"/>
              </a:xfrm>
              <a:prstGeom prst="rect">
                <a:avLst/>
              </a:prstGeom>
            </p:spPr>
          </p:pic>
          <p:sp>
            <p:nvSpPr>
              <p:cNvPr id="38" name="Rectangle 37"/>
              <p:cNvSpPr/>
              <p:nvPr/>
            </p:nvSpPr>
            <p:spPr>
              <a:xfrm>
                <a:off x="835964" y="3153756"/>
                <a:ext cx="957918" cy="53759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9" name="Picture 2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2440" y="3183366"/>
                <a:ext cx="478372" cy="478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43" name="Groupe 42"/>
          <p:cNvGrpSpPr/>
          <p:nvPr/>
        </p:nvGrpSpPr>
        <p:grpSpPr>
          <a:xfrm>
            <a:off x="5702105" y="3779638"/>
            <a:ext cx="1064587" cy="1047486"/>
            <a:chOff x="5609524" y="2898992"/>
            <a:chExt cx="1419450" cy="1396647"/>
          </a:xfrm>
        </p:grpSpPr>
        <p:sp>
          <p:nvSpPr>
            <p:cNvPr id="48" name="ZoneTexte 47"/>
            <p:cNvSpPr txBox="1"/>
            <p:nvPr/>
          </p:nvSpPr>
          <p:spPr>
            <a:xfrm>
              <a:off x="5609524" y="3680086"/>
              <a:ext cx="1419450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/>
                <a:t>Authorization</a:t>
              </a:r>
            </a:p>
            <a:p>
              <a:pPr algn="ctr"/>
              <a:r>
                <a:rPr lang="en-US" sz="1200" b="1" dirty="0"/>
                <a:t>Policy</a:t>
              </a:r>
            </a:p>
          </p:txBody>
        </p:sp>
        <p:grpSp>
          <p:nvGrpSpPr>
            <p:cNvPr id="50" name="Groupe 49"/>
            <p:cNvGrpSpPr/>
            <p:nvPr/>
          </p:nvGrpSpPr>
          <p:grpSpPr>
            <a:xfrm>
              <a:off x="5849247" y="2898992"/>
              <a:ext cx="931003" cy="931003"/>
              <a:chOff x="705323" y="2742983"/>
              <a:chExt cx="1219200" cy="1219200"/>
            </a:xfrm>
          </p:grpSpPr>
          <p:pic>
            <p:nvPicPr>
              <p:cNvPr id="51" name="Image 50"/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5323" y="2742983"/>
                <a:ext cx="1219200" cy="1219200"/>
              </a:xfrm>
              <a:prstGeom prst="rect">
                <a:avLst/>
              </a:prstGeom>
            </p:spPr>
          </p:pic>
          <p:sp>
            <p:nvSpPr>
              <p:cNvPr id="52" name="Rectangle 51"/>
              <p:cNvSpPr/>
              <p:nvPr/>
            </p:nvSpPr>
            <p:spPr>
              <a:xfrm>
                <a:off x="835964" y="3153756"/>
                <a:ext cx="957918" cy="53759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3" name="Picture 2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2440" y="3183366"/>
                <a:ext cx="478372" cy="478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54" name="Image 5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875" y="3782249"/>
            <a:ext cx="713955" cy="713955"/>
          </a:xfrm>
          <a:prstGeom prst="rect">
            <a:avLst/>
          </a:prstGeom>
        </p:spPr>
      </p:pic>
      <p:sp>
        <p:nvSpPr>
          <p:cNvPr id="55" name="ZoneTexte 54"/>
          <p:cNvSpPr txBox="1"/>
          <p:nvPr/>
        </p:nvSpPr>
        <p:spPr>
          <a:xfrm>
            <a:off x="2976104" y="4366681"/>
            <a:ext cx="954300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1200" b="1" dirty="0"/>
              <a:t>Vulnerability</a:t>
            </a:r>
          </a:p>
          <a:p>
            <a:pPr algn="ctr"/>
            <a:r>
              <a:rPr lang="en-US" sz="1200" b="1" dirty="0"/>
              <a:t>Report</a:t>
            </a:r>
          </a:p>
        </p:txBody>
      </p:sp>
      <p:pic>
        <p:nvPicPr>
          <p:cNvPr id="56" name="Image 5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242" y="1423692"/>
            <a:ext cx="664999" cy="664999"/>
          </a:xfrm>
          <a:prstGeom prst="rect">
            <a:avLst/>
          </a:prstGeom>
        </p:spPr>
      </p:pic>
      <p:sp>
        <p:nvSpPr>
          <p:cNvPr id="57" name="Flèche droite 56"/>
          <p:cNvSpPr/>
          <p:nvPr/>
        </p:nvSpPr>
        <p:spPr>
          <a:xfrm>
            <a:off x="5311603" y="1673486"/>
            <a:ext cx="1131679" cy="16229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9" name="Flèche droite 58"/>
          <p:cNvSpPr/>
          <p:nvPr/>
        </p:nvSpPr>
        <p:spPr>
          <a:xfrm rot="10800000">
            <a:off x="3259550" y="1683827"/>
            <a:ext cx="1131679" cy="16229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2" name="ZoneTexte 61"/>
          <p:cNvSpPr txBox="1"/>
          <p:nvPr/>
        </p:nvSpPr>
        <p:spPr>
          <a:xfrm>
            <a:off x="2547656" y="1981260"/>
            <a:ext cx="461906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1200" b="1" dirty="0"/>
              <a:t>SIEM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6582721" y="2009873"/>
            <a:ext cx="639310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1200" b="1" dirty="0"/>
              <a:t>Firewall</a:t>
            </a:r>
          </a:p>
        </p:txBody>
      </p:sp>
      <p:pic>
        <p:nvPicPr>
          <p:cNvPr id="64" name="Image 6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379" y="1423692"/>
            <a:ext cx="637702" cy="652248"/>
          </a:xfrm>
          <a:prstGeom prst="rect">
            <a:avLst/>
          </a:prstGeom>
        </p:spPr>
      </p:pic>
      <p:sp>
        <p:nvSpPr>
          <p:cNvPr id="65" name="ZoneTexte 64"/>
          <p:cNvSpPr txBox="1"/>
          <p:nvPr/>
        </p:nvSpPr>
        <p:spPr>
          <a:xfrm>
            <a:off x="7423781" y="1992802"/>
            <a:ext cx="654507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1200" b="1" dirty="0" err="1"/>
              <a:t>Routeur</a:t>
            </a:r>
            <a:endParaRPr lang="en-US" sz="1200" b="1" dirty="0"/>
          </a:p>
        </p:txBody>
      </p:sp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003" y="1419620"/>
            <a:ext cx="703542" cy="703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ZoneTexte 70"/>
          <p:cNvSpPr txBox="1"/>
          <p:nvPr/>
        </p:nvSpPr>
        <p:spPr>
          <a:xfrm>
            <a:off x="1570080" y="1981260"/>
            <a:ext cx="813252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1200" b="1" dirty="0"/>
              <a:t>IAST/RASP</a:t>
            </a:r>
          </a:p>
        </p:txBody>
      </p:sp>
      <p:pic>
        <p:nvPicPr>
          <p:cNvPr id="72" name="Picture 4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514" y="1507439"/>
            <a:ext cx="410949" cy="48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ZoneTexte 57"/>
          <p:cNvSpPr txBox="1"/>
          <p:nvPr/>
        </p:nvSpPr>
        <p:spPr>
          <a:xfrm>
            <a:off x="4337673" y="2816732"/>
            <a:ext cx="10847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WAF</a:t>
            </a:r>
          </a:p>
        </p:txBody>
      </p:sp>
      <p:sp>
        <p:nvSpPr>
          <p:cNvPr id="60" name="ZoneTexte 59"/>
          <p:cNvSpPr txBox="1"/>
          <p:nvPr/>
        </p:nvSpPr>
        <p:spPr>
          <a:xfrm>
            <a:off x="5656752" y="2839906"/>
            <a:ext cx="10847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WAM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2915509" y="2792235"/>
            <a:ext cx="1084789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1100" b="1" dirty="0">
                <a:latin typeface="Arial" panose="020B0604020202020204" pitchFamily="34" charset="0"/>
                <a:cs typeface="Arial" panose="020B0604020202020204" pitchFamily="34" charset="0"/>
              </a:rPr>
              <a:t>*AST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650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66" grpId="0" animBg="1"/>
      <p:bldP spid="36" grpId="0" animBg="1"/>
      <p:bldP spid="36" grpId="1" animBg="1"/>
      <p:bldP spid="37" grpId="0" animBg="1"/>
      <p:bldP spid="40" grpId="0" animBg="1"/>
      <p:bldP spid="41" grpId="0" animBg="1"/>
      <p:bldP spid="42" grpId="0" animBg="1"/>
      <p:bldP spid="22" grpId="0" animBg="1"/>
      <p:bldP spid="22" grpId="1" animBg="1"/>
      <p:bldP spid="55" grpId="0"/>
      <p:bldP spid="57" grpId="0" animBg="1"/>
      <p:bldP spid="59" grpId="0" animBg="1"/>
      <p:bldP spid="62" grpId="0"/>
      <p:bldP spid="63" grpId="0"/>
      <p:bldP spid="65" grpId="0"/>
      <p:bldP spid="71" grpId="0"/>
      <p:bldP spid="58" grpId="0"/>
      <p:bldP spid="60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5" t="6249" r="3760" b="3831"/>
          <a:stretch/>
        </p:blipFill>
        <p:spPr>
          <a:xfrm>
            <a:off x="1979712" y="159005"/>
            <a:ext cx="6422834" cy="4439798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1"/>
                </a:solidFill>
              </a:rPr>
              <a:t>Partout !</a:t>
            </a: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15" name="Espace réservé du contenu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9985" y="2319195"/>
            <a:ext cx="804613" cy="1828532"/>
          </a:xfrm>
          <a:prstGeom prst="rect">
            <a:avLst/>
          </a:prstGeom>
        </p:spPr>
      </p:pic>
      <p:pic>
        <p:nvPicPr>
          <p:cNvPr id="19" name="Espace réservé du contenu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9232" y="3119482"/>
            <a:ext cx="804613" cy="1828532"/>
          </a:xfrm>
          <a:prstGeom prst="rect">
            <a:avLst/>
          </a:prstGeom>
        </p:spPr>
      </p:pic>
      <p:pic>
        <p:nvPicPr>
          <p:cNvPr id="20" name="Espace réservé du contenu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3765" y="1491983"/>
            <a:ext cx="804613" cy="1828532"/>
          </a:xfrm>
          <a:prstGeom prst="rect">
            <a:avLst/>
          </a:prstGeom>
        </p:spPr>
      </p:pic>
      <p:pic>
        <p:nvPicPr>
          <p:cNvPr id="21" name="Espace réservé du contenu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771" y="2639310"/>
            <a:ext cx="804613" cy="1828532"/>
          </a:xfrm>
          <a:prstGeom prst="rect">
            <a:avLst/>
          </a:prstGeom>
        </p:spPr>
      </p:pic>
      <p:pic>
        <p:nvPicPr>
          <p:cNvPr id="22" name="Espace réservé du contenu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4619" y="330606"/>
            <a:ext cx="804613" cy="18285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563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Sinon, voilà ce qui arrive</a:t>
            </a:r>
            <a:endParaRPr lang="fr-FR" dirty="0"/>
          </a:p>
        </p:txBody>
      </p:sp>
      <p:pic>
        <p:nvPicPr>
          <p:cNvPr id="11272" name="Picture 8" descr="http://upload.wikimedia.org/wikipedia/commons/thumb/9/9a/Target_logo.svg/771px-Target_logo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610" y="1548057"/>
            <a:ext cx="1913950" cy="254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/>
          <p:cNvSpPr txBox="1"/>
          <p:nvPr/>
        </p:nvSpPr>
        <p:spPr>
          <a:xfrm>
            <a:off x="3815108" y="1335415"/>
            <a:ext cx="4429300" cy="310854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fontAlgn="base">
              <a:spcBef>
                <a:spcPts val="900"/>
              </a:spcBef>
              <a:spcAft>
                <a:spcPct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latin typeface="Arial" pitchFamily="34" charset="0"/>
                <a:cs typeface="Arial" pitchFamily="34" charset="0"/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400">
                <a:latin typeface="Arial" pitchFamily="34" charset="0"/>
                <a:cs typeface="Arial" pitchFamily="34" charset="0"/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latin typeface="Arial" pitchFamily="34" charset="0"/>
                <a:cs typeface="Arial" pitchFamily="34" charset="0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40M de numéros de CB</a:t>
            </a:r>
          </a:p>
          <a:p>
            <a:r>
              <a:rPr lang="fr-FR" dirty="0"/>
              <a:t>Un pirate de 17 ans</a:t>
            </a:r>
          </a:p>
          <a:p>
            <a:r>
              <a:rPr lang="fr-FR" dirty="0"/>
              <a:t>Malware</a:t>
            </a:r>
          </a:p>
          <a:p>
            <a:r>
              <a:rPr lang="fr-FR" dirty="0"/>
              <a:t>Aspiration sur le web</a:t>
            </a:r>
          </a:p>
          <a:p>
            <a:r>
              <a:rPr lang="fr-FR" dirty="0"/>
              <a:t>Via un ordinateur qui gérait… la climatisation</a:t>
            </a:r>
          </a:p>
          <a:p>
            <a:r>
              <a:rPr lang="fr-FR" dirty="0"/>
              <a:t>CEO </a:t>
            </a:r>
            <a:r>
              <a:rPr lang="fr-FR" dirty="0" smtClean="0"/>
              <a:t>débarqué</a:t>
            </a:r>
          </a:p>
          <a:p>
            <a:r>
              <a:rPr lang="fr-FR" dirty="0"/>
              <a:t>A</a:t>
            </a:r>
            <a:r>
              <a:rPr lang="fr-FR" dirty="0" smtClean="0"/>
              <a:t>ction </a:t>
            </a:r>
            <a:r>
              <a:rPr lang="fr-FR" dirty="0"/>
              <a:t>en berne</a:t>
            </a:r>
          </a:p>
        </p:txBody>
      </p:sp>
      <p:cxnSp>
        <p:nvCxnSpPr>
          <p:cNvPr id="4" name="Connecteur droit 3"/>
          <p:cNvCxnSpPr/>
          <p:nvPr/>
        </p:nvCxnSpPr>
        <p:spPr>
          <a:xfrm>
            <a:off x="3778596" y="1419622"/>
            <a:ext cx="0" cy="29546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9" name="Picture 2" descr="http://upload.wikimedia.org/wikipedia/commons/f/f1/Abzeichen_Festungstruppen_Maginot-Lini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03216"/>
            <a:ext cx="2433638" cy="243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13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Ou encore ceci…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3908268" y="1623447"/>
            <a:ext cx="4336140" cy="253247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fontAlgn="base">
              <a:spcBef>
                <a:spcPts val="900"/>
              </a:spcBef>
              <a:spcAft>
                <a:spcPct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 sz="2000" b="1" cap="small" baseline="0">
                <a:latin typeface="Arial" pitchFamily="34" charset="0"/>
                <a:cs typeface="Arial" pitchFamily="34" charset="0"/>
              </a:defRPr>
            </a:lvl1pPr>
            <a:lvl2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Font typeface="Arial" panose="020B0604020202020204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2pPr>
            <a:lvl3pPr marL="1143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latin typeface="Arial" pitchFamily="34" charset="0"/>
                <a:cs typeface="Arial" pitchFamily="34" charset="0"/>
              </a:defRPr>
            </a:lvl3pPr>
            <a:lvl4pPr marL="1600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400">
                <a:latin typeface="Arial" pitchFamily="34" charset="0"/>
                <a:cs typeface="Arial" pitchFamily="34" charset="0"/>
              </a:defRPr>
            </a:lvl4pPr>
            <a:lvl5pPr marL="20574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400">
                <a:latin typeface="Arial" pitchFamily="34" charset="0"/>
                <a:cs typeface="Arial" pitchFamily="34" charset="0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fr-FR" dirty="0"/>
              <a:t>2 Injections </a:t>
            </a:r>
            <a:r>
              <a:rPr lang="fr-FR" dirty="0" smtClean="0"/>
              <a:t>SQL…  </a:t>
            </a:r>
            <a:endParaRPr lang="fr-FR" dirty="0"/>
          </a:p>
          <a:p>
            <a:r>
              <a:rPr lang="fr-FR" dirty="0" smtClean="0"/>
              <a:t>1,9 Million de données client</a:t>
            </a:r>
          </a:p>
          <a:p>
            <a:r>
              <a:rPr lang="fr-FR" dirty="0" smtClean="0"/>
              <a:t>Mots de passe en clair</a:t>
            </a:r>
          </a:p>
          <a:p>
            <a:r>
              <a:rPr lang="fr-FR" dirty="0" smtClean="0"/>
              <a:t>Données bancaires (RIB)</a:t>
            </a:r>
          </a:p>
          <a:p>
            <a:r>
              <a:rPr lang="fr-FR" dirty="0" smtClean="0"/>
              <a:t>Gestion externe non supervisée</a:t>
            </a:r>
            <a:endParaRPr lang="fr-FR" dirty="0"/>
          </a:p>
        </p:txBody>
      </p:sp>
      <p:cxnSp>
        <p:nvCxnSpPr>
          <p:cNvPr id="4" name="Connecteur droit 3"/>
          <p:cNvCxnSpPr/>
          <p:nvPr/>
        </p:nvCxnSpPr>
        <p:spPr>
          <a:xfrm>
            <a:off x="3871756" y="1419622"/>
            <a:ext cx="0" cy="295468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30" name="Picture 6" descr="http://s.tf1.fr/mmdia/i/83/4/tf1-fr-logo-etf1-2009-2893834qrlve.jpg?v=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24833"/>
            <a:ext cx="3535396" cy="102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42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835696" y="987574"/>
            <a:ext cx="6912768" cy="3528392"/>
          </a:xfrm>
        </p:spPr>
        <p:txBody>
          <a:bodyPr>
            <a:normAutofit/>
          </a:bodyPr>
          <a:lstStyle/>
          <a:p>
            <a:r>
              <a:rPr lang="fr-FR" dirty="0" smtClean="0"/>
              <a:t>Les recettes anciennes ne fonctionnent pas </a:t>
            </a:r>
          </a:p>
          <a:p>
            <a:pPr lvl="1"/>
            <a:r>
              <a:rPr lang="fr-FR" dirty="0" smtClean="0"/>
              <a:t>Il faut une stratégie spécifique pour les flux applicatifs</a:t>
            </a:r>
          </a:p>
          <a:p>
            <a:r>
              <a:rPr lang="fr-FR" dirty="0" smtClean="0"/>
              <a:t>La sécurité applicative </a:t>
            </a:r>
          </a:p>
          <a:p>
            <a:pPr lvl="1"/>
            <a:r>
              <a:rPr lang="fr-FR" dirty="0" smtClean="0"/>
              <a:t>Ne peut être entièrement automatisée</a:t>
            </a:r>
          </a:p>
          <a:p>
            <a:pPr lvl="1"/>
            <a:r>
              <a:rPr lang="fr-FR" dirty="0" smtClean="0"/>
              <a:t>Est une responsabilité partagée</a:t>
            </a:r>
            <a:endParaRPr lang="fr-FR" dirty="0"/>
          </a:p>
          <a:p>
            <a:pPr lvl="1"/>
            <a:r>
              <a:rPr lang="fr-FR" dirty="0" smtClean="0"/>
              <a:t>Requiert de l’intelligence </a:t>
            </a:r>
            <a:r>
              <a:rPr lang="fr-FR" dirty="0"/>
              <a:t>collective </a:t>
            </a:r>
            <a:endParaRPr lang="fr-FR" dirty="0" smtClean="0"/>
          </a:p>
          <a:p>
            <a:r>
              <a:rPr lang="fr-FR" b="1" dirty="0" smtClean="0"/>
              <a:t>Certains produits évoluent dans ce sens</a:t>
            </a:r>
            <a:endParaRPr lang="fr-FR" i="1" dirty="0"/>
          </a:p>
          <a:p>
            <a:pPr lvl="1"/>
            <a:r>
              <a:rPr lang="fr-FR" dirty="0" smtClean="0"/>
              <a:t>Intégration entre technologiques complémentaires</a:t>
            </a:r>
          </a:p>
          <a:p>
            <a:pPr lvl="1"/>
            <a:r>
              <a:rPr lang="fr-FR" dirty="0" smtClean="0"/>
              <a:t>Facilitent coopération entre IT, sécurité et métiers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 : Adaptons-Nous !</a:t>
            </a: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1" t="1733" r="19799" b="5256"/>
          <a:stretch/>
        </p:blipFill>
        <p:spPr>
          <a:xfrm>
            <a:off x="323528" y="915566"/>
            <a:ext cx="1512168" cy="37300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665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4290650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dgbiorczyk@denyall.com / +33 6 79 64 45 54</a:t>
            </a:r>
            <a:endParaRPr lang="fr-FR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3888" y="2139702"/>
            <a:ext cx="1800200" cy="167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1658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987574"/>
            <a:ext cx="3816424" cy="3528392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lang="fr-FR" dirty="0" smtClean="0"/>
              <a:t>Bloquer les attaques sur les flux web</a:t>
            </a:r>
          </a:p>
          <a:p>
            <a:pPr lvl="1"/>
            <a:r>
              <a:rPr lang="fr-FR" dirty="0" smtClean="0"/>
              <a:t>Connues et </a:t>
            </a:r>
            <a:r>
              <a:rPr lang="fr-FR" dirty="0" err="1" smtClean="0"/>
              <a:t>zero-days</a:t>
            </a:r>
            <a:endParaRPr lang="fr-FR" dirty="0" smtClean="0"/>
          </a:p>
          <a:p>
            <a:pPr lvl="1"/>
            <a:r>
              <a:rPr lang="fr-FR" dirty="0" smtClean="0"/>
              <a:t>Eviter les faux positifs</a:t>
            </a:r>
          </a:p>
          <a:p>
            <a:pPr lvl="1"/>
            <a:r>
              <a:rPr lang="fr-FR" dirty="0" smtClean="0"/>
              <a:t>Parer les </a:t>
            </a:r>
            <a:r>
              <a:rPr lang="fr-FR" dirty="0"/>
              <a:t>tentatives d’évasion</a:t>
            </a:r>
          </a:p>
          <a:p>
            <a:pPr lvl="1"/>
            <a:r>
              <a:rPr lang="fr-FR" dirty="0" smtClean="0"/>
              <a:t>Savoir « gérer » les nouveaux langages et protocoles</a:t>
            </a:r>
          </a:p>
          <a:p>
            <a:r>
              <a:rPr lang="fr-FR" dirty="0" smtClean="0"/>
              <a:t>Intégrer les utilisateurs</a:t>
            </a:r>
          </a:p>
          <a:p>
            <a:pPr lvl="1"/>
            <a:r>
              <a:rPr lang="fr-FR" dirty="0"/>
              <a:t>Renforcer l’authentification, </a:t>
            </a:r>
            <a:r>
              <a:rPr lang="fr-FR" dirty="0" smtClean="0"/>
              <a:t>simplifier l’accès (SSO)</a:t>
            </a:r>
          </a:p>
          <a:p>
            <a:pPr lvl="1"/>
            <a:r>
              <a:rPr lang="fr-FR" dirty="0"/>
              <a:t>Analyser </a:t>
            </a:r>
            <a:r>
              <a:rPr lang="fr-FR" dirty="0" smtClean="0"/>
              <a:t>le comportement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        WAF</a:t>
            </a:r>
            <a:endParaRPr lang="fr-FR" dirty="0"/>
          </a:p>
        </p:txBody>
      </p:sp>
      <p:pic>
        <p:nvPicPr>
          <p:cNvPr id="4" name="Image 7" descr="cid:image003.png@01CF3CB2.72AD77D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 t="6518" r="1986" b="2074"/>
          <a:stretch/>
        </p:blipFill>
        <p:spPr bwMode="auto">
          <a:xfrm>
            <a:off x="4499992" y="1140471"/>
            <a:ext cx="4392488" cy="3231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http://upload.wikimedia.org/wikipedia/commons/thumb/4/42/Love_Heart_SVG.svg/645px-Love_Heart_SVG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84" y="195486"/>
            <a:ext cx="402456" cy="36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2862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611560" y="987574"/>
            <a:ext cx="2880320" cy="3528392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Sites Internet</a:t>
            </a:r>
          </a:p>
          <a:p>
            <a:r>
              <a:rPr lang="fr-FR" dirty="0" smtClean="0"/>
              <a:t>Extranet</a:t>
            </a:r>
          </a:p>
          <a:p>
            <a:pPr lvl="1"/>
            <a:r>
              <a:rPr lang="fr-FR" dirty="0" smtClean="0"/>
              <a:t>OWA,</a:t>
            </a:r>
            <a:r>
              <a:rPr lang="fr-FR" dirty="0"/>
              <a:t> </a:t>
            </a:r>
            <a:r>
              <a:rPr lang="fr-FR" dirty="0" err="1" smtClean="0"/>
              <a:t>Sharepoint</a:t>
            </a:r>
            <a:endParaRPr lang="fr-FR" dirty="0" smtClean="0"/>
          </a:p>
          <a:p>
            <a:pPr lvl="1"/>
            <a:r>
              <a:rPr lang="fr-FR" dirty="0" smtClean="0"/>
              <a:t>Réseaux sociaux d’entreprise</a:t>
            </a:r>
          </a:p>
          <a:p>
            <a:r>
              <a:rPr lang="fr-FR" dirty="0" smtClean="0"/>
              <a:t>Internes</a:t>
            </a:r>
          </a:p>
          <a:p>
            <a:pPr lvl="1"/>
            <a:r>
              <a:rPr lang="fr-FR" dirty="0" smtClean="0"/>
              <a:t>SAP, Oracle</a:t>
            </a:r>
          </a:p>
          <a:p>
            <a:r>
              <a:rPr lang="fr-FR" dirty="0" smtClean="0"/>
              <a:t>Web Services</a:t>
            </a:r>
          </a:p>
          <a:p>
            <a:r>
              <a:rPr lang="fr-FR" dirty="0" smtClean="0"/>
              <a:t>Cloud</a:t>
            </a:r>
          </a:p>
          <a:p>
            <a:pPr lvl="1"/>
            <a:r>
              <a:rPr lang="fr-FR" dirty="0" smtClean="0"/>
              <a:t>CRM, HR</a:t>
            </a:r>
          </a:p>
          <a:p>
            <a:r>
              <a:rPr lang="fr-FR" dirty="0"/>
              <a:t>M</a:t>
            </a:r>
            <a:r>
              <a:rPr lang="fr-FR" dirty="0" smtClean="0"/>
              <a:t>obiles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Protéger l’ensemble du Système d’Information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5" t="6249" r="3760" b="3831"/>
          <a:stretch/>
        </p:blipFill>
        <p:spPr>
          <a:xfrm>
            <a:off x="3635896" y="924232"/>
            <a:ext cx="5414722" cy="37429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860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à peu près deux fois par semaine</a:t>
            </a:r>
          </a:p>
          <a:p>
            <a:r>
              <a:rPr lang="fr-FR" dirty="0" smtClean="0"/>
              <a:t>souvent le vendredi après-midi…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Tiens, une nouvelle application…</a:t>
            </a:r>
            <a:endParaRPr lang="fr-FR" dirty="0"/>
          </a:p>
        </p:txBody>
      </p:sp>
      <p:pic>
        <p:nvPicPr>
          <p:cNvPr id="15362" name="Picture 2" descr="http://citelighter-cards.s3.amazonaws.com/p171mp2o7e8lm1fjv69n14p7m1v0_4233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" t="1608" r="2360" b="1637"/>
          <a:stretch/>
        </p:blipFill>
        <p:spPr bwMode="auto">
          <a:xfrm>
            <a:off x="2051720" y="2067694"/>
            <a:ext cx="1425212" cy="216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/>
          <p:cNvSpPr txBox="1"/>
          <p:nvPr/>
        </p:nvSpPr>
        <p:spPr>
          <a:xfrm>
            <a:off x="5724128" y="927749"/>
            <a:ext cx="3024336" cy="364715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www.mabanque.com	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192.168.21.48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www2.mabanque.com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192.168.21.49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intradev.mabanque.net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192.168.88.63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extranet.mabanque.com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192.168.77.63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intranet.mabanque.com  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192.168.21.49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paris.mabanque.com    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192.168.21.74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paca.mabanque.com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192.168.22.37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grandest.mabanque.com   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192.168.22.38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breizh.tibank.com       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192.168.21.48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chti.mabanque.com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192.168.21.48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atlantique.mabanque.com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192.168.21.48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paca.toutenliquide.com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192.168.99.100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www.monpretpascher.com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192.168.99.110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www.jedefiscaliseamort.com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192.168.99.101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rh.mabanque.net       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192.168.22.74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erp.mabanque.net	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192.168.21.29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exchange.mabanque.net 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192.168.21.49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exchange2.mabanque.net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192.168.72.1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exchange3.mabanque.net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192.168.72.21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exchange42.mabanque.net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192.168.72.99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exchange-dev.mabanque.net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192.168.79.12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pocbeeware.mabanque.net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192.168.99.99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sharepoint.mabanque.net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192.168.2.6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customers.mabanque.net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192.168.2.7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jupiter.mabanque.net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192.168.2.41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zeus.mabanque.net     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192.168.2.49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apollon.mabanque.net  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192.168.52.77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gerard.mabanque.net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192.168.21.122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hermes.mabanque.net   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192.168.21.231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athena.mabanque.net   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192.168.21.228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sisyphe-dev.mabanque.net	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192.168.228.188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lorem.mabanque.com    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192.168.228.189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  <a:p>
            <a:r>
              <a:rPr lang="en-US" sz="700" dirty="0">
                <a:solidFill>
                  <a:srgbClr val="00FF00"/>
                </a:solidFill>
                <a:latin typeface="Courier" pitchFamily="49" charset="0"/>
              </a:rPr>
              <a:t>ipsum.mabanque.com        </a:t>
            </a:r>
            <a:r>
              <a:rPr lang="en-US" sz="700" dirty="0" smtClean="0">
                <a:solidFill>
                  <a:srgbClr val="00FF00"/>
                </a:solidFill>
                <a:latin typeface="Courier" pitchFamily="49" charset="0"/>
              </a:rPr>
              <a:t>	192.168.228.189</a:t>
            </a:r>
            <a:endParaRPr lang="en-US" sz="700" dirty="0">
              <a:solidFill>
                <a:srgbClr val="00FF00"/>
              </a:solidFill>
              <a:latin typeface="Courier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651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Découvrir l’application</a:t>
            </a:r>
          </a:p>
          <a:p>
            <a:r>
              <a:rPr lang="fr-FR" dirty="0" smtClean="0"/>
              <a:t>Identifier sa surface d’attaque</a:t>
            </a:r>
          </a:p>
          <a:p>
            <a:r>
              <a:rPr lang="fr-FR" dirty="0" smtClean="0"/>
              <a:t>L’intégrer dans la politique de sécurité</a:t>
            </a:r>
          </a:p>
          <a:p>
            <a:r>
              <a:rPr lang="fr-FR" dirty="0" smtClean="0"/>
              <a:t>Traiter les cas d’erreur</a:t>
            </a:r>
          </a:p>
          <a:p>
            <a:r>
              <a:rPr lang="fr-FR" dirty="0" smtClean="0"/>
              <a:t>Mettre en production</a:t>
            </a:r>
          </a:p>
          <a:p>
            <a:pPr marL="0" indent="0">
              <a:buNone/>
            </a:pPr>
            <a:endParaRPr lang="fr-FR" dirty="0" smtClean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Il va falloir</a:t>
            </a:r>
            <a:endParaRPr lang="fr-FR" dirty="0"/>
          </a:p>
        </p:txBody>
      </p:sp>
      <p:pic>
        <p:nvPicPr>
          <p:cNvPr id="7170" name="Picture 2" descr="http://nouvelarbitre.com/wp-content/uploads/2013/05/sisyphe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02" y="1707654"/>
            <a:ext cx="2933298" cy="291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 rot="20121793">
            <a:off x="7895099" y="2259770"/>
            <a:ext cx="805750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fr-FR" sz="2400" b="1" dirty="0"/>
              <a:t>Appli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10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i="1" dirty="0" smtClean="0"/>
              <a:t>« Il y des trous. On le sait »</a:t>
            </a:r>
          </a:p>
          <a:p>
            <a:pPr marL="0" indent="0">
              <a:buNone/>
            </a:pPr>
            <a:r>
              <a:rPr lang="fr-FR" i="1" dirty="0" smtClean="0"/>
              <a:t>« On n’audite que ce que l’on voit »</a:t>
            </a:r>
          </a:p>
          <a:p>
            <a:pPr marL="0" indent="0">
              <a:buNone/>
            </a:pPr>
            <a:r>
              <a:rPr lang="fr-FR" i="1" dirty="0" smtClean="0"/>
              <a:t>« Ca coute un bras »</a:t>
            </a:r>
          </a:p>
          <a:p>
            <a:pPr marL="0" indent="0">
              <a:buNone/>
            </a:pPr>
            <a:r>
              <a:rPr lang="fr-FR" i="1" dirty="0" smtClean="0"/>
              <a:t>« Ca rapporte surtout des ennuis »</a:t>
            </a:r>
          </a:p>
          <a:p>
            <a:pPr marL="0" indent="0">
              <a:buNone/>
            </a:pPr>
            <a:r>
              <a:rPr lang="fr-FR" i="1" dirty="0" smtClean="0"/>
              <a:t>« C’est souvent la faute de l’autre »</a:t>
            </a:r>
          </a:p>
          <a:p>
            <a:pPr marL="0" indent="0">
              <a:buNone/>
            </a:pPr>
            <a:r>
              <a:rPr lang="fr-FR" i="1" dirty="0" smtClean="0"/>
              <a:t>« Si le gars veut à tout prix entrer, il le fera »</a:t>
            </a:r>
          </a:p>
          <a:p>
            <a:pPr marL="0" indent="0">
              <a:buNone/>
            </a:pPr>
            <a:r>
              <a:rPr lang="fr-FR" i="1" dirty="0" smtClean="0"/>
              <a:t>« A quoi bon ? »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Réalisme… ou Fatalisme ?</a:t>
            </a:r>
            <a:endParaRPr lang="fr-FR" dirty="0"/>
          </a:p>
        </p:txBody>
      </p:sp>
      <p:pic>
        <p:nvPicPr>
          <p:cNvPr id="13314" name="Picture 2" descr="http://natureforkids.net/wp-content/uploads/2012/05/morpheu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80066"/>
            <a:ext cx="3305784" cy="187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443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Tout va bien…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1849432" y="2869250"/>
            <a:ext cx="1015511" cy="646235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fr-FR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17698" y="1662506"/>
            <a:ext cx="1015511" cy="1852979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fr-FR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85963" y="2499974"/>
            <a:ext cx="1015511" cy="1015511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fr-FR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54229" y="1662506"/>
            <a:ext cx="1015511" cy="1852979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fr-FR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22494" y="3515484"/>
            <a:ext cx="1015511" cy="114300"/>
          </a:xfrm>
          <a:prstGeom prst="rect">
            <a:avLst/>
          </a:prstGeom>
          <a:solidFill>
            <a:srgbClr val="C00000"/>
          </a:solidFill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fr-FR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706432" y="3515484"/>
            <a:ext cx="783614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1849432" y="2338335"/>
            <a:ext cx="101551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+18%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2917698" y="1131591"/>
            <a:ext cx="101551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+51%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056427" y="1131590"/>
            <a:ext cx="101551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+51%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3983765" y="1969058"/>
            <a:ext cx="101551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+25%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6122494" y="3629784"/>
            <a:ext cx="101551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-3%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849432" y="2966295"/>
            <a:ext cx="1015513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PERTES MOYENNES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890222" y="2949994"/>
            <a:ext cx="1015511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PERTES &gt; $10M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958486" y="3053868"/>
            <a:ext cx="1015511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ATTAQUES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052031" y="2572569"/>
            <a:ext cx="1015511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BUDGET SÉCURITÉ DANS LE MONDE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067542" y="2699526"/>
            <a:ext cx="1015511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fr-F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BUDGET SÉCURITÉ EN EUROPE</a:t>
            </a: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ZoneTexte 24"/>
          <p:cNvSpPr txBox="1"/>
          <p:nvPr/>
        </p:nvSpPr>
        <p:spPr>
          <a:xfrm>
            <a:off x="7540253" y="4371026"/>
            <a:ext cx="1496243" cy="25391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fr-FR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Source : PWC 2013</a:t>
            </a:r>
            <a:endParaRPr lang="fr-FR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17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dirty="0" smtClean="0"/>
              <a:t>Voici donc votre trafic…</a:t>
            </a:r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3995936" y="2539199"/>
            <a:ext cx="3604428" cy="1472711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Clr>
                <a:srgbClr val="FF0000"/>
              </a:buClr>
              <a:buFont typeface="Lucida Grande"/>
              <a:buChar char="x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Erreurs SSL</a:t>
            </a:r>
          </a:p>
          <a:p>
            <a:pPr>
              <a:lnSpc>
                <a:spcPct val="80000"/>
              </a:lnSpc>
              <a:buClr>
                <a:srgbClr val="FF0000"/>
              </a:buClr>
              <a:buFont typeface="Lucida Grande"/>
              <a:buChar char="x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Injections SQL</a:t>
            </a:r>
          </a:p>
          <a:p>
            <a:pPr>
              <a:lnSpc>
                <a:spcPct val="80000"/>
              </a:lnSpc>
              <a:buClr>
                <a:srgbClr val="FF0000"/>
              </a:buClr>
              <a:buFont typeface="Lucida Grande"/>
              <a:buChar char="x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Cross Site Scripting</a:t>
            </a:r>
          </a:p>
          <a:p>
            <a:pPr>
              <a:lnSpc>
                <a:spcPct val="80000"/>
              </a:lnSpc>
              <a:buClr>
                <a:srgbClr val="FF0000"/>
              </a:buClr>
              <a:buFont typeface="Lucida Grande"/>
              <a:buChar char="x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Déni de service</a:t>
            </a:r>
          </a:p>
          <a:p>
            <a:pPr>
              <a:lnSpc>
                <a:spcPct val="80000"/>
              </a:lnSpc>
              <a:buClr>
                <a:srgbClr val="FF0000"/>
              </a:buClr>
              <a:buFont typeface="Lucida Grande"/>
              <a:buChar char="x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Exploit 0-Day</a:t>
            </a:r>
            <a:endParaRPr lang="fr-FR" sz="1900" b="1" cap="small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3908628" y="1347614"/>
            <a:ext cx="3460412" cy="1180323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Clr>
                <a:srgbClr val="008000"/>
              </a:buClr>
              <a:buFont typeface="Wingdings" charset="2"/>
              <a:buChar char="ü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SSL OK</a:t>
            </a:r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charset="2"/>
              <a:buChar char="ü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HTTP OK</a:t>
            </a:r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charset="2"/>
              <a:buChar char="ü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Utilisateurs authentifiés</a:t>
            </a:r>
          </a:p>
          <a:p>
            <a:pPr>
              <a:lnSpc>
                <a:spcPct val="80000"/>
              </a:lnSpc>
              <a:buClr>
                <a:srgbClr val="008000"/>
              </a:buClr>
              <a:buFont typeface="Wingdings" charset="2"/>
              <a:buChar char="ü"/>
            </a:pPr>
            <a:r>
              <a:rPr lang="fr-FR" sz="1900" b="1" cap="small" dirty="0" smtClean="0">
                <a:latin typeface="Arial" pitchFamily="34" charset="0"/>
                <a:cs typeface="Arial" pitchFamily="34" charset="0"/>
              </a:rPr>
              <a:t>Pas de contenu offensif</a:t>
            </a:r>
            <a:endParaRPr lang="fr-FR" sz="1900" b="1" cap="small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2279017" y="1203598"/>
            <a:ext cx="1428887" cy="2736304"/>
            <a:chOff x="617197" y="1203598"/>
            <a:chExt cx="1428887" cy="2736304"/>
          </a:xfrm>
        </p:grpSpPr>
        <p:sp>
          <p:nvSpPr>
            <p:cNvPr id="10" name="Processus 7"/>
            <p:cNvSpPr/>
            <p:nvPr/>
          </p:nvSpPr>
          <p:spPr>
            <a:xfrm>
              <a:off x="617197" y="2561445"/>
              <a:ext cx="1428887" cy="1378457"/>
            </a:xfrm>
            <a:prstGeom prst="flowChartProcess">
              <a:avLst/>
            </a:prstGeom>
            <a:solidFill>
              <a:srgbClr val="FF0000"/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  <a:reflection blurRad="6350" stA="50000" endA="295" endPos="92000" dist="101600" dir="5400000" sy="-100000" algn="bl" rotWithShape="0"/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fr-FR" sz="210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  <p:sp>
          <p:nvSpPr>
            <p:cNvPr id="11" name="Processus 3"/>
            <p:cNvSpPr/>
            <p:nvPr/>
          </p:nvSpPr>
          <p:spPr>
            <a:xfrm>
              <a:off x="617197" y="1203598"/>
              <a:ext cx="1428887" cy="1378457"/>
            </a:xfrm>
            <a:prstGeom prst="flowChartProcess">
              <a:avLst/>
            </a:prstGeom>
            <a:solidFill>
              <a:srgbClr val="008000"/>
            </a:solidFill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fr-FR" sz="2100" dirty="0">
                <a:solidFill>
                  <a:schemeClr val="tx1"/>
                </a:solidFill>
                <a:latin typeface="Eurostile"/>
                <a:cs typeface="Eurostile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32471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CONTAIN_GUIDS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ebd9b88d-a29f-4142-9163-cecdcf03d21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da68e580-2ba6-4f2c-90a5-4b3e0efd588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2eb01dee-9969-4196-b8ee-a5c7f8822e4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d4530eec-57f2-456f-8e8f-cb3a7c12f0b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7a5c757f-485d-4d76-9346-83a80b31bcf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81e3ff69-1de2-4696-a575-e5e3d8e588a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f2ad5927-51c4-440b-9c18-f2c08c424e5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8ee51124-d008-4eb2-a18b-8e1526673c2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cddc868e-f579-4a52-a197-4d8397c348b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86e775fd-b298-4d56-abc6-46b6f05a125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421f0bbe-2051-4b68-867d-2da5653cd7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3e31413b-c1c5-4a53-8ea9-6e2d4310beb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86682e9a-3db4-4acd-bf55-9720f1ca37b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36099340-9ef4-47ae-ab89-b5a78670644d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84a1add4-bec8-4d5a-aa24-5a9babe22e9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1e89e400-052a-4c03-88a8-d3db8c2b8c4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3b1b9112-1912-4d03-936f-5532ef00c3c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681406f3-f89d-4426-8fa7-7d1547c206e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7dc8c5a3-e5b6-4259-bdd6-ba486319204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6edadaf5-26e2-4dba-af44-9a22109911e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d1153007-0024-44ae-acf0-339cc3a2c7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93ca48be-8d1b-45d1-acb6-b6f6c7af0c7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da629fdc-a359-491b-9369-d77a2f2d548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9d74bc92-0f1c-4c22-a63f-82de8e75a73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1fca6962-cafe-45d2-a209-29a9b885c18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FFISYNC_SLIDE_GUID" val="d288070f-1a1e-4aa3-bc34-f02a7ebd8b7d"/>
</p:tagLst>
</file>

<file path=ppt/theme/theme1.xml><?xml version="1.0" encoding="utf-8"?>
<a:theme xmlns:a="http://schemas.openxmlformats.org/drawingml/2006/main" name="DA - June 201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20140502_DA_template_16-9 (1)</Template>
  <TotalTime>2141</TotalTime>
  <Words>934</Words>
  <Application>Microsoft Office PowerPoint</Application>
  <PresentationFormat>Affichage à l'écran (16:9)</PresentationFormat>
  <Paragraphs>298</Paragraphs>
  <Slides>27</Slides>
  <Notes>7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28" baseType="lpstr">
      <vt:lpstr>DA - June 2013</vt:lpstr>
      <vt:lpstr>Adapter sa stratégie de sécurité :  luxe ou nécessité ?</vt:lpstr>
      <vt:lpstr>Les vieilles recettes ne font pas toujours… </vt:lpstr>
      <vt:lpstr>I        WAF</vt:lpstr>
      <vt:lpstr>Protéger l’ensemble du Système d’Information</vt:lpstr>
      <vt:lpstr>Tiens, une nouvelle application…</vt:lpstr>
      <vt:lpstr>Il va falloir</vt:lpstr>
      <vt:lpstr>Réalisme… ou Fatalisme ?</vt:lpstr>
      <vt:lpstr>Tout va bien…</vt:lpstr>
      <vt:lpstr>Voici donc votre trafic…</vt:lpstr>
      <vt:lpstr>Ce n’est malheureusement pas si simple</vt:lpstr>
      <vt:lpstr>Qu’est-ce donc ?</vt:lpstr>
      <vt:lpstr>WAF : apprentissage et blocage</vt:lpstr>
      <vt:lpstr>Comment affiner la protection ?</vt:lpstr>
      <vt:lpstr>Analyser en détail</vt:lpstr>
      <vt:lpstr>Interpréter le contenu des requêtes</vt:lpstr>
      <vt:lpstr>Identifier la nature des flux</vt:lpstr>
      <vt:lpstr>Evaluer les utilisateurs</vt:lpstr>
      <vt:lpstr>Le cycle de vie de la sécurité applicative</vt:lpstr>
      <vt:lpstr>DenyAll WAF-DAST – Cas d’integration</vt:lpstr>
      <vt:lpstr>WAF et Scanneur</vt:lpstr>
      <vt:lpstr>Identification de la surface d’attaque</vt:lpstr>
      <vt:lpstr>La Sécurité Applicative de Nouvelle Génération</vt:lpstr>
      <vt:lpstr>Partout !</vt:lpstr>
      <vt:lpstr>Sinon, voilà ce qui arrive</vt:lpstr>
      <vt:lpstr>Ou encore ceci…</vt:lpstr>
      <vt:lpstr>Conclusion : Adaptons-Nous !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Jérôme C.</dc:creator>
  <cp:lastModifiedBy>Damien Gbiorczyk</cp:lastModifiedBy>
  <cp:revision>180</cp:revision>
  <dcterms:created xsi:type="dcterms:W3CDTF">2014-08-28T08:53:53Z</dcterms:created>
  <dcterms:modified xsi:type="dcterms:W3CDTF">2015-09-11T08:30:10Z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ServerID">
    <vt:lpwstr>9db12324-d5b8-4504-a262-f75e829d30b8</vt:lpwstr>
  </property>
  <property fmtid="{D5CDD505-2E9C-101B-9397-08002B2CF9AE}" pid="3" name="Offisync_ProviderInitializationData">
    <vt:lpwstr>https://denyall.jiveon.com</vt:lpwstr>
  </property>
  <property fmtid="{D5CDD505-2E9C-101B-9397-08002B2CF9AE}" pid="4" name="Offisync_UpdateToken">
    <vt:lpwstr>2</vt:lpwstr>
  </property>
  <property fmtid="{D5CDD505-2E9C-101B-9397-08002B2CF9AE}" pid="5" name="Jive_PrevVersionNumber">
    <vt:lpwstr/>
  </property>
  <property fmtid="{D5CDD505-2E9C-101B-9397-08002B2CF9AE}" pid="6" name="Jive_LatestUserAccountName">
    <vt:lpwstr>dgbiorczyk</vt:lpwstr>
  </property>
  <property fmtid="{D5CDD505-2E9C-101B-9397-08002B2CF9AE}" pid="7" name="Jive_LatestFileFullName">
    <vt:lpwstr/>
  </property>
  <property fmtid="{D5CDD505-2E9C-101B-9397-08002B2CF9AE}" pid="8" name="Jive_ModifiedButNotPublished">
    <vt:lpwstr>True</vt:lpwstr>
  </property>
  <property fmtid="{D5CDD505-2E9C-101B-9397-08002B2CF9AE}" pid="9" name="Offisync_UniqueId">
    <vt:lpwstr>1834</vt:lpwstr>
  </property>
  <property fmtid="{D5CDD505-2E9C-101B-9397-08002B2CF9AE}" pid="10" name="Jive_VersionGuid_v2.5">
    <vt:lpwstr/>
  </property>
  <property fmtid="{D5CDD505-2E9C-101B-9397-08002B2CF9AE}" pid="11" name="Jive_VersionGuid">
    <vt:lpwstr>71c15849-a556-4856-a12d-2247c5b5c6bc</vt:lpwstr>
  </property>
</Properties>
</file>