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3" r:id="rId1"/>
    <p:sldMasterId id="2147483690" r:id="rId2"/>
  </p:sldMasterIdLst>
  <p:notesMasterIdLst>
    <p:notesMasterId r:id="rId20"/>
  </p:notesMasterIdLst>
  <p:handoutMasterIdLst>
    <p:handoutMasterId r:id="rId21"/>
  </p:handoutMasterIdLst>
  <p:sldIdLst>
    <p:sldId id="407" r:id="rId3"/>
    <p:sldId id="470" r:id="rId4"/>
    <p:sldId id="471" r:id="rId5"/>
    <p:sldId id="476" r:id="rId6"/>
    <p:sldId id="472" r:id="rId7"/>
    <p:sldId id="497" r:id="rId8"/>
    <p:sldId id="505" r:id="rId9"/>
    <p:sldId id="473" r:id="rId10"/>
    <p:sldId id="481" r:id="rId11"/>
    <p:sldId id="501" r:id="rId12"/>
    <p:sldId id="500" r:id="rId13"/>
    <p:sldId id="482" r:id="rId14"/>
    <p:sldId id="502" r:id="rId15"/>
    <p:sldId id="503" r:id="rId16"/>
    <p:sldId id="499" r:id="rId17"/>
    <p:sldId id="504" r:id="rId18"/>
    <p:sldId id="496" r:id="rId19"/>
  </p:sldIdLst>
  <p:sldSz cx="9906000" cy="6858000" type="A4"/>
  <p:notesSz cx="6797675" cy="9928225"/>
  <p:custDataLst>
    <p:tags r:id="rId22"/>
  </p:custDataLst>
  <p:defaultTextStyle>
    <a:defPPr>
      <a:defRPr lang="en-US"/>
    </a:defPPr>
    <a:lvl1pPr algn="l" rtl="0" fontAlgn="base">
      <a:spcBef>
        <a:spcPct val="0"/>
      </a:spcBef>
      <a:spcAft>
        <a:spcPct val="0"/>
      </a:spcAft>
      <a:defRPr sz="1000" kern="1200">
        <a:solidFill>
          <a:schemeClr val="tx1"/>
        </a:solidFill>
        <a:latin typeface="Univers 45 Light" pitchFamily="2" charset="0"/>
        <a:ea typeface="+mn-ea"/>
        <a:cs typeface="+mn-cs"/>
      </a:defRPr>
    </a:lvl1pPr>
    <a:lvl2pPr marL="457200" algn="l" rtl="0" fontAlgn="base">
      <a:spcBef>
        <a:spcPct val="0"/>
      </a:spcBef>
      <a:spcAft>
        <a:spcPct val="0"/>
      </a:spcAft>
      <a:defRPr sz="1000" kern="1200">
        <a:solidFill>
          <a:schemeClr val="tx1"/>
        </a:solidFill>
        <a:latin typeface="Univers 45 Light" pitchFamily="2" charset="0"/>
        <a:ea typeface="+mn-ea"/>
        <a:cs typeface="+mn-cs"/>
      </a:defRPr>
    </a:lvl2pPr>
    <a:lvl3pPr marL="914400" algn="l" rtl="0" fontAlgn="base">
      <a:spcBef>
        <a:spcPct val="0"/>
      </a:spcBef>
      <a:spcAft>
        <a:spcPct val="0"/>
      </a:spcAft>
      <a:defRPr sz="1000" kern="1200">
        <a:solidFill>
          <a:schemeClr val="tx1"/>
        </a:solidFill>
        <a:latin typeface="Univers 45 Light" pitchFamily="2" charset="0"/>
        <a:ea typeface="+mn-ea"/>
        <a:cs typeface="+mn-cs"/>
      </a:defRPr>
    </a:lvl3pPr>
    <a:lvl4pPr marL="1371600" algn="l" rtl="0" fontAlgn="base">
      <a:spcBef>
        <a:spcPct val="0"/>
      </a:spcBef>
      <a:spcAft>
        <a:spcPct val="0"/>
      </a:spcAft>
      <a:defRPr sz="1000" kern="1200">
        <a:solidFill>
          <a:schemeClr val="tx1"/>
        </a:solidFill>
        <a:latin typeface="Univers 45 Light" pitchFamily="2" charset="0"/>
        <a:ea typeface="+mn-ea"/>
        <a:cs typeface="+mn-cs"/>
      </a:defRPr>
    </a:lvl4pPr>
    <a:lvl5pPr marL="1828800" algn="l" rtl="0" fontAlgn="base">
      <a:spcBef>
        <a:spcPct val="0"/>
      </a:spcBef>
      <a:spcAft>
        <a:spcPct val="0"/>
      </a:spcAft>
      <a:defRPr sz="1000" kern="1200">
        <a:solidFill>
          <a:schemeClr val="tx1"/>
        </a:solidFill>
        <a:latin typeface="Univers 45 Light" pitchFamily="2" charset="0"/>
        <a:ea typeface="+mn-ea"/>
        <a:cs typeface="+mn-cs"/>
      </a:defRPr>
    </a:lvl5pPr>
    <a:lvl6pPr marL="2286000" algn="l" defTabSz="914400" rtl="0" eaLnBrk="1" latinLnBrk="0" hangingPunct="1">
      <a:defRPr sz="1000" kern="1200">
        <a:solidFill>
          <a:schemeClr val="tx1"/>
        </a:solidFill>
        <a:latin typeface="Univers 45 Light" pitchFamily="2" charset="0"/>
        <a:ea typeface="+mn-ea"/>
        <a:cs typeface="+mn-cs"/>
      </a:defRPr>
    </a:lvl6pPr>
    <a:lvl7pPr marL="2743200" algn="l" defTabSz="914400" rtl="0" eaLnBrk="1" latinLnBrk="0" hangingPunct="1">
      <a:defRPr sz="1000" kern="1200">
        <a:solidFill>
          <a:schemeClr val="tx1"/>
        </a:solidFill>
        <a:latin typeface="Univers 45 Light" pitchFamily="2" charset="0"/>
        <a:ea typeface="+mn-ea"/>
        <a:cs typeface="+mn-cs"/>
      </a:defRPr>
    </a:lvl7pPr>
    <a:lvl8pPr marL="3200400" algn="l" defTabSz="914400" rtl="0" eaLnBrk="1" latinLnBrk="0" hangingPunct="1">
      <a:defRPr sz="1000" kern="1200">
        <a:solidFill>
          <a:schemeClr val="tx1"/>
        </a:solidFill>
        <a:latin typeface="Univers 45 Light" pitchFamily="2" charset="0"/>
        <a:ea typeface="+mn-ea"/>
        <a:cs typeface="+mn-cs"/>
      </a:defRPr>
    </a:lvl8pPr>
    <a:lvl9pPr marL="3657600" algn="l" defTabSz="914400" rtl="0" eaLnBrk="1" latinLnBrk="0" hangingPunct="1">
      <a:defRPr sz="1000" kern="1200">
        <a:solidFill>
          <a:schemeClr val="tx1"/>
        </a:solidFill>
        <a:latin typeface="Univers 45 Light" pitchFamily="2"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AA5CB"/>
    <a:srgbClr val="D7DFB4"/>
    <a:srgbClr val="FF9933"/>
    <a:srgbClr val="68820B"/>
    <a:srgbClr val="ACACAC"/>
    <a:srgbClr val="B21107"/>
    <a:srgbClr val="C09099"/>
    <a:srgbClr val="EC0E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1" autoAdjust="0"/>
    <p:restoredTop sz="94707" autoAdjust="0"/>
  </p:normalViewPr>
  <p:slideViewPr>
    <p:cSldViewPr>
      <p:cViewPr>
        <p:scale>
          <a:sx n="124" d="100"/>
          <a:sy n="124" d="100"/>
        </p:scale>
        <p:origin x="-1146" y="-72"/>
      </p:cViewPr>
      <p:guideLst>
        <p:guide orient="horz" pos="2160"/>
        <p:guide pos="897"/>
      </p:guideLst>
    </p:cSldViewPr>
  </p:slideViewPr>
  <p:notesTextViewPr>
    <p:cViewPr>
      <p:scale>
        <a:sx n="100" d="100"/>
        <a:sy n="100" d="100"/>
      </p:scale>
      <p:origin x="0" y="0"/>
    </p:cViewPr>
  </p:notesTextViewPr>
  <p:sorterViewPr>
    <p:cViewPr>
      <p:scale>
        <a:sx n="66" d="100"/>
        <a:sy n="66" d="100"/>
      </p:scale>
      <p:origin x="0" y="12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pPr>
              <a:defRPr/>
            </a:pPr>
            <a:endParaRPr lang="fr-FR"/>
          </a:p>
        </p:txBody>
      </p:sp>
      <p:sp>
        <p:nvSpPr>
          <p:cNvPr id="3" name="Espace réservé de la date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pPr>
              <a:defRPr/>
            </a:pPr>
            <a:fld id="{7EAEA3DB-F56A-4D9E-BA01-7A8B5B9F1C98}" type="datetimeFigureOut">
              <a:rPr lang="fr-FR"/>
              <a:pPr>
                <a:defRPr/>
              </a:pPr>
              <a:t>30/04/2013</a:t>
            </a:fld>
            <a:endParaRPr lang="fr-FR"/>
          </a:p>
        </p:txBody>
      </p:sp>
      <p:sp>
        <p:nvSpPr>
          <p:cNvPr id="4" name="Espace réservé du pied de page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pPr>
              <a:defRPr/>
            </a:pPr>
            <a:endParaRPr lang="fr-FR"/>
          </a:p>
        </p:txBody>
      </p:sp>
      <p:sp>
        <p:nvSpPr>
          <p:cNvPr id="5" name="Espace réservé du numéro de diapositive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pPr>
              <a:defRPr/>
            </a:pPr>
            <a:fld id="{6AF13CA1-8C54-4505-9C16-54EDAD9EBEBD}" type="slidenum">
              <a:rPr lang="fr-FR"/>
              <a:pPr>
                <a:defRPr/>
              </a:pPr>
              <a:t>‹N°›</a:t>
            </a:fld>
            <a:endParaRPr lang="fr-FR"/>
          </a:p>
        </p:txBody>
      </p:sp>
    </p:spTree>
    <p:extLst>
      <p:ext uri="{BB962C8B-B14F-4D97-AF65-F5344CB8AC3E}">
        <p14:creationId xmlns:p14="http://schemas.microsoft.com/office/powerpoint/2010/main" val="15849293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4813" cy="496888"/>
          </a:xfrm>
          <a:prstGeom prst="rect">
            <a:avLst/>
          </a:prstGeom>
          <a:noFill/>
          <a:ln w="9525">
            <a:noFill/>
            <a:miter lim="800000"/>
            <a:headEnd/>
            <a:tailEnd/>
          </a:ln>
        </p:spPr>
        <p:txBody>
          <a:bodyPr vert="horz" wrap="square" lIns="93125" tIns="46562" rIns="93125" bIns="46562" numCol="1" anchor="t" anchorCtr="0" compatLnSpc="1">
            <a:prstTxWarp prst="textNoShape">
              <a:avLst/>
            </a:prstTxWarp>
          </a:bodyPr>
          <a:lstStyle>
            <a:lvl1pPr defTabSz="931321">
              <a:defRPr sz="1200">
                <a:latin typeface="Arial" pitchFamily="34" charset="0"/>
              </a:defRPr>
            </a:lvl1pPr>
          </a:lstStyle>
          <a:p>
            <a:pPr>
              <a:defRPr/>
            </a:pPr>
            <a:endParaRPr lang="fr-FR"/>
          </a:p>
        </p:txBody>
      </p:sp>
      <p:sp>
        <p:nvSpPr>
          <p:cNvPr id="37891" name="Rectangle 3"/>
          <p:cNvSpPr>
            <a:spLocks noGrp="1" noChangeArrowheads="1"/>
          </p:cNvSpPr>
          <p:nvPr>
            <p:ph type="dt" idx="1"/>
          </p:nvPr>
        </p:nvSpPr>
        <p:spPr bwMode="auto">
          <a:xfrm>
            <a:off x="3851275" y="0"/>
            <a:ext cx="2944813" cy="496888"/>
          </a:xfrm>
          <a:prstGeom prst="rect">
            <a:avLst/>
          </a:prstGeom>
          <a:noFill/>
          <a:ln w="9525">
            <a:noFill/>
            <a:miter lim="800000"/>
            <a:headEnd/>
            <a:tailEnd/>
          </a:ln>
        </p:spPr>
        <p:txBody>
          <a:bodyPr vert="horz" wrap="square" lIns="93125" tIns="46562" rIns="93125" bIns="46562" numCol="1" anchor="t" anchorCtr="0" compatLnSpc="1">
            <a:prstTxWarp prst="textNoShape">
              <a:avLst/>
            </a:prstTxWarp>
          </a:bodyPr>
          <a:lstStyle>
            <a:lvl1pPr algn="r" defTabSz="931321">
              <a:defRPr sz="1200">
                <a:latin typeface="Arial" pitchFamily="34" charset="0"/>
              </a:defRPr>
            </a:lvl1pPr>
          </a:lstStyle>
          <a:p>
            <a:pPr>
              <a:defRPr/>
            </a:pPr>
            <a:endParaRPr lang="fr-FR"/>
          </a:p>
        </p:txBody>
      </p:sp>
      <p:sp>
        <p:nvSpPr>
          <p:cNvPr id="65540" name="Rectangle 4"/>
          <p:cNvSpPr>
            <a:spLocks noGrp="1" noRot="1" noChangeAspect="1" noChangeArrowheads="1" noTextEdit="1"/>
          </p:cNvSpPr>
          <p:nvPr>
            <p:ph type="sldImg" idx="2"/>
          </p:nvPr>
        </p:nvSpPr>
        <p:spPr bwMode="auto">
          <a:xfrm>
            <a:off x="711200" y="744538"/>
            <a:ext cx="5376863" cy="3722687"/>
          </a:xfrm>
          <a:prstGeom prst="rect">
            <a:avLst/>
          </a:prstGeom>
          <a:noFill/>
          <a:ln w="9525">
            <a:solidFill>
              <a:srgbClr val="000000"/>
            </a:solidFill>
            <a:miter lim="800000"/>
            <a:headEnd/>
            <a:tailEnd/>
          </a:ln>
        </p:spPr>
      </p:sp>
      <p:sp>
        <p:nvSpPr>
          <p:cNvPr id="37893" name="Rectangle 5"/>
          <p:cNvSpPr>
            <a:spLocks noGrp="1" noChangeArrowheads="1"/>
          </p:cNvSpPr>
          <p:nvPr>
            <p:ph type="body" sz="quarter" idx="3"/>
          </p:nvPr>
        </p:nvSpPr>
        <p:spPr bwMode="auto">
          <a:xfrm>
            <a:off x="679450" y="4716463"/>
            <a:ext cx="5438775" cy="4467225"/>
          </a:xfrm>
          <a:prstGeom prst="rect">
            <a:avLst/>
          </a:prstGeom>
          <a:noFill/>
          <a:ln w="9525">
            <a:noFill/>
            <a:miter lim="800000"/>
            <a:headEnd/>
            <a:tailEnd/>
          </a:ln>
        </p:spPr>
        <p:txBody>
          <a:bodyPr vert="horz" wrap="square" lIns="93125" tIns="46562" rIns="93125" bIns="465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7894" name="Rectangle 6"/>
          <p:cNvSpPr>
            <a:spLocks noGrp="1" noChangeArrowheads="1"/>
          </p:cNvSpPr>
          <p:nvPr>
            <p:ph type="ftr" sz="quarter" idx="4"/>
          </p:nvPr>
        </p:nvSpPr>
        <p:spPr bwMode="auto">
          <a:xfrm>
            <a:off x="0" y="9429750"/>
            <a:ext cx="2944813" cy="496888"/>
          </a:xfrm>
          <a:prstGeom prst="rect">
            <a:avLst/>
          </a:prstGeom>
          <a:noFill/>
          <a:ln w="9525">
            <a:noFill/>
            <a:miter lim="800000"/>
            <a:headEnd/>
            <a:tailEnd/>
          </a:ln>
        </p:spPr>
        <p:txBody>
          <a:bodyPr vert="horz" wrap="square" lIns="93125" tIns="46562" rIns="93125" bIns="46562" numCol="1" anchor="b" anchorCtr="0" compatLnSpc="1">
            <a:prstTxWarp prst="textNoShape">
              <a:avLst/>
            </a:prstTxWarp>
          </a:bodyPr>
          <a:lstStyle>
            <a:lvl1pPr defTabSz="931321">
              <a:defRPr sz="1200">
                <a:latin typeface="Arial" pitchFamily="34" charset="0"/>
              </a:defRPr>
            </a:lvl1pPr>
          </a:lstStyle>
          <a:p>
            <a:pPr>
              <a:defRPr/>
            </a:pPr>
            <a:endParaRPr lang="fr-FR"/>
          </a:p>
        </p:txBody>
      </p:sp>
      <p:sp>
        <p:nvSpPr>
          <p:cNvPr id="37895" name="Rectangle 7"/>
          <p:cNvSpPr>
            <a:spLocks noGrp="1" noChangeArrowheads="1"/>
          </p:cNvSpPr>
          <p:nvPr>
            <p:ph type="sldNum" sz="quarter" idx="5"/>
          </p:nvPr>
        </p:nvSpPr>
        <p:spPr bwMode="auto">
          <a:xfrm>
            <a:off x="3851275" y="9429750"/>
            <a:ext cx="2944813" cy="496888"/>
          </a:xfrm>
          <a:prstGeom prst="rect">
            <a:avLst/>
          </a:prstGeom>
          <a:noFill/>
          <a:ln w="9525">
            <a:noFill/>
            <a:miter lim="800000"/>
            <a:headEnd/>
            <a:tailEnd/>
          </a:ln>
        </p:spPr>
        <p:txBody>
          <a:bodyPr vert="horz" wrap="square" lIns="93125" tIns="46562" rIns="93125" bIns="46562" numCol="1" anchor="b" anchorCtr="0" compatLnSpc="1">
            <a:prstTxWarp prst="textNoShape">
              <a:avLst/>
            </a:prstTxWarp>
          </a:bodyPr>
          <a:lstStyle>
            <a:lvl1pPr algn="r" defTabSz="931321">
              <a:defRPr sz="1200">
                <a:latin typeface="Arial" pitchFamily="34" charset="0"/>
              </a:defRPr>
            </a:lvl1pPr>
          </a:lstStyle>
          <a:p>
            <a:pPr>
              <a:defRPr/>
            </a:pPr>
            <a:fld id="{823498D9-8EF3-42B5-8203-57FD92B23C4C}" type="slidenum">
              <a:rPr lang="en-US"/>
              <a:pPr>
                <a:defRPr/>
              </a:pPr>
              <a:t>‹N°›</a:t>
            </a:fld>
            <a:endParaRPr lang="en-US"/>
          </a:p>
        </p:txBody>
      </p:sp>
    </p:spTree>
    <p:extLst>
      <p:ext uri="{BB962C8B-B14F-4D97-AF65-F5344CB8AC3E}">
        <p14:creationId xmlns:p14="http://schemas.microsoft.com/office/powerpoint/2010/main" val="38581167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709613" y="744538"/>
            <a:ext cx="5376862" cy="3722687"/>
          </a:xfrm>
          <a:ln/>
        </p:spPr>
      </p:sp>
      <p:sp>
        <p:nvSpPr>
          <p:cNvPr id="66563" name="Rectangle 3"/>
          <p:cNvSpPr>
            <a:spLocks noGrp="1" noChangeArrowheads="1"/>
          </p:cNvSpPr>
          <p:nvPr>
            <p:ph type="body" idx="1"/>
          </p:nvPr>
        </p:nvSpPr>
        <p:spPr>
          <a:xfrm>
            <a:off x="681038" y="4716463"/>
            <a:ext cx="5437187" cy="4467225"/>
          </a:xfrm>
          <a:noFill/>
          <a:ln/>
        </p:spPr>
        <p:txBody>
          <a:bodyPr lIns="95502" tIns="47749" rIns="95502" bIns="47749"/>
          <a:lstStyle/>
          <a:p>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txBox="1">
            <a:spLocks noGrp="1" noChangeArrowheads="1"/>
          </p:cNvSpPr>
          <p:nvPr/>
        </p:nvSpPr>
        <p:spPr bwMode="auto">
          <a:xfrm>
            <a:off x="3851275" y="9429750"/>
            <a:ext cx="2944813" cy="496888"/>
          </a:xfrm>
          <a:prstGeom prst="rect">
            <a:avLst/>
          </a:prstGeom>
          <a:noFill/>
          <a:ln w="9525">
            <a:noFill/>
            <a:miter lim="800000"/>
            <a:headEnd/>
            <a:tailEnd/>
          </a:ln>
        </p:spPr>
        <p:txBody>
          <a:bodyPr lIns="95545" tIns="47772" rIns="95545" bIns="47772" anchor="b"/>
          <a:lstStyle/>
          <a:p>
            <a:pPr algn="r" defTabSz="955675"/>
            <a:fld id="{011F2734-FED8-42C4-B928-CA78A00EB4E4}" type="slidenum">
              <a:rPr lang="en-US" sz="1200">
                <a:latin typeface="Arial" charset="0"/>
              </a:rPr>
              <a:pPr algn="r" defTabSz="955675"/>
              <a:t>4</a:t>
            </a:fld>
            <a:endParaRPr lang="en-US" sz="1200">
              <a:latin typeface="Arial" charset="0"/>
            </a:endParaRPr>
          </a:p>
        </p:txBody>
      </p:sp>
      <p:sp>
        <p:nvSpPr>
          <p:cNvPr id="70659" name="Rectangle 2"/>
          <p:cNvSpPr>
            <a:spLocks noGrp="1" noRot="1" noChangeAspect="1" noChangeArrowheads="1" noTextEdit="1"/>
          </p:cNvSpPr>
          <p:nvPr>
            <p:ph type="sldImg"/>
          </p:nvPr>
        </p:nvSpPr>
        <p:spPr>
          <a:xfrm>
            <a:off x="107950" y="2339975"/>
            <a:ext cx="2271713" cy="1573213"/>
          </a:xfrm>
          <a:ln/>
        </p:spPr>
      </p:sp>
      <p:sp>
        <p:nvSpPr>
          <p:cNvPr id="70660" name="Rectangle 3"/>
          <p:cNvSpPr>
            <a:spLocks noGrp="1" noChangeArrowheads="1"/>
          </p:cNvSpPr>
          <p:nvPr>
            <p:ph type="body" idx="1"/>
          </p:nvPr>
        </p:nvSpPr>
        <p:spPr>
          <a:xfrm>
            <a:off x="2614613" y="2384425"/>
            <a:ext cx="3887787" cy="3192463"/>
          </a:xfrm>
          <a:noFill/>
          <a:ln/>
        </p:spPr>
        <p:txBody>
          <a:bodyPr lIns="95634" tIns="47818" rIns="95634" bIns="47818"/>
          <a:lstStyle/>
          <a:p>
            <a:pPr eaLnBrk="1" hangingPunct="1"/>
            <a:r>
              <a:rPr lang="fr-FR" b="1" smtClean="0"/>
              <a:t>Argumentaire</a:t>
            </a:r>
          </a:p>
          <a:p>
            <a:pPr eaLnBrk="1" hangingPunct="1"/>
            <a:r>
              <a:rPr lang="fr-FR" smtClean="0"/>
              <a:t>Cet exemple de présentation n’est pas standard, si vous souhaitez l’utiliser dans vos présentations, nous vous conseillons de faire un copier coller pour récupérer le traits (image) et la police des points clés.</a:t>
            </a:r>
          </a:p>
        </p:txBody>
      </p:sp>
      <p:sp>
        <p:nvSpPr>
          <p:cNvPr id="70661" name="Text Box 4"/>
          <p:cNvSpPr txBox="1">
            <a:spLocks noChangeArrowheads="1"/>
          </p:cNvSpPr>
          <p:nvPr/>
        </p:nvSpPr>
        <p:spPr bwMode="auto">
          <a:xfrm>
            <a:off x="5078413" y="30163"/>
            <a:ext cx="1506537" cy="509587"/>
          </a:xfrm>
          <a:prstGeom prst="rect">
            <a:avLst/>
          </a:prstGeom>
          <a:noFill/>
          <a:ln w="25400">
            <a:noFill/>
            <a:miter lim="800000"/>
            <a:headEnd/>
            <a:tailEnd/>
          </a:ln>
        </p:spPr>
        <p:txBody>
          <a:bodyPr wrap="none" lIns="95282" tIns="47639" rIns="95282" bIns="47639">
            <a:spAutoFit/>
          </a:bodyPr>
          <a:lstStyle/>
          <a:p>
            <a:pPr algn="r" defTabSz="950913" eaLnBrk="0" hangingPunct="0"/>
            <a:r>
              <a:rPr lang="fr-FR" sz="900" i="1">
                <a:latin typeface="Times New Roman" pitchFamily="18" charset="0"/>
                <a:cs typeface="Arial" charset="0"/>
              </a:rPr>
              <a:t>E-tutorat KIDS</a:t>
            </a:r>
          </a:p>
          <a:p>
            <a:pPr algn="r" defTabSz="950913" eaLnBrk="0" hangingPunct="0"/>
            <a:r>
              <a:rPr lang="fr-FR" sz="900" i="1">
                <a:latin typeface="Times New Roman" pitchFamily="18" charset="0"/>
                <a:cs typeface="Arial" charset="0"/>
              </a:rPr>
              <a:t>Septembre 2004 – Version 1</a:t>
            </a:r>
          </a:p>
          <a:p>
            <a:pPr algn="r" defTabSz="950913" eaLnBrk="0" hangingPunct="0"/>
            <a:r>
              <a:rPr lang="fr-FR" sz="900" i="1">
                <a:latin typeface="Times New Roman" pitchFamily="18" charset="0"/>
                <a:cs typeface="Arial" charset="0"/>
              </a:rPr>
              <a:t>Séquence 3</a:t>
            </a:r>
          </a:p>
        </p:txBody>
      </p:sp>
      <p:sp>
        <p:nvSpPr>
          <p:cNvPr id="70662" name="Rectangle 5"/>
          <p:cNvSpPr>
            <a:spLocks noChangeArrowheads="1"/>
          </p:cNvSpPr>
          <p:nvPr/>
        </p:nvSpPr>
        <p:spPr bwMode="auto">
          <a:xfrm>
            <a:off x="187325" y="412750"/>
            <a:ext cx="6610350" cy="1323975"/>
          </a:xfrm>
          <a:prstGeom prst="rect">
            <a:avLst/>
          </a:prstGeom>
          <a:noFill/>
          <a:ln w="9525">
            <a:noFill/>
            <a:miter lim="800000"/>
            <a:headEnd/>
            <a:tailEnd/>
          </a:ln>
        </p:spPr>
        <p:txBody>
          <a:bodyPr lIns="95282" tIns="47639" rIns="95282" bIns="47639"/>
          <a:lstStyle/>
          <a:p>
            <a:pPr marL="98425" indent="-98425" defTabSz="950913" eaLnBrk="0" hangingPunct="0">
              <a:tabLst>
                <a:tab pos="4864100" algn="l"/>
                <a:tab pos="5456238" algn="l"/>
                <a:tab pos="7639050" algn="l"/>
              </a:tabLst>
            </a:pPr>
            <a:r>
              <a:rPr lang="fr-FR" sz="1600">
                <a:latin typeface="Times New Roman" pitchFamily="18" charset="0"/>
                <a:cs typeface="Arial" charset="0"/>
              </a:rPr>
              <a:t>Les modèles KIDS de PowerPoint		</a:t>
            </a:r>
            <a:r>
              <a:rPr lang="fr-FR" sz="2500">
                <a:latin typeface="Times New Roman" pitchFamily="18" charset="0"/>
                <a:cs typeface="Arial" charset="0"/>
                <a:sym typeface="Wingdings" pitchFamily="2" charset="2"/>
              </a:rPr>
              <a:t></a:t>
            </a:r>
            <a:r>
              <a:rPr lang="fr-FR" sz="1100">
                <a:latin typeface="Times New Roman" pitchFamily="18" charset="0"/>
                <a:cs typeface="Arial" charset="0"/>
                <a:sym typeface="Wingdings" pitchFamily="2" charset="2"/>
              </a:rPr>
              <a:t>:   0 h 20</a:t>
            </a:r>
            <a:endParaRPr lang="fr-FR" sz="1100">
              <a:latin typeface="Times New Roman" pitchFamily="18" charset="0"/>
              <a:cs typeface="Arial" charset="0"/>
            </a:endParaRPr>
          </a:p>
          <a:p>
            <a:pPr marL="98425" indent="-98425" defTabSz="950913" eaLnBrk="0" hangingPunct="0">
              <a:tabLst>
                <a:tab pos="4864100" algn="l"/>
                <a:tab pos="5456238" algn="l"/>
                <a:tab pos="7639050" algn="l"/>
              </a:tabLst>
            </a:pPr>
            <a:r>
              <a:rPr lang="fr-FR" sz="1100">
                <a:latin typeface="Times New Roman" pitchFamily="18" charset="0"/>
                <a:cs typeface="Arial" charset="0"/>
              </a:rPr>
              <a:t>	</a:t>
            </a:r>
          </a:p>
          <a:p>
            <a:pPr marL="98425" indent="-98425" defTabSz="950913" eaLnBrk="0" hangingPunct="0">
              <a:tabLst>
                <a:tab pos="4864100" algn="l"/>
                <a:tab pos="5456238" algn="l"/>
                <a:tab pos="7639050" algn="l"/>
              </a:tabLst>
            </a:pPr>
            <a:r>
              <a:rPr lang="fr-FR" sz="1100">
                <a:latin typeface="Times New Roman" pitchFamily="18" charset="0"/>
                <a:cs typeface="Arial" charset="0"/>
              </a:rPr>
              <a:t>Objectifs</a:t>
            </a:r>
            <a:r>
              <a:rPr lang="fr-FR" sz="1800">
                <a:latin typeface="Times New Roman" pitchFamily="18" charset="0"/>
                <a:cs typeface="Arial" charset="0"/>
              </a:rPr>
              <a:t> </a:t>
            </a:r>
          </a:p>
          <a:p>
            <a:pPr marL="98425" indent="-98425" defTabSz="950913" eaLnBrk="0" hangingPunct="0">
              <a:buFontTx/>
              <a:buChar char="•"/>
              <a:tabLst>
                <a:tab pos="4864100" algn="l"/>
                <a:tab pos="5456238" algn="l"/>
                <a:tab pos="7639050" algn="l"/>
              </a:tabLst>
            </a:pPr>
            <a:r>
              <a:rPr lang="fr-FR" sz="1100">
                <a:latin typeface="Times New Roman" pitchFamily="18" charset="0"/>
                <a:cs typeface="Arial" charset="0"/>
              </a:rPr>
              <a:t>Appliquer les normes graphiques</a:t>
            </a:r>
          </a:p>
          <a:p>
            <a:pPr marL="98425" indent="-98425" defTabSz="950913" eaLnBrk="0" hangingPunct="0">
              <a:buFontTx/>
              <a:buChar char="•"/>
              <a:tabLst>
                <a:tab pos="4864100" algn="l"/>
                <a:tab pos="5456238" algn="l"/>
                <a:tab pos="7639050" algn="l"/>
              </a:tabLst>
            </a:pPr>
            <a:r>
              <a:rPr lang="fr-FR" sz="1100">
                <a:latin typeface="Times New Roman" pitchFamily="18" charset="0"/>
                <a:cs typeface="Arial" charset="0"/>
              </a:rPr>
              <a:t>Utiliser les modèles MS Office</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jpe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30" descr="Talkbook-LB2-Body"/>
          <p:cNvPicPr>
            <a:picLocks noChangeAspect="1" noChangeArrowheads="1"/>
          </p:cNvPicPr>
          <p:nvPr userDrawn="1"/>
        </p:nvPicPr>
        <p:blipFill>
          <a:blip r:embed="rId3" cstate="print"/>
          <a:srcRect b="85556"/>
          <a:stretch>
            <a:fillRect/>
          </a:stretch>
        </p:blipFill>
        <p:spPr bwMode="ltGray">
          <a:xfrm>
            <a:off x="0" y="0"/>
            <a:ext cx="9906000" cy="990600"/>
          </a:xfrm>
          <a:prstGeom prst="rect">
            <a:avLst/>
          </a:prstGeom>
          <a:noFill/>
          <a:ln w="9525">
            <a:noFill/>
            <a:miter lim="800000"/>
            <a:headEnd/>
            <a:tailEnd/>
          </a:ln>
        </p:spPr>
      </p:pic>
      <p:grpSp>
        <p:nvGrpSpPr>
          <p:cNvPr id="5" name="Group 10"/>
          <p:cNvGrpSpPr>
            <a:grpSpLocks/>
          </p:cNvGrpSpPr>
          <p:nvPr/>
        </p:nvGrpSpPr>
        <p:grpSpPr bwMode="auto">
          <a:xfrm>
            <a:off x="1654175" y="6556375"/>
            <a:ext cx="8267700" cy="9525"/>
            <a:chOff x="895" y="4059"/>
            <a:chExt cx="4808" cy="6"/>
          </a:xfrm>
        </p:grpSpPr>
        <p:sp>
          <p:nvSpPr>
            <p:cNvPr id="6" name="Rectangle 11"/>
            <p:cNvSpPr>
              <a:spLocks noChangeArrowheads="1"/>
            </p:cNvSpPr>
            <p:nvPr userDrawn="1"/>
          </p:nvSpPr>
          <p:spPr bwMode="gray">
            <a:xfrm>
              <a:off x="3112" y="4059"/>
              <a:ext cx="2591" cy="6"/>
            </a:xfrm>
            <a:prstGeom prst="rect">
              <a:avLst/>
            </a:prstGeom>
            <a:solidFill>
              <a:schemeClr val="tx2"/>
            </a:solidFill>
            <a:ln w="9525">
              <a:noFill/>
              <a:miter lim="800000"/>
              <a:headEnd/>
              <a:tailEnd/>
            </a:ln>
          </p:spPr>
          <p:txBody>
            <a:bodyPr wrap="none" anchor="ctr"/>
            <a:lstStyle/>
            <a:p>
              <a:pPr>
                <a:defRPr/>
              </a:pPr>
              <a:endParaRPr lang="fr-FR"/>
            </a:p>
          </p:txBody>
        </p:sp>
        <p:sp>
          <p:nvSpPr>
            <p:cNvPr id="7" name="Rectangle 12"/>
            <p:cNvSpPr>
              <a:spLocks noChangeArrowheads="1"/>
            </p:cNvSpPr>
            <p:nvPr userDrawn="1"/>
          </p:nvSpPr>
          <p:spPr bwMode="gray">
            <a:xfrm>
              <a:off x="895" y="4059"/>
              <a:ext cx="2361" cy="6"/>
            </a:xfrm>
            <a:prstGeom prst="rect">
              <a:avLst/>
            </a:prstGeom>
            <a:gradFill rotWithShape="1">
              <a:gsLst>
                <a:gs pos="0">
                  <a:srgbClr val="FFFFFF"/>
                </a:gs>
                <a:gs pos="100000">
                  <a:schemeClr val="tx2"/>
                </a:gs>
              </a:gsLst>
              <a:lin ang="0" scaled="1"/>
            </a:gradFill>
            <a:ln w="9525">
              <a:noFill/>
              <a:miter lim="800000"/>
              <a:headEnd/>
              <a:tailEnd/>
            </a:ln>
          </p:spPr>
          <p:txBody>
            <a:bodyPr wrap="none" anchor="ctr"/>
            <a:lstStyle/>
            <a:p>
              <a:pPr>
                <a:defRPr/>
              </a:pPr>
              <a:endParaRPr lang="fr-FR"/>
            </a:p>
          </p:txBody>
        </p:sp>
      </p:grpSp>
      <p:sp>
        <p:nvSpPr>
          <p:cNvPr id="8" name="Text Box 29"/>
          <p:cNvSpPr txBox="1">
            <a:spLocks noChangeArrowheads="1"/>
          </p:cNvSpPr>
          <p:nvPr userDrawn="1">
            <p:custDataLst>
              <p:tags r:id="rId1"/>
            </p:custDataLst>
          </p:nvPr>
        </p:nvSpPr>
        <p:spPr bwMode="gray">
          <a:xfrm>
            <a:off x="2133600" y="6597650"/>
            <a:ext cx="6215063" cy="201613"/>
          </a:xfrm>
          <a:prstGeom prst="rect">
            <a:avLst/>
          </a:prstGeom>
          <a:solidFill>
            <a:schemeClr val="bg1"/>
          </a:solidFill>
          <a:ln w="6350">
            <a:noFill/>
            <a:miter lim="800000"/>
            <a:headEnd/>
            <a:tailEnd/>
          </a:ln>
        </p:spPr>
        <p:txBody>
          <a:bodyPr lIns="0" tIns="0" rIns="0" bIns="0"/>
          <a:lstStyle/>
          <a:p>
            <a:pPr algn="ctr">
              <a:defRPr/>
            </a:pPr>
            <a:r>
              <a:rPr lang="en-US" sz="600">
                <a:solidFill>
                  <a:srgbClr val="FFFFFF"/>
                </a:solidFill>
              </a:rPr>
              <a:t>PLEASE COPY PASTE IN THE BOX ABOVE</a:t>
            </a:r>
          </a:p>
          <a:p>
            <a:pPr algn="ctr">
              <a:defRPr/>
            </a:pPr>
            <a:r>
              <a:rPr lang="en-US" sz="600">
                <a:solidFill>
                  <a:srgbClr val="FFFFFF"/>
                </a:solidFill>
              </a:rPr>
              <a:t>© 2010 KPMG S.A., a French limited liability entity and a member firm of the KPMG network of independent member firms affiliated with KPMG International Cooperative,</a:t>
            </a:r>
            <a:br>
              <a:rPr lang="en-US" sz="600">
                <a:solidFill>
                  <a:srgbClr val="FFFFFF"/>
                </a:solidFill>
              </a:rPr>
            </a:br>
            <a:r>
              <a:rPr lang="en-US" sz="600">
                <a:solidFill>
                  <a:srgbClr val="FFFFFF"/>
                </a:solidFill>
              </a:rPr>
              <a:t>a Swiss entity. All rights reserved.</a:t>
            </a:r>
          </a:p>
        </p:txBody>
      </p:sp>
      <p:pic>
        <p:nvPicPr>
          <p:cNvPr id="9" name="Picture 32" descr="KPMG_150_Blue"/>
          <p:cNvPicPr>
            <a:picLocks noChangeAspect="1" noChangeArrowheads="1"/>
          </p:cNvPicPr>
          <p:nvPr userDrawn="1"/>
        </p:nvPicPr>
        <p:blipFill>
          <a:blip r:embed="rId4" cstate="print"/>
          <a:srcRect/>
          <a:stretch>
            <a:fillRect/>
          </a:stretch>
        </p:blipFill>
        <p:spPr bwMode="auto">
          <a:xfrm>
            <a:off x="344488" y="6519863"/>
            <a:ext cx="722312" cy="293687"/>
          </a:xfrm>
          <a:prstGeom prst="rect">
            <a:avLst/>
          </a:prstGeom>
          <a:noFill/>
          <a:ln w="9525">
            <a:noFill/>
            <a:miter lim="800000"/>
            <a:headEnd/>
            <a:tailEnd/>
          </a:ln>
        </p:spPr>
      </p:pic>
      <p:sp>
        <p:nvSpPr>
          <p:cNvPr id="10" name="Text Box 33"/>
          <p:cNvSpPr txBox="1">
            <a:spLocks noChangeArrowheads="1"/>
          </p:cNvSpPr>
          <p:nvPr userDrawn="1"/>
        </p:nvSpPr>
        <p:spPr bwMode="auto">
          <a:xfrm>
            <a:off x="1828800" y="6502400"/>
            <a:ext cx="7239000" cy="323850"/>
          </a:xfrm>
          <a:prstGeom prst="rect">
            <a:avLst/>
          </a:prstGeom>
          <a:noFill/>
          <a:ln w="9525">
            <a:noFill/>
            <a:miter lim="800000"/>
            <a:headEnd/>
            <a:tailEnd/>
          </a:ln>
        </p:spPr>
        <p:txBody>
          <a:bodyPr anchor="ctr"/>
          <a:lstStyle/>
          <a:p>
            <a:pPr algn="ctr" eaLnBrk="0" hangingPunct="0">
              <a:lnSpc>
                <a:spcPts val="700"/>
              </a:lnSpc>
              <a:defRPr/>
            </a:pPr>
            <a:r>
              <a:rPr lang="fr-FR" sz="600">
                <a:solidFill>
                  <a:srgbClr val="5F5F5F"/>
                </a:solidFill>
                <a:cs typeface="Arial" charset="0"/>
              </a:rPr>
              <a:t>© 2010 KPMG S.A., société anonyme d'expertise comptable et de commissariat aux comptes en France, membre du réseau KPMG de cabinets indépendants adhérents de KPMG International, une coopérative de droit suisse. Tous droits réservés. Imprimé en France. </a:t>
            </a:r>
          </a:p>
        </p:txBody>
      </p:sp>
      <p:pic>
        <p:nvPicPr>
          <p:cNvPr id="11" name="Picture 14" descr="puzzle_couleur"/>
          <p:cNvPicPr>
            <a:picLocks noChangeAspect="1" noChangeArrowheads="1"/>
          </p:cNvPicPr>
          <p:nvPr userDrawn="1"/>
        </p:nvPicPr>
        <p:blipFill>
          <a:blip r:embed="rId5" cstate="print"/>
          <a:srcRect/>
          <a:stretch>
            <a:fillRect/>
          </a:stretch>
        </p:blipFill>
        <p:spPr bwMode="auto">
          <a:xfrm>
            <a:off x="0" y="2466975"/>
            <a:ext cx="4862513" cy="3648075"/>
          </a:xfrm>
          <a:prstGeom prst="rect">
            <a:avLst/>
          </a:prstGeom>
          <a:noFill/>
          <a:ln w="9525">
            <a:noFill/>
            <a:miter lim="800000"/>
            <a:headEnd/>
            <a:tailEnd/>
          </a:ln>
        </p:spPr>
      </p:pic>
      <p:sp>
        <p:nvSpPr>
          <p:cNvPr id="82958" name="Rectangle 14"/>
          <p:cNvSpPr>
            <a:spLocks noGrp="1" noChangeArrowheads="1"/>
          </p:cNvSpPr>
          <p:nvPr>
            <p:ph type="ctrTitle"/>
          </p:nvPr>
        </p:nvSpPr>
        <p:spPr bwMode="auto">
          <a:xfrm>
            <a:off x="4160838" y="2130425"/>
            <a:ext cx="5400675" cy="1468438"/>
          </a:xfrm>
          <a:ln algn="ctr"/>
        </p:spPr>
        <p:txBody>
          <a:bodyPr anchor="b"/>
          <a:lstStyle>
            <a:lvl1pPr algn="ctr">
              <a:defRPr sz="2400">
                <a:solidFill>
                  <a:srgbClr val="FFFFFF"/>
                </a:solidFill>
              </a:defRPr>
            </a:lvl1pPr>
          </a:lstStyle>
          <a:p>
            <a:r>
              <a:rPr lang="en-US" dirty="0"/>
              <a:t>Click to edit Master title style</a:t>
            </a:r>
          </a:p>
        </p:txBody>
      </p:sp>
      <p:sp>
        <p:nvSpPr>
          <p:cNvPr id="82959" name="Rectangle 15"/>
          <p:cNvSpPr>
            <a:spLocks noGrp="1" noChangeArrowheads="1"/>
          </p:cNvSpPr>
          <p:nvPr>
            <p:ph type="subTitle" idx="1"/>
          </p:nvPr>
        </p:nvSpPr>
        <p:spPr>
          <a:xfrm>
            <a:off x="4592638" y="3886200"/>
            <a:ext cx="5040312" cy="1752600"/>
          </a:xfrm>
          <a:ln algn="ctr"/>
        </p:spPr>
        <p:txBody>
          <a:bodyPr/>
          <a:lstStyle>
            <a:lvl1pPr algn="ctr">
              <a:defRPr sz="1800" b="0">
                <a:solidFill>
                  <a:srgbClr val="FFFFFF"/>
                </a:solidFill>
              </a:defRPr>
            </a:lvl1pPr>
          </a:lstStyle>
          <a:p>
            <a:r>
              <a:rPr lang="en-US"/>
              <a:t>Click to edit Master subtitle style</a:t>
            </a:r>
          </a:p>
        </p:txBody>
      </p:sp>
      <p:sp>
        <p:nvSpPr>
          <p:cNvPr id="12" name="Rectangle 34"/>
          <p:cNvSpPr>
            <a:spLocks noGrp="1" noChangeArrowheads="1"/>
          </p:cNvSpPr>
          <p:nvPr>
            <p:ph type="sldNum" sz="quarter" idx="10"/>
          </p:nvPr>
        </p:nvSpPr>
        <p:spPr/>
        <p:txBody>
          <a:bodyPr/>
          <a:lstStyle>
            <a:lvl1pPr>
              <a:defRPr/>
            </a:lvl1pPr>
          </a:lstStyle>
          <a:p>
            <a:pPr>
              <a:defRPr/>
            </a:pPr>
            <a:fld id="{37A81AA3-6E77-4FF2-ADCB-A70466D38BE5}" type="slidenum">
              <a:rPr lang="en-US"/>
              <a:pPr>
                <a:defRPr/>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21"/>
          <p:cNvSpPr>
            <a:spLocks noGrp="1" noChangeArrowheads="1"/>
          </p:cNvSpPr>
          <p:nvPr>
            <p:ph type="sldNum" sz="quarter" idx="10"/>
          </p:nvPr>
        </p:nvSpPr>
        <p:spPr>
          <a:ln/>
        </p:spPr>
        <p:txBody>
          <a:bodyPr/>
          <a:lstStyle>
            <a:lvl1pPr>
              <a:defRPr/>
            </a:lvl1pPr>
          </a:lstStyle>
          <a:p>
            <a:pPr>
              <a:defRPr/>
            </a:pPr>
            <a:fld id="{8FD859DC-129B-4FC2-8261-9A9DE0937B85}" type="slidenum">
              <a:rPr lang="en-US"/>
              <a:pPr>
                <a:defRPr/>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7292975" y="0"/>
            <a:ext cx="2339975" cy="63087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273050" y="0"/>
            <a:ext cx="6867525" cy="63087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21"/>
          <p:cNvSpPr>
            <a:spLocks noGrp="1" noChangeArrowheads="1"/>
          </p:cNvSpPr>
          <p:nvPr>
            <p:ph type="sldNum" sz="quarter" idx="10"/>
          </p:nvPr>
        </p:nvSpPr>
        <p:spPr>
          <a:ln/>
        </p:spPr>
        <p:txBody>
          <a:bodyPr/>
          <a:lstStyle>
            <a:lvl1pPr>
              <a:defRPr/>
            </a:lvl1pPr>
          </a:lstStyle>
          <a:p>
            <a:pPr>
              <a:defRPr/>
            </a:pPr>
            <a:fld id="{4B4BC51B-BB45-420E-9674-CF41B2C884DF}" type="slidenum">
              <a:rPr lang="en-US"/>
              <a:pPr>
                <a:defRPr/>
              </a:pPr>
              <a:t>‹N°›</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re. Texte et 2 contenus">
    <p:spTree>
      <p:nvGrpSpPr>
        <p:cNvPr id="1" name=""/>
        <p:cNvGrpSpPr/>
        <p:nvPr/>
      </p:nvGrpSpPr>
      <p:grpSpPr>
        <a:xfrm>
          <a:off x="0" y="0"/>
          <a:ext cx="0" cy="0"/>
          <a:chOff x="0" y="0"/>
          <a:chExt cx="0" cy="0"/>
        </a:xfrm>
      </p:grpSpPr>
      <p:sp>
        <p:nvSpPr>
          <p:cNvPr id="2" name="Titre 1"/>
          <p:cNvSpPr>
            <a:spLocks noGrp="1"/>
          </p:cNvSpPr>
          <p:nvPr>
            <p:ph type="title"/>
          </p:nvPr>
        </p:nvSpPr>
        <p:spPr>
          <a:xfrm>
            <a:off x="273050" y="0"/>
            <a:ext cx="7705725" cy="982663"/>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1423988" y="1268413"/>
            <a:ext cx="4027487" cy="5040312"/>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5603875" y="1268413"/>
            <a:ext cx="4029075" cy="2443162"/>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5603875" y="3863975"/>
            <a:ext cx="4029075" cy="244475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Rectangle 21"/>
          <p:cNvSpPr>
            <a:spLocks noGrp="1" noChangeArrowheads="1"/>
          </p:cNvSpPr>
          <p:nvPr>
            <p:ph type="sldNum" sz="quarter" idx="10"/>
          </p:nvPr>
        </p:nvSpPr>
        <p:spPr>
          <a:ln/>
        </p:spPr>
        <p:txBody>
          <a:bodyPr/>
          <a:lstStyle>
            <a:lvl1pPr>
              <a:defRPr/>
            </a:lvl1pPr>
          </a:lstStyle>
          <a:p>
            <a:pPr>
              <a:defRPr/>
            </a:pPr>
            <a:fld id="{1D5BCEE6-83FD-4892-A09C-6F4CCADCDCE5}" type="slidenum">
              <a:rPr lang="en-US"/>
              <a:pPr>
                <a:defRPr/>
              </a:pPr>
              <a:t>‹N°›</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4" name="Rectangle 13"/>
          <p:cNvSpPr>
            <a:spLocks noChangeArrowheads="1"/>
          </p:cNvSpPr>
          <p:nvPr userDrawn="1"/>
        </p:nvSpPr>
        <p:spPr bwMode="auto">
          <a:xfrm>
            <a:off x="0" y="0"/>
            <a:ext cx="9906000" cy="6858000"/>
          </a:xfrm>
          <a:prstGeom prst="rect">
            <a:avLst/>
          </a:prstGeom>
          <a:solidFill>
            <a:schemeClr val="bg1"/>
          </a:solidFill>
          <a:ln w="9525">
            <a:solidFill>
              <a:schemeClr val="tx1"/>
            </a:solidFill>
            <a:miter lim="800000"/>
            <a:headEnd/>
            <a:tailEnd/>
          </a:ln>
        </p:spPr>
        <p:txBody>
          <a:bodyPr wrap="none" anchor="ctr"/>
          <a:lstStyle/>
          <a:p>
            <a:pPr>
              <a:defRPr/>
            </a:pPr>
            <a:endParaRPr lang="fr-FR"/>
          </a:p>
        </p:txBody>
      </p:sp>
      <p:pic>
        <p:nvPicPr>
          <p:cNvPr id="5" name="Picture 15" descr="KPMG_150_Blue"/>
          <p:cNvPicPr>
            <a:picLocks noChangeArrowheads="1"/>
          </p:cNvPicPr>
          <p:nvPr userDrawn="1"/>
        </p:nvPicPr>
        <p:blipFill>
          <a:blip r:embed="rId2" cstate="print"/>
          <a:srcRect/>
          <a:stretch>
            <a:fillRect/>
          </a:stretch>
        </p:blipFill>
        <p:spPr bwMode="auto">
          <a:xfrm>
            <a:off x="200025" y="188913"/>
            <a:ext cx="987425" cy="401637"/>
          </a:xfrm>
          <a:prstGeom prst="rect">
            <a:avLst/>
          </a:prstGeom>
          <a:noFill/>
          <a:ln w="9525">
            <a:noFill/>
            <a:miter lim="800000"/>
            <a:headEnd/>
            <a:tailEnd/>
          </a:ln>
        </p:spPr>
      </p:pic>
      <p:pic>
        <p:nvPicPr>
          <p:cNvPr id="6" name="Picture 8" descr="puzzle_couleur"/>
          <p:cNvPicPr>
            <a:picLocks noChangeAspect="1" noChangeArrowheads="1"/>
          </p:cNvPicPr>
          <p:nvPr userDrawn="1"/>
        </p:nvPicPr>
        <p:blipFill>
          <a:blip r:embed="rId3" cstate="print"/>
          <a:srcRect/>
          <a:stretch>
            <a:fillRect/>
          </a:stretch>
        </p:blipFill>
        <p:spPr bwMode="auto">
          <a:xfrm>
            <a:off x="19050" y="2466975"/>
            <a:ext cx="4862513" cy="3648075"/>
          </a:xfrm>
          <a:prstGeom prst="rect">
            <a:avLst/>
          </a:prstGeom>
          <a:noFill/>
          <a:ln w="9525">
            <a:noFill/>
            <a:miter lim="800000"/>
            <a:headEnd/>
            <a:tailEnd/>
          </a:ln>
        </p:spPr>
      </p:pic>
      <p:sp>
        <p:nvSpPr>
          <p:cNvPr id="7" name="Rectangle 17"/>
          <p:cNvSpPr>
            <a:spLocks noChangeArrowheads="1"/>
          </p:cNvSpPr>
          <p:nvPr userDrawn="1"/>
        </p:nvSpPr>
        <p:spPr bwMode="auto">
          <a:xfrm>
            <a:off x="4448175" y="1557338"/>
            <a:ext cx="5457825" cy="2133600"/>
          </a:xfrm>
          <a:prstGeom prst="rect">
            <a:avLst/>
          </a:prstGeom>
          <a:solidFill>
            <a:srgbClr val="C09099"/>
          </a:solidFill>
          <a:ln w="9525">
            <a:noFill/>
            <a:miter lim="800000"/>
            <a:headEnd/>
            <a:tailEnd/>
          </a:ln>
        </p:spPr>
        <p:txBody>
          <a:bodyPr wrap="none" anchor="ctr"/>
          <a:lstStyle/>
          <a:p>
            <a:pPr algn="ctr">
              <a:defRPr/>
            </a:pPr>
            <a:endParaRPr lang="fr-FR" sz="1800">
              <a:cs typeface="Arial" charset="0"/>
            </a:endParaRPr>
          </a:p>
        </p:txBody>
      </p:sp>
      <p:sp>
        <p:nvSpPr>
          <p:cNvPr id="44036" name="Rectangle 4"/>
          <p:cNvSpPr>
            <a:spLocks noGrp="1" noChangeArrowheads="1"/>
          </p:cNvSpPr>
          <p:nvPr>
            <p:ph type="ctrTitle"/>
          </p:nvPr>
        </p:nvSpPr>
        <p:spPr bwMode="auto">
          <a:xfrm>
            <a:off x="4592638" y="1665288"/>
            <a:ext cx="5113337" cy="917575"/>
          </a:xfrm>
        </p:spPr>
        <p:txBody>
          <a:bodyPr anchor="b"/>
          <a:lstStyle>
            <a:lvl1pPr>
              <a:defRPr sz="2400">
                <a:solidFill>
                  <a:srgbClr val="FFFFFF"/>
                </a:solidFill>
              </a:defRPr>
            </a:lvl1pPr>
          </a:lstStyle>
          <a:p>
            <a:r>
              <a:rPr lang="en-US"/>
              <a:t>Click to edit Master title style</a:t>
            </a:r>
          </a:p>
        </p:txBody>
      </p:sp>
      <p:sp>
        <p:nvSpPr>
          <p:cNvPr id="44037" name="Rectangle 5"/>
          <p:cNvSpPr>
            <a:spLocks noGrp="1" noChangeArrowheads="1"/>
          </p:cNvSpPr>
          <p:nvPr>
            <p:ph type="subTitle" idx="1"/>
          </p:nvPr>
        </p:nvSpPr>
        <p:spPr>
          <a:xfrm>
            <a:off x="4592638" y="2670175"/>
            <a:ext cx="5113337" cy="655638"/>
          </a:xfrm>
        </p:spPr>
        <p:txBody>
          <a:bodyPr/>
          <a:lstStyle>
            <a:lvl1pPr>
              <a:defRPr sz="1800" b="0">
                <a:solidFill>
                  <a:srgbClr val="FFFFFF"/>
                </a:solidFill>
              </a:defRPr>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21"/>
          <p:cNvSpPr>
            <a:spLocks noGrp="1" noChangeArrowheads="1"/>
          </p:cNvSpPr>
          <p:nvPr>
            <p:ph type="sldNum" sz="quarter" idx="10"/>
          </p:nvPr>
        </p:nvSpPr>
        <p:spPr>
          <a:ln/>
        </p:spPr>
        <p:txBody>
          <a:bodyPr/>
          <a:lstStyle>
            <a:lvl1pPr>
              <a:defRPr/>
            </a:lvl1pPr>
          </a:lstStyle>
          <a:p>
            <a:pPr>
              <a:defRPr/>
            </a:pPr>
            <a:fld id="{4B84211E-DB33-4341-93E8-1553F55961F4}" type="slidenum">
              <a:rPr lang="en-US"/>
              <a:pPr>
                <a:defRPr/>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82638" y="4406900"/>
            <a:ext cx="84201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21"/>
          <p:cNvSpPr>
            <a:spLocks noGrp="1" noChangeArrowheads="1"/>
          </p:cNvSpPr>
          <p:nvPr>
            <p:ph type="sldNum" sz="quarter" idx="10"/>
          </p:nvPr>
        </p:nvSpPr>
        <p:spPr>
          <a:ln/>
        </p:spPr>
        <p:txBody>
          <a:bodyPr/>
          <a:lstStyle>
            <a:lvl1pPr>
              <a:defRPr/>
            </a:lvl1pPr>
          </a:lstStyle>
          <a:p>
            <a:pPr>
              <a:defRPr/>
            </a:pPr>
            <a:fld id="{C39ECB89-DED0-4B12-8213-49E2BE7A3431}" type="slidenum">
              <a:rPr lang="en-US"/>
              <a:pPr>
                <a:defRPr/>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423988" y="1268413"/>
            <a:ext cx="4027487"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5603875" y="1268413"/>
            <a:ext cx="4029075" cy="5040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21"/>
          <p:cNvSpPr>
            <a:spLocks noGrp="1" noChangeArrowheads="1"/>
          </p:cNvSpPr>
          <p:nvPr>
            <p:ph type="sldNum" sz="quarter" idx="10"/>
          </p:nvPr>
        </p:nvSpPr>
        <p:spPr>
          <a:ln/>
        </p:spPr>
        <p:txBody>
          <a:bodyPr/>
          <a:lstStyle>
            <a:lvl1pPr>
              <a:defRPr/>
            </a:lvl1pPr>
          </a:lstStyle>
          <a:p>
            <a:pPr>
              <a:defRPr/>
            </a:pPr>
            <a:fld id="{C6036BC9-BE0B-490E-BD50-A57E6955E499}" type="slidenum">
              <a:rPr lang="en-US"/>
              <a:pPr>
                <a:defRPr/>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95300" y="274638"/>
            <a:ext cx="89154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21"/>
          <p:cNvSpPr>
            <a:spLocks noGrp="1" noChangeArrowheads="1"/>
          </p:cNvSpPr>
          <p:nvPr>
            <p:ph type="sldNum" sz="quarter" idx="10"/>
          </p:nvPr>
        </p:nvSpPr>
        <p:spPr>
          <a:ln/>
        </p:spPr>
        <p:txBody>
          <a:bodyPr/>
          <a:lstStyle>
            <a:lvl1pPr>
              <a:defRPr/>
            </a:lvl1pPr>
          </a:lstStyle>
          <a:p>
            <a:pPr>
              <a:defRPr/>
            </a:pPr>
            <a:fld id="{9605DE7A-CF72-4675-87E4-8653DB502182}" type="slidenum">
              <a:rPr lang="en-US"/>
              <a:pPr>
                <a:defRPr/>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21"/>
          <p:cNvSpPr>
            <a:spLocks noGrp="1" noChangeArrowheads="1"/>
          </p:cNvSpPr>
          <p:nvPr>
            <p:ph type="sldNum" sz="quarter" idx="10"/>
          </p:nvPr>
        </p:nvSpPr>
        <p:spPr>
          <a:ln/>
        </p:spPr>
        <p:txBody>
          <a:bodyPr/>
          <a:lstStyle>
            <a:lvl1pPr>
              <a:defRPr/>
            </a:lvl1pPr>
          </a:lstStyle>
          <a:p>
            <a:pPr>
              <a:defRPr/>
            </a:pPr>
            <a:fld id="{251F66FA-8A82-44B6-8A82-34D2130B19AA}" type="slidenum">
              <a:rPr lang="en-US"/>
              <a:pPr>
                <a:defRPr/>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21"/>
          <p:cNvSpPr>
            <a:spLocks noGrp="1" noChangeArrowheads="1"/>
          </p:cNvSpPr>
          <p:nvPr>
            <p:ph type="sldNum" sz="quarter" idx="10"/>
          </p:nvPr>
        </p:nvSpPr>
        <p:spPr>
          <a:ln/>
        </p:spPr>
        <p:txBody>
          <a:bodyPr/>
          <a:lstStyle>
            <a:lvl1pPr>
              <a:defRPr/>
            </a:lvl1pPr>
          </a:lstStyle>
          <a:p>
            <a:pPr>
              <a:defRPr/>
            </a:pPr>
            <a:fld id="{793D3B2A-FC05-43DC-8412-ACC2909ABFF4}" type="slidenum">
              <a:rPr lang="en-US"/>
              <a:pPr>
                <a:defRPr/>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95300" y="273050"/>
            <a:ext cx="3259138"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21"/>
          <p:cNvSpPr>
            <a:spLocks noGrp="1" noChangeArrowheads="1"/>
          </p:cNvSpPr>
          <p:nvPr>
            <p:ph type="sldNum" sz="quarter" idx="10"/>
          </p:nvPr>
        </p:nvSpPr>
        <p:spPr>
          <a:ln/>
        </p:spPr>
        <p:txBody>
          <a:bodyPr/>
          <a:lstStyle>
            <a:lvl1pPr>
              <a:defRPr/>
            </a:lvl1pPr>
          </a:lstStyle>
          <a:p>
            <a:pPr>
              <a:defRPr/>
            </a:pPr>
            <a:fld id="{2C8AD9A6-E908-44F2-83F0-50360264B50E}" type="slidenum">
              <a:rPr lang="en-US"/>
              <a:pPr>
                <a:defRPr/>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941513" y="4800600"/>
            <a:ext cx="59436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21"/>
          <p:cNvSpPr>
            <a:spLocks noGrp="1" noChangeArrowheads="1"/>
          </p:cNvSpPr>
          <p:nvPr>
            <p:ph type="sldNum" sz="quarter" idx="10"/>
          </p:nvPr>
        </p:nvSpPr>
        <p:spPr>
          <a:ln/>
        </p:spPr>
        <p:txBody>
          <a:bodyPr/>
          <a:lstStyle>
            <a:lvl1pPr>
              <a:defRPr/>
            </a:lvl1pPr>
          </a:lstStyle>
          <a:p>
            <a:pPr>
              <a:defRPr/>
            </a:pPr>
            <a:fld id="{99D43227-5715-4364-B894-095A0B09466E}" type="slidenum">
              <a:rPr lang="en-US"/>
              <a:pPr>
                <a:defRPr/>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38" descr="Talkbook-LB2-Body"/>
          <p:cNvPicPr>
            <a:picLocks noChangeAspect="1" noChangeArrowheads="1"/>
          </p:cNvPicPr>
          <p:nvPr userDrawn="1"/>
        </p:nvPicPr>
        <p:blipFill>
          <a:blip r:embed="rId14" cstate="print"/>
          <a:srcRect b="85556"/>
          <a:stretch>
            <a:fillRect/>
          </a:stretch>
        </p:blipFill>
        <p:spPr bwMode="ltGray">
          <a:xfrm>
            <a:off x="0" y="0"/>
            <a:ext cx="9906000" cy="990600"/>
          </a:xfrm>
          <a:prstGeom prst="rect">
            <a:avLst/>
          </a:prstGeom>
          <a:noFill/>
          <a:ln w="9525">
            <a:noFill/>
            <a:miter lim="800000"/>
            <a:headEnd/>
            <a:tailEnd/>
          </a:ln>
        </p:spPr>
      </p:pic>
      <p:sp>
        <p:nvSpPr>
          <p:cNvPr id="3075" name="Rectangle 18"/>
          <p:cNvSpPr>
            <a:spLocks noGrp="1" noChangeArrowheads="1"/>
          </p:cNvSpPr>
          <p:nvPr>
            <p:ph type="body" idx="1"/>
          </p:nvPr>
        </p:nvSpPr>
        <p:spPr bwMode="auto">
          <a:xfrm>
            <a:off x="1423988" y="1268413"/>
            <a:ext cx="8208962" cy="5040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6" name="Rectangle 20"/>
          <p:cNvSpPr>
            <a:spLocks noGrp="1" noChangeArrowheads="1"/>
          </p:cNvSpPr>
          <p:nvPr>
            <p:ph type="title"/>
          </p:nvPr>
        </p:nvSpPr>
        <p:spPr bwMode="black">
          <a:xfrm>
            <a:off x="273050" y="0"/>
            <a:ext cx="7705725" cy="982663"/>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smtClean="0"/>
              <a:t>Click to edit Master title style</a:t>
            </a:r>
          </a:p>
        </p:txBody>
      </p:sp>
      <p:sp>
        <p:nvSpPr>
          <p:cNvPr id="81941" name="Rectangle 21"/>
          <p:cNvSpPr>
            <a:spLocks noGrp="1" noChangeArrowheads="1"/>
          </p:cNvSpPr>
          <p:nvPr>
            <p:ph type="sldNum" sz="quarter" idx="4"/>
          </p:nvPr>
        </p:nvSpPr>
        <p:spPr bwMode="auto">
          <a:xfrm>
            <a:off x="9351963" y="6561138"/>
            <a:ext cx="280987" cy="29686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a:defRPr>
                <a:solidFill>
                  <a:schemeClr val="tx2"/>
                </a:solidFill>
              </a:defRPr>
            </a:lvl1pPr>
          </a:lstStyle>
          <a:p>
            <a:pPr>
              <a:defRPr/>
            </a:pPr>
            <a:fld id="{AF9B7A15-48FA-465E-BDD9-6819DC82C5A1}" type="slidenum">
              <a:rPr lang="en-US"/>
              <a:pPr>
                <a:defRPr/>
              </a:pPr>
              <a:t>‹N°›</a:t>
            </a:fld>
            <a:endParaRPr lang="en-US"/>
          </a:p>
        </p:txBody>
      </p:sp>
      <p:grpSp>
        <p:nvGrpSpPr>
          <p:cNvPr id="3078" name="Group 23"/>
          <p:cNvGrpSpPr>
            <a:grpSpLocks/>
          </p:cNvGrpSpPr>
          <p:nvPr/>
        </p:nvGrpSpPr>
        <p:grpSpPr bwMode="auto">
          <a:xfrm>
            <a:off x="1654175" y="6556375"/>
            <a:ext cx="8267700" cy="9525"/>
            <a:chOff x="895" y="4059"/>
            <a:chExt cx="4808" cy="6"/>
          </a:xfrm>
        </p:grpSpPr>
        <p:sp>
          <p:nvSpPr>
            <p:cNvPr id="1035" name="Rectangle 24"/>
            <p:cNvSpPr>
              <a:spLocks noChangeArrowheads="1"/>
            </p:cNvSpPr>
            <p:nvPr userDrawn="1"/>
          </p:nvSpPr>
          <p:spPr bwMode="gray">
            <a:xfrm>
              <a:off x="3112" y="4059"/>
              <a:ext cx="2591" cy="6"/>
            </a:xfrm>
            <a:prstGeom prst="rect">
              <a:avLst/>
            </a:prstGeom>
            <a:solidFill>
              <a:schemeClr val="tx2"/>
            </a:solidFill>
            <a:ln w="9525">
              <a:noFill/>
              <a:miter lim="800000"/>
              <a:headEnd/>
              <a:tailEnd/>
            </a:ln>
          </p:spPr>
          <p:txBody>
            <a:bodyPr wrap="none" anchor="ctr"/>
            <a:lstStyle/>
            <a:p>
              <a:pPr>
                <a:defRPr/>
              </a:pPr>
              <a:endParaRPr lang="fr-FR"/>
            </a:p>
          </p:txBody>
        </p:sp>
        <p:sp>
          <p:nvSpPr>
            <p:cNvPr id="1036" name="Rectangle 25"/>
            <p:cNvSpPr>
              <a:spLocks noChangeArrowheads="1"/>
            </p:cNvSpPr>
            <p:nvPr userDrawn="1"/>
          </p:nvSpPr>
          <p:spPr bwMode="gray">
            <a:xfrm>
              <a:off x="895" y="4059"/>
              <a:ext cx="2361" cy="6"/>
            </a:xfrm>
            <a:prstGeom prst="rect">
              <a:avLst/>
            </a:prstGeom>
            <a:gradFill rotWithShape="1">
              <a:gsLst>
                <a:gs pos="0">
                  <a:srgbClr val="FFFFFF"/>
                </a:gs>
                <a:gs pos="100000">
                  <a:schemeClr val="tx2"/>
                </a:gs>
              </a:gsLst>
              <a:lin ang="0" scaled="1"/>
            </a:gradFill>
            <a:ln w="9525">
              <a:noFill/>
              <a:miter lim="800000"/>
              <a:headEnd/>
              <a:tailEnd/>
            </a:ln>
          </p:spPr>
          <p:txBody>
            <a:bodyPr wrap="none" anchor="ctr"/>
            <a:lstStyle/>
            <a:p>
              <a:pPr>
                <a:defRPr/>
              </a:pPr>
              <a:endParaRPr lang="fr-FR"/>
            </a:p>
          </p:txBody>
        </p:sp>
      </p:grpSp>
      <p:pic>
        <p:nvPicPr>
          <p:cNvPr id="3079" name="Picture 40" descr="KPMG_150_Blue"/>
          <p:cNvPicPr>
            <a:picLocks noChangeAspect="1" noChangeArrowheads="1"/>
          </p:cNvPicPr>
          <p:nvPr userDrawn="1"/>
        </p:nvPicPr>
        <p:blipFill>
          <a:blip r:embed="rId15" cstate="print"/>
          <a:srcRect/>
          <a:stretch>
            <a:fillRect/>
          </a:stretch>
        </p:blipFill>
        <p:spPr bwMode="auto">
          <a:xfrm>
            <a:off x="344488" y="6519863"/>
            <a:ext cx="722312" cy="293687"/>
          </a:xfrm>
          <a:prstGeom prst="rect">
            <a:avLst/>
          </a:prstGeom>
          <a:noFill/>
          <a:ln w="9525">
            <a:noFill/>
            <a:miter lim="800000"/>
            <a:headEnd/>
            <a:tailEnd/>
          </a:ln>
        </p:spPr>
      </p:pic>
      <p:sp>
        <p:nvSpPr>
          <p:cNvPr id="1032" name="Text Box 41"/>
          <p:cNvSpPr txBox="1">
            <a:spLocks noChangeArrowheads="1"/>
          </p:cNvSpPr>
          <p:nvPr userDrawn="1"/>
        </p:nvSpPr>
        <p:spPr bwMode="auto">
          <a:xfrm>
            <a:off x="1828800" y="6502400"/>
            <a:ext cx="7239000" cy="323850"/>
          </a:xfrm>
          <a:prstGeom prst="rect">
            <a:avLst/>
          </a:prstGeom>
          <a:noFill/>
          <a:ln w="9525">
            <a:noFill/>
            <a:miter lim="800000"/>
            <a:headEnd/>
            <a:tailEnd/>
          </a:ln>
        </p:spPr>
        <p:txBody>
          <a:bodyPr anchor="ctr"/>
          <a:lstStyle/>
          <a:p>
            <a:pPr algn="ctr" eaLnBrk="0" hangingPunct="0">
              <a:lnSpc>
                <a:spcPts val="700"/>
              </a:lnSpc>
              <a:defRPr/>
            </a:pPr>
            <a:r>
              <a:rPr lang="fr-FR" sz="600">
                <a:solidFill>
                  <a:srgbClr val="5F5F5F"/>
                </a:solidFill>
                <a:cs typeface="Arial" charset="0"/>
              </a:rPr>
              <a:t>© 2010 KPMG S.A., société anonyme d'expertise comptable et de commissariat aux comptes en France, membre du réseau KPMG de cabinets indépendants adhérents de KPMG International, une coopérative de droit suisse. Tous droits réservés. Imprimé en France. </a:t>
            </a:r>
          </a:p>
        </p:txBody>
      </p:sp>
      <p:pic>
        <p:nvPicPr>
          <p:cNvPr id="3081" name="Picture 12" descr="puzzle_couleur"/>
          <p:cNvPicPr>
            <a:picLocks noChangeAspect="1" noChangeArrowheads="1"/>
          </p:cNvPicPr>
          <p:nvPr userDrawn="1"/>
        </p:nvPicPr>
        <p:blipFill>
          <a:blip r:embed="rId16" cstate="print"/>
          <a:srcRect/>
          <a:stretch>
            <a:fillRect/>
          </a:stretch>
        </p:blipFill>
        <p:spPr bwMode="auto">
          <a:xfrm>
            <a:off x="66675" y="4716463"/>
            <a:ext cx="1357313" cy="1017587"/>
          </a:xfrm>
          <a:prstGeom prst="rect">
            <a:avLst/>
          </a:prstGeom>
          <a:noFill/>
          <a:ln w="9525">
            <a:noFill/>
            <a:miter lim="800000"/>
            <a:headEnd/>
            <a:tailEnd/>
          </a:ln>
        </p:spPr>
      </p:pic>
      <p:pic>
        <p:nvPicPr>
          <p:cNvPr id="3082" name="Picture 13"/>
          <p:cNvPicPr>
            <a:picLocks noChangeAspect="1" noChangeArrowheads="1"/>
          </p:cNvPicPr>
          <p:nvPr userDrawn="1"/>
        </p:nvPicPr>
        <p:blipFill>
          <a:blip r:embed="rId17" cstate="print"/>
          <a:srcRect/>
          <a:stretch>
            <a:fillRect/>
          </a:stretch>
        </p:blipFill>
        <p:spPr bwMode="auto">
          <a:xfrm>
            <a:off x="8985250" y="0"/>
            <a:ext cx="920750" cy="9810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76" r:id="rId1"/>
    <p:sldLayoutId id="2147484065" r:id="rId2"/>
    <p:sldLayoutId id="2147484066" r:id="rId3"/>
    <p:sldLayoutId id="2147484067" r:id="rId4"/>
    <p:sldLayoutId id="2147484068" r:id="rId5"/>
    <p:sldLayoutId id="2147484069" r:id="rId6"/>
    <p:sldLayoutId id="2147484070" r:id="rId7"/>
    <p:sldLayoutId id="2147484071" r:id="rId8"/>
    <p:sldLayoutId id="2147484072" r:id="rId9"/>
    <p:sldLayoutId id="2147484073" r:id="rId10"/>
    <p:sldLayoutId id="2147484074" r:id="rId11"/>
    <p:sldLayoutId id="2147484075" r:id="rId12"/>
  </p:sldLayoutIdLst>
  <p:hf hdr="0" ftr="0" dt="0"/>
  <p:txStyles>
    <p:titleStyle>
      <a:lvl1pPr algn="l" rtl="0" eaLnBrk="0" fontAlgn="base" hangingPunct="0">
        <a:spcBef>
          <a:spcPct val="0"/>
        </a:spcBef>
        <a:spcAft>
          <a:spcPct val="0"/>
        </a:spcAft>
        <a:defRPr b="1">
          <a:solidFill>
            <a:schemeClr val="bg1"/>
          </a:solidFill>
          <a:latin typeface="+mj-lt"/>
          <a:ea typeface="+mj-ea"/>
          <a:cs typeface="+mj-cs"/>
        </a:defRPr>
      </a:lvl1pPr>
      <a:lvl2pPr algn="l" rtl="0" eaLnBrk="0" fontAlgn="base" hangingPunct="0">
        <a:spcBef>
          <a:spcPct val="0"/>
        </a:spcBef>
        <a:spcAft>
          <a:spcPct val="0"/>
        </a:spcAft>
        <a:defRPr b="1">
          <a:solidFill>
            <a:schemeClr val="bg1"/>
          </a:solidFill>
          <a:latin typeface="Univers 45 Light" pitchFamily="2" charset="0"/>
        </a:defRPr>
      </a:lvl2pPr>
      <a:lvl3pPr algn="l" rtl="0" eaLnBrk="0" fontAlgn="base" hangingPunct="0">
        <a:spcBef>
          <a:spcPct val="0"/>
        </a:spcBef>
        <a:spcAft>
          <a:spcPct val="0"/>
        </a:spcAft>
        <a:defRPr b="1">
          <a:solidFill>
            <a:schemeClr val="bg1"/>
          </a:solidFill>
          <a:latin typeface="Univers 45 Light" pitchFamily="2" charset="0"/>
        </a:defRPr>
      </a:lvl3pPr>
      <a:lvl4pPr algn="l" rtl="0" eaLnBrk="0" fontAlgn="base" hangingPunct="0">
        <a:spcBef>
          <a:spcPct val="0"/>
        </a:spcBef>
        <a:spcAft>
          <a:spcPct val="0"/>
        </a:spcAft>
        <a:defRPr b="1">
          <a:solidFill>
            <a:schemeClr val="bg1"/>
          </a:solidFill>
          <a:latin typeface="Univers 45 Light" pitchFamily="2" charset="0"/>
        </a:defRPr>
      </a:lvl4pPr>
      <a:lvl5pPr algn="l" rtl="0" eaLnBrk="0" fontAlgn="base" hangingPunct="0">
        <a:spcBef>
          <a:spcPct val="0"/>
        </a:spcBef>
        <a:spcAft>
          <a:spcPct val="0"/>
        </a:spcAft>
        <a:defRPr b="1">
          <a:solidFill>
            <a:schemeClr val="bg1"/>
          </a:solidFill>
          <a:latin typeface="Univers 45 Light" pitchFamily="2" charset="0"/>
        </a:defRPr>
      </a:lvl5pPr>
      <a:lvl6pPr marL="457200" algn="l" rtl="0" fontAlgn="base">
        <a:spcBef>
          <a:spcPct val="0"/>
        </a:spcBef>
        <a:spcAft>
          <a:spcPct val="0"/>
        </a:spcAft>
        <a:defRPr b="1">
          <a:solidFill>
            <a:schemeClr val="bg1"/>
          </a:solidFill>
          <a:latin typeface="Univers 45 Light" pitchFamily="2" charset="0"/>
        </a:defRPr>
      </a:lvl6pPr>
      <a:lvl7pPr marL="914400" algn="l" rtl="0" fontAlgn="base">
        <a:spcBef>
          <a:spcPct val="0"/>
        </a:spcBef>
        <a:spcAft>
          <a:spcPct val="0"/>
        </a:spcAft>
        <a:defRPr b="1">
          <a:solidFill>
            <a:schemeClr val="bg1"/>
          </a:solidFill>
          <a:latin typeface="Univers 45 Light" pitchFamily="2" charset="0"/>
        </a:defRPr>
      </a:lvl7pPr>
      <a:lvl8pPr marL="1371600" algn="l" rtl="0" fontAlgn="base">
        <a:spcBef>
          <a:spcPct val="0"/>
        </a:spcBef>
        <a:spcAft>
          <a:spcPct val="0"/>
        </a:spcAft>
        <a:defRPr b="1">
          <a:solidFill>
            <a:schemeClr val="bg1"/>
          </a:solidFill>
          <a:latin typeface="Univers 45 Light" pitchFamily="2" charset="0"/>
        </a:defRPr>
      </a:lvl8pPr>
      <a:lvl9pPr marL="1828800" algn="l" rtl="0" fontAlgn="base">
        <a:spcBef>
          <a:spcPct val="0"/>
        </a:spcBef>
        <a:spcAft>
          <a:spcPct val="0"/>
        </a:spcAft>
        <a:defRPr b="1">
          <a:solidFill>
            <a:schemeClr val="bg1"/>
          </a:solidFill>
          <a:latin typeface="Univers 45 Light" pitchFamily="2" charset="0"/>
        </a:defRPr>
      </a:lvl9pPr>
    </p:titleStyle>
    <p:bodyStyle>
      <a:lvl1pPr marL="342900" indent="-342900" algn="l" rtl="0" eaLnBrk="0" fontAlgn="base" hangingPunct="0">
        <a:spcBef>
          <a:spcPct val="40000"/>
        </a:spcBef>
        <a:spcAft>
          <a:spcPct val="0"/>
        </a:spcAft>
        <a:defRPr sz="1200" b="1">
          <a:solidFill>
            <a:schemeClr val="tx2"/>
          </a:solidFill>
          <a:latin typeface="+mn-lt"/>
          <a:ea typeface="+mn-ea"/>
          <a:cs typeface="+mn-cs"/>
        </a:defRPr>
      </a:lvl1pPr>
      <a:lvl2pPr marL="180975" indent="-179388" algn="l" rtl="0" eaLnBrk="0" fontAlgn="base" hangingPunct="0">
        <a:spcBef>
          <a:spcPct val="40000"/>
        </a:spcBef>
        <a:spcAft>
          <a:spcPct val="0"/>
        </a:spcAft>
        <a:buClr>
          <a:schemeClr val="tx2"/>
        </a:buClr>
        <a:buSzPct val="85000"/>
        <a:buFont typeface="Wingdings" pitchFamily="2" charset="2"/>
        <a:buChar char="l"/>
        <a:defRPr sz="1200">
          <a:solidFill>
            <a:schemeClr val="tx1"/>
          </a:solidFill>
          <a:latin typeface="+mn-lt"/>
        </a:defRPr>
      </a:lvl2pPr>
      <a:lvl3pPr marL="361950" indent="-179388" algn="l" rtl="0" eaLnBrk="0" fontAlgn="base" hangingPunct="0">
        <a:spcBef>
          <a:spcPct val="40000"/>
        </a:spcBef>
        <a:spcAft>
          <a:spcPct val="0"/>
        </a:spcAft>
        <a:buClr>
          <a:schemeClr val="tx2"/>
        </a:buClr>
        <a:buSzPct val="85000"/>
        <a:buFont typeface="Symbol" pitchFamily="18" charset="2"/>
        <a:buChar char="-"/>
        <a:defRPr sz="1200">
          <a:solidFill>
            <a:schemeClr val="tx1"/>
          </a:solidFill>
          <a:latin typeface="+mn-lt"/>
        </a:defRPr>
      </a:lvl3pPr>
      <a:lvl4pPr marL="541338" indent="-177800" algn="l" rtl="0" eaLnBrk="0" fontAlgn="base" hangingPunct="0">
        <a:spcBef>
          <a:spcPct val="40000"/>
        </a:spcBef>
        <a:spcAft>
          <a:spcPct val="0"/>
        </a:spcAft>
        <a:buClr>
          <a:schemeClr val="tx2"/>
        </a:buClr>
        <a:buSzPct val="85000"/>
        <a:buFont typeface="Wingdings" pitchFamily="2" charset="2"/>
        <a:buChar char="l"/>
        <a:defRPr sz="1200">
          <a:solidFill>
            <a:schemeClr val="tx1"/>
          </a:solidFill>
          <a:latin typeface="+mn-lt"/>
        </a:defRPr>
      </a:lvl4pPr>
      <a:lvl5pPr marL="723900" indent="-180975" algn="l" rtl="0" eaLnBrk="0" fontAlgn="base" hangingPunct="0">
        <a:spcBef>
          <a:spcPct val="40000"/>
        </a:spcBef>
        <a:spcAft>
          <a:spcPct val="0"/>
        </a:spcAft>
        <a:buClr>
          <a:schemeClr val="tx2"/>
        </a:buClr>
        <a:buSzPct val="85000"/>
        <a:buFont typeface="Symbol" pitchFamily="18" charset="2"/>
        <a:buChar char="-"/>
        <a:defRPr sz="1200">
          <a:solidFill>
            <a:schemeClr val="tx1"/>
          </a:solidFill>
          <a:latin typeface="+mn-lt"/>
        </a:defRPr>
      </a:lvl5pPr>
      <a:lvl6pPr marL="1181100" indent="-180975" algn="l" rtl="0" fontAlgn="base">
        <a:spcBef>
          <a:spcPct val="40000"/>
        </a:spcBef>
        <a:spcAft>
          <a:spcPct val="0"/>
        </a:spcAft>
        <a:buClr>
          <a:schemeClr val="tx2"/>
        </a:buClr>
        <a:buSzPct val="85000"/>
        <a:buFont typeface="Symbol" pitchFamily="18" charset="2"/>
        <a:buChar char="-"/>
        <a:defRPr sz="1000">
          <a:solidFill>
            <a:schemeClr val="tx1"/>
          </a:solidFill>
          <a:latin typeface="+mn-lt"/>
        </a:defRPr>
      </a:lvl6pPr>
      <a:lvl7pPr marL="1638300" indent="-180975" algn="l" rtl="0" fontAlgn="base">
        <a:spcBef>
          <a:spcPct val="40000"/>
        </a:spcBef>
        <a:spcAft>
          <a:spcPct val="0"/>
        </a:spcAft>
        <a:buClr>
          <a:schemeClr val="tx2"/>
        </a:buClr>
        <a:buSzPct val="85000"/>
        <a:buFont typeface="Symbol" pitchFamily="18" charset="2"/>
        <a:buChar char="-"/>
        <a:defRPr sz="1000">
          <a:solidFill>
            <a:schemeClr val="tx1"/>
          </a:solidFill>
          <a:latin typeface="+mn-lt"/>
        </a:defRPr>
      </a:lvl7pPr>
      <a:lvl8pPr marL="2095500" indent="-180975" algn="l" rtl="0" fontAlgn="base">
        <a:spcBef>
          <a:spcPct val="40000"/>
        </a:spcBef>
        <a:spcAft>
          <a:spcPct val="0"/>
        </a:spcAft>
        <a:buClr>
          <a:schemeClr val="tx2"/>
        </a:buClr>
        <a:buSzPct val="85000"/>
        <a:buFont typeface="Symbol" pitchFamily="18" charset="2"/>
        <a:buChar char="-"/>
        <a:defRPr sz="1000">
          <a:solidFill>
            <a:schemeClr val="tx1"/>
          </a:solidFill>
          <a:latin typeface="+mn-lt"/>
        </a:defRPr>
      </a:lvl8pPr>
      <a:lvl9pPr marL="2552700" indent="-180975" algn="l" rtl="0" fontAlgn="base">
        <a:spcBef>
          <a:spcPct val="40000"/>
        </a:spcBef>
        <a:spcAft>
          <a:spcPct val="0"/>
        </a:spcAft>
        <a:buClr>
          <a:schemeClr val="tx2"/>
        </a:buClr>
        <a:buSzPct val="85000"/>
        <a:buFont typeface="Symbol" pitchFamily="18" charset="2"/>
        <a:buChar char="-"/>
        <a:defRPr sz="1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0"/>
          <p:cNvSpPr>
            <a:spLocks noGrp="1" noChangeArrowheads="1"/>
          </p:cNvSpPr>
          <p:nvPr>
            <p:ph type="body" idx="1"/>
          </p:nvPr>
        </p:nvSpPr>
        <p:spPr bwMode="auto">
          <a:xfrm>
            <a:off x="1423988" y="1268413"/>
            <a:ext cx="8208962" cy="5040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099" name="Rectangle 19"/>
          <p:cNvSpPr>
            <a:spLocks noGrp="1" noChangeArrowheads="1"/>
          </p:cNvSpPr>
          <p:nvPr>
            <p:ph type="title"/>
          </p:nvPr>
        </p:nvSpPr>
        <p:spPr bwMode="black">
          <a:xfrm>
            <a:off x="273050" y="0"/>
            <a:ext cx="7705725" cy="982663"/>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4078" r:id="rId1"/>
  </p:sldLayoutIdLst>
  <p:hf hdr="0" ftr="0" dt="0"/>
  <p:txStyles>
    <p:titleStyle>
      <a:lvl1pPr algn="l" rtl="0" eaLnBrk="0" fontAlgn="base" hangingPunct="0">
        <a:spcBef>
          <a:spcPct val="0"/>
        </a:spcBef>
        <a:spcAft>
          <a:spcPct val="0"/>
        </a:spcAft>
        <a:defRPr b="1">
          <a:solidFill>
            <a:schemeClr val="bg1"/>
          </a:solidFill>
          <a:latin typeface="Arial" charset="0"/>
          <a:ea typeface="+mj-ea"/>
          <a:cs typeface="+mj-cs"/>
        </a:defRPr>
      </a:lvl1pPr>
      <a:lvl2pPr algn="l" rtl="0" eaLnBrk="0" fontAlgn="base" hangingPunct="0">
        <a:spcBef>
          <a:spcPct val="0"/>
        </a:spcBef>
        <a:spcAft>
          <a:spcPct val="0"/>
        </a:spcAft>
        <a:defRPr b="1">
          <a:solidFill>
            <a:schemeClr val="bg1"/>
          </a:solidFill>
          <a:latin typeface="Arial" charset="0"/>
        </a:defRPr>
      </a:lvl2pPr>
      <a:lvl3pPr algn="l" rtl="0" eaLnBrk="0" fontAlgn="base" hangingPunct="0">
        <a:spcBef>
          <a:spcPct val="0"/>
        </a:spcBef>
        <a:spcAft>
          <a:spcPct val="0"/>
        </a:spcAft>
        <a:defRPr b="1">
          <a:solidFill>
            <a:schemeClr val="bg1"/>
          </a:solidFill>
          <a:latin typeface="Arial" charset="0"/>
        </a:defRPr>
      </a:lvl3pPr>
      <a:lvl4pPr algn="l" rtl="0" eaLnBrk="0" fontAlgn="base" hangingPunct="0">
        <a:spcBef>
          <a:spcPct val="0"/>
        </a:spcBef>
        <a:spcAft>
          <a:spcPct val="0"/>
        </a:spcAft>
        <a:defRPr b="1">
          <a:solidFill>
            <a:schemeClr val="bg1"/>
          </a:solidFill>
          <a:latin typeface="Arial" charset="0"/>
        </a:defRPr>
      </a:lvl4pPr>
      <a:lvl5pPr algn="l" rtl="0" eaLnBrk="0" fontAlgn="base" hangingPunct="0">
        <a:spcBef>
          <a:spcPct val="0"/>
        </a:spcBef>
        <a:spcAft>
          <a:spcPct val="0"/>
        </a:spcAft>
        <a:defRPr b="1">
          <a:solidFill>
            <a:schemeClr val="bg1"/>
          </a:solidFill>
          <a:latin typeface="Arial" charset="0"/>
        </a:defRPr>
      </a:lvl5pPr>
      <a:lvl6pPr marL="457200" algn="l" rtl="0" fontAlgn="base">
        <a:spcBef>
          <a:spcPct val="0"/>
        </a:spcBef>
        <a:spcAft>
          <a:spcPct val="0"/>
        </a:spcAft>
        <a:defRPr b="1">
          <a:solidFill>
            <a:schemeClr val="bg1"/>
          </a:solidFill>
          <a:latin typeface="Univers 45 Light" pitchFamily="2" charset="0"/>
        </a:defRPr>
      </a:lvl6pPr>
      <a:lvl7pPr marL="914400" algn="l" rtl="0" fontAlgn="base">
        <a:spcBef>
          <a:spcPct val="0"/>
        </a:spcBef>
        <a:spcAft>
          <a:spcPct val="0"/>
        </a:spcAft>
        <a:defRPr b="1">
          <a:solidFill>
            <a:schemeClr val="bg1"/>
          </a:solidFill>
          <a:latin typeface="Univers 45 Light" pitchFamily="2" charset="0"/>
        </a:defRPr>
      </a:lvl7pPr>
      <a:lvl8pPr marL="1371600" algn="l" rtl="0" fontAlgn="base">
        <a:spcBef>
          <a:spcPct val="0"/>
        </a:spcBef>
        <a:spcAft>
          <a:spcPct val="0"/>
        </a:spcAft>
        <a:defRPr b="1">
          <a:solidFill>
            <a:schemeClr val="bg1"/>
          </a:solidFill>
          <a:latin typeface="Univers 45 Light" pitchFamily="2" charset="0"/>
        </a:defRPr>
      </a:lvl8pPr>
      <a:lvl9pPr marL="1828800" algn="l" rtl="0" fontAlgn="base">
        <a:spcBef>
          <a:spcPct val="0"/>
        </a:spcBef>
        <a:spcAft>
          <a:spcPct val="0"/>
        </a:spcAft>
        <a:defRPr b="1">
          <a:solidFill>
            <a:schemeClr val="bg1"/>
          </a:solidFill>
          <a:latin typeface="Univers 45 Light" pitchFamily="2" charset="0"/>
        </a:defRPr>
      </a:lvl9pPr>
    </p:titleStyle>
    <p:bodyStyle>
      <a:lvl1pPr marL="342900" indent="-342900" algn="l" rtl="0" eaLnBrk="0" fontAlgn="base" hangingPunct="0">
        <a:spcBef>
          <a:spcPct val="40000"/>
        </a:spcBef>
        <a:spcAft>
          <a:spcPct val="0"/>
        </a:spcAft>
        <a:defRPr sz="1200" b="1">
          <a:solidFill>
            <a:schemeClr val="tx2"/>
          </a:solidFill>
          <a:latin typeface="Arial" charset="0"/>
          <a:ea typeface="+mn-ea"/>
          <a:cs typeface="+mn-cs"/>
        </a:defRPr>
      </a:lvl1pPr>
      <a:lvl2pPr marL="180975" indent="-179388" algn="l" rtl="0" eaLnBrk="0" fontAlgn="base" hangingPunct="0">
        <a:spcBef>
          <a:spcPct val="40000"/>
        </a:spcBef>
        <a:spcAft>
          <a:spcPct val="0"/>
        </a:spcAft>
        <a:buClr>
          <a:schemeClr val="tx2"/>
        </a:buClr>
        <a:buSzPct val="85000"/>
        <a:buFont typeface="Wingdings" pitchFamily="2" charset="2"/>
        <a:buChar char="l"/>
        <a:defRPr sz="1200">
          <a:solidFill>
            <a:schemeClr val="tx1"/>
          </a:solidFill>
          <a:latin typeface="Arial" charset="0"/>
        </a:defRPr>
      </a:lvl2pPr>
      <a:lvl3pPr marL="361950" indent="-179388" algn="l" rtl="0" eaLnBrk="0" fontAlgn="base" hangingPunct="0">
        <a:spcBef>
          <a:spcPct val="40000"/>
        </a:spcBef>
        <a:spcAft>
          <a:spcPct val="0"/>
        </a:spcAft>
        <a:buClr>
          <a:schemeClr val="tx2"/>
        </a:buClr>
        <a:buSzPct val="85000"/>
        <a:buFont typeface="Symbol" pitchFamily="18" charset="2"/>
        <a:buChar char="-"/>
        <a:defRPr sz="1200">
          <a:solidFill>
            <a:schemeClr val="tx1"/>
          </a:solidFill>
          <a:latin typeface="Arial" charset="0"/>
        </a:defRPr>
      </a:lvl3pPr>
      <a:lvl4pPr marL="541338" indent="-177800" algn="l" rtl="0" eaLnBrk="0" fontAlgn="base" hangingPunct="0">
        <a:spcBef>
          <a:spcPct val="40000"/>
        </a:spcBef>
        <a:spcAft>
          <a:spcPct val="0"/>
        </a:spcAft>
        <a:buClr>
          <a:schemeClr val="tx2"/>
        </a:buClr>
        <a:buSzPct val="85000"/>
        <a:buFont typeface="Wingdings" pitchFamily="2" charset="2"/>
        <a:buChar char="l"/>
        <a:defRPr sz="1200">
          <a:solidFill>
            <a:schemeClr val="tx1"/>
          </a:solidFill>
          <a:latin typeface="Arial" charset="0"/>
        </a:defRPr>
      </a:lvl4pPr>
      <a:lvl5pPr marL="723900" indent="-180975" algn="l" rtl="0" eaLnBrk="0" fontAlgn="base" hangingPunct="0">
        <a:spcBef>
          <a:spcPct val="40000"/>
        </a:spcBef>
        <a:spcAft>
          <a:spcPct val="0"/>
        </a:spcAft>
        <a:buClr>
          <a:schemeClr val="tx2"/>
        </a:buClr>
        <a:buSzPct val="85000"/>
        <a:buFont typeface="Symbol" pitchFamily="18" charset="2"/>
        <a:buChar char="-"/>
        <a:defRPr sz="1200">
          <a:solidFill>
            <a:schemeClr val="tx1"/>
          </a:solidFill>
          <a:latin typeface="Arial" charset="0"/>
        </a:defRPr>
      </a:lvl5pPr>
      <a:lvl6pPr marL="1181100" indent="-180975" algn="l" rtl="0" fontAlgn="base">
        <a:spcBef>
          <a:spcPct val="40000"/>
        </a:spcBef>
        <a:spcAft>
          <a:spcPct val="0"/>
        </a:spcAft>
        <a:buClr>
          <a:schemeClr val="tx2"/>
        </a:buClr>
        <a:buSzPct val="85000"/>
        <a:buFont typeface="Symbol" pitchFamily="18" charset="2"/>
        <a:buChar char="-"/>
        <a:defRPr sz="1200">
          <a:solidFill>
            <a:schemeClr val="tx1"/>
          </a:solidFill>
          <a:latin typeface="+mn-lt"/>
        </a:defRPr>
      </a:lvl6pPr>
      <a:lvl7pPr marL="1638300" indent="-180975" algn="l" rtl="0" fontAlgn="base">
        <a:spcBef>
          <a:spcPct val="40000"/>
        </a:spcBef>
        <a:spcAft>
          <a:spcPct val="0"/>
        </a:spcAft>
        <a:buClr>
          <a:schemeClr val="tx2"/>
        </a:buClr>
        <a:buSzPct val="85000"/>
        <a:buFont typeface="Symbol" pitchFamily="18" charset="2"/>
        <a:buChar char="-"/>
        <a:defRPr sz="1200">
          <a:solidFill>
            <a:schemeClr val="tx1"/>
          </a:solidFill>
          <a:latin typeface="+mn-lt"/>
        </a:defRPr>
      </a:lvl7pPr>
      <a:lvl8pPr marL="2095500" indent="-180975" algn="l" rtl="0" fontAlgn="base">
        <a:spcBef>
          <a:spcPct val="40000"/>
        </a:spcBef>
        <a:spcAft>
          <a:spcPct val="0"/>
        </a:spcAft>
        <a:buClr>
          <a:schemeClr val="tx2"/>
        </a:buClr>
        <a:buSzPct val="85000"/>
        <a:buFont typeface="Symbol" pitchFamily="18" charset="2"/>
        <a:buChar char="-"/>
        <a:defRPr sz="1200">
          <a:solidFill>
            <a:schemeClr val="tx1"/>
          </a:solidFill>
          <a:latin typeface="+mn-lt"/>
        </a:defRPr>
      </a:lvl8pPr>
      <a:lvl9pPr marL="2552700" indent="-180975" algn="l" rtl="0" fontAlgn="base">
        <a:spcBef>
          <a:spcPct val="40000"/>
        </a:spcBef>
        <a:spcAft>
          <a:spcPct val="0"/>
        </a:spcAft>
        <a:buClr>
          <a:schemeClr val="tx2"/>
        </a:buClr>
        <a:buSzPct val="85000"/>
        <a:buFont typeface="Symbol" pitchFamily="18" charset="2"/>
        <a:buChar char="-"/>
        <a:defRPr sz="12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8" Type="http://schemas.openxmlformats.org/officeDocument/2006/relationships/hyperlink" Target="http://www.imprivata.com/" TargetMode="External"/><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jpeg"/><Relationship Id="rId10" Type="http://schemas.openxmlformats.org/officeDocument/2006/relationships/image" Target="../media/image26.png"/><Relationship Id="rId4" Type="http://schemas.openxmlformats.org/officeDocument/2006/relationships/image" Target="../media/image21.png"/><Relationship Id="rId9" Type="http://schemas.openxmlformats.org/officeDocument/2006/relationships/image" Target="../media/image25.png"/></Relationships>
</file>

<file path=ppt/slides/_rels/slide1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29.pn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28.jpeg"/><Relationship Id="rId10" Type="http://schemas.openxmlformats.org/officeDocument/2006/relationships/image" Target="../media/image31.png"/><Relationship Id="rId4" Type="http://schemas.openxmlformats.org/officeDocument/2006/relationships/image" Target="../media/image12.jpeg"/><Relationship Id="rId9"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5.xml"/><Relationship Id="rId7"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p:cNvSpPr>
            <a:spLocks noGrp="1" noChangeArrowheads="1"/>
          </p:cNvSpPr>
          <p:nvPr>
            <p:ph type="ctrTitle" idx="4294967295"/>
          </p:nvPr>
        </p:nvSpPr>
        <p:spPr bwMode="auto">
          <a:xfrm>
            <a:off x="4592638" y="1665288"/>
            <a:ext cx="5313362" cy="917575"/>
          </a:xfrm>
        </p:spPr>
        <p:txBody>
          <a:bodyPr anchor="b"/>
          <a:lstStyle/>
          <a:p>
            <a:pPr eaLnBrk="1" hangingPunct="1"/>
            <a:r>
              <a:rPr lang="fr-FR" sz="2400" smtClean="0">
                <a:solidFill>
                  <a:srgbClr val="FFFFFF"/>
                </a:solidFill>
                <a:latin typeface="Univers 45 Light" pitchFamily="2" charset="0"/>
              </a:rPr>
              <a:t>Aquastar Consulting</a:t>
            </a:r>
          </a:p>
        </p:txBody>
      </p:sp>
      <p:sp>
        <p:nvSpPr>
          <p:cNvPr id="8195" name="Rectangle 7"/>
          <p:cNvSpPr>
            <a:spLocks noGrp="1" noChangeArrowheads="1"/>
          </p:cNvSpPr>
          <p:nvPr>
            <p:ph type="subTitle" idx="4294967295"/>
          </p:nvPr>
        </p:nvSpPr>
        <p:spPr>
          <a:xfrm>
            <a:off x="4592638" y="2670175"/>
            <a:ext cx="5113337" cy="655638"/>
          </a:xfrm>
        </p:spPr>
        <p:txBody>
          <a:bodyPr/>
          <a:lstStyle/>
          <a:p>
            <a:pPr marL="0" indent="0" eaLnBrk="1" hangingPunct="1"/>
            <a:r>
              <a:rPr lang="fr-FR" sz="1800" b="0" smtClean="0">
                <a:solidFill>
                  <a:srgbClr val="FFFFFF"/>
                </a:solidFill>
                <a:latin typeface="Univers 45 Light" pitchFamily="2" charset="0"/>
              </a:rPr>
              <a:t>Business plan </a:t>
            </a:r>
          </a:p>
          <a:p>
            <a:pPr marL="0" indent="0" eaLnBrk="1" hangingPunct="1"/>
            <a:r>
              <a:rPr lang="fr-FR" sz="1800" b="0" smtClean="0">
                <a:solidFill>
                  <a:srgbClr val="FFFFFF"/>
                </a:solidFill>
                <a:latin typeface="Univers 45 Light" pitchFamily="2" charset="0"/>
              </a:rPr>
              <a:t>Mars 2011</a:t>
            </a:r>
          </a:p>
        </p:txBody>
      </p:sp>
      <p:sp>
        <p:nvSpPr>
          <p:cNvPr id="8196" name="Text Box 4"/>
          <p:cNvSpPr txBox="1">
            <a:spLocks noChangeArrowheads="1"/>
          </p:cNvSpPr>
          <p:nvPr/>
        </p:nvSpPr>
        <p:spPr bwMode="auto">
          <a:xfrm>
            <a:off x="4521200" y="1557338"/>
            <a:ext cx="5384800" cy="331787"/>
          </a:xfrm>
          <a:prstGeom prst="rect">
            <a:avLst/>
          </a:prstGeom>
          <a:noFill/>
          <a:ln w="6350">
            <a:noFill/>
            <a:miter lim="800000"/>
            <a:headEnd/>
            <a:tailEnd/>
          </a:ln>
        </p:spPr>
        <p:txBody>
          <a:bodyPr lIns="0" tIns="0" rIns="0" bIns="0" anchor="ctr"/>
          <a:lstStyle/>
          <a:p>
            <a:pPr eaLnBrk="0" hangingPunct="0">
              <a:lnSpc>
                <a:spcPts val="1600"/>
              </a:lnSpc>
            </a:pPr>
            <a:r>
              <a:rPr lang="fr-FR">
                <a:solidFill>
                  <a:schemeClr val="bg1"/>
                </a:solidFill>
              </a:rPr>
              <a:t>Equipe Croissance</a:t>
            </a:r>
            <a:endParaRPr lang="fr-FR">
              <a:solidFill>
                <a:srgbClr val="B21107"/>
              </a:solidFill>
            </a:endParaRPr>
          </a:p>
        </p:txBody>
      </p:sp>
      <p:sp>
        <p:nvSpPr>
          <p:cNvPr id="8197" name="Text Box 5"/>
          <p:cNvSpPr txBox="1">
            <a:spLocks noChangeArrowheads="1"/>
          </p:cNvSpPr>
          <p:nvPr/>
        </p:nvSpPr>
        <p:spPr bwMode="auto">
          <a:xfrm>
            <a:off x="4592638" y="3362325"/>
            <a:ext cx="5113337" cy="331788"/>
          </a:xfrm>
          <a:prstGeom prst="rect">
            <a:avLst/>
          </a:prstGeom>
          <a:noFill/>
          <a:ln w="6350">
            <a:noFill/>
            <a:miter lim="800000"/>
            <a:headEnd/>
            <a:tailEnd/>
          </a:ln>
        </p:spPr>
        <p:txBody>
          <a:bodyPr lIns="0" tIns="0" rIns="0" bIns="0" anchor="ctr"/>
          <a:lstStyle/>
          <a:p>
            <a:pPr eaLnBrk="0" hangingPunct="0">
              <a:lnSpc>
                <a:spcPts val="1600"/>
              </a:lnSpc>
            </a:pPr>
            <a:r>
              <a:rPr lang="fr-FR">
                <a:solidFill>
                  <a:schemeClr val="bg1"/>
                </a:solidFill>
              </a:rPr>
              <a:t>KPMG ENTREPRISES</a:t>
            </a:r>
            <a:endParaRPr lang="fr-FR">
              <a:solidFill>
                <a:srgbClr val="B21107"/>
              </a:solidFill>
            </a:endParaRPr>
          </a:p>
        </p:txBody>
      </p:sp>
      <p:pic>
        <p:nvPicPr>
          <p:cNvPr id="8198" name="Picture 6"/>
          <p:cNvPicPr>
            <a:picLocks noChangeAspect="1" noChangeArrowheads="1"/>
          </p:cNvPicPr>
          <p:nvPr/>
        </p:nvPicPr>
        <p:blipFill>
          <a:blip r:embed="rId2" cstate="print"/>
          <a:srcRect/>
          <a:stretch>
            <a:fillRect/>
          </a:stretch>
        </p:blipFill>
        <p:spPr bwMode="auto">
          <a:xfrm>
            <a:off x="7905750" y="1700213"/>
            <a:ext cx="1757363" cy="18732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200025" y="188913"/>
            <a:ext cx="4181475" cy="293687"/>
          </a:xfrm>
          <a:prstGeom prst="rect">
            <a:avLst/>
          </a:prstGeom>
          <a:solidFill>
            <a:srgbClr val="8AA5CB"/>
          </a:solidFill>
          <a:ln w="6350">
            <a:noFill/>
            <a:miter lim="800000"/>
            <a:headEnd/>
            <a:tailEnd/>
          </a:ln>
        </p:spPr>
        <p:txBody>
          <a:bodyPr wrap="none" lIns="0" tIns="0" rIns="0" bIns="0" anchor="ctr"/>
          <a:lstStyle/>
          <a:p>
            <a:endParaRPr lang="fr-FR"/>
          </a:p>
        </p:txBody>
      </p:sp>
      <p:sp>
        <p:nvSpPr>
          <p:cNvPr id="29699" name="Rectangle 2"/>
          <p:cNvSpPr>
            <a:spLocks noGrp="1" noChangeArrowheads="1"/>
          </p:cNvSpPr>
          <p:nvPr>
            <p:ph type="title" idx="4294967295"/>
          </p:nvPr>
        </p:nvSpPr>
        <p:spPr/>
        <p:txBody>
          <a:bodyPr/>
          <a:lstStyle/>
          <a:p>
            <a:r>
              <a:rPr lang="fr-FR" smtClean="0">
                <a:solidFill>
                  <a:schemeClr val="tx1"/>
                </a:solidFill>
              </a:rPr>
              <a:t>  Sources de la valeur du projet </a:t>
            </a:r>
            <a:br>
              <a:rPr lang="fr-FR" smtClean="0">
                <a:solidFill>
                  <a:schemeClr val="tx1"/>
                </a:solidFill>
              </a:rPr>
            </a:br>
            <a:r>
              <a:rPr lang="fr-FR" smtClean="0">
                <a:solidFill>
                  <a:schemeClr val="tx1"/>
                </a:solidFill>
              </a:rPr>
              <a:t>  </a:t>
            </a:r>
            <a:r>
              <a:rPr lang="fr-FR" b="0" smtClean="0"/>
              <a:t>Clientèle d’Aquastar Consulting</a:t>
            </a:r>
            <a:endParaRPr lang="en-US" smtClean="0"/>
          </a:p>
        </p:txBody>
      </p:sp>
      <p:sp>
        <p:nvSpPr>
          <p:cNvPr id="29700" name="Rectangle 97"/>
          <p:cNvSpPr>
            <a:spLocks noChangeArrowheads="1"/>
          </p:cNvSpPr>
          <p:nvPr/>
        </p:nvSpPr>
        <p:spPr bwMode="auto">
          <a:xfrm>
            <a:off x="3800475" y="1066800"/>
            <a:ext cx="2665413" cy="5170488"/>
          </a:xfrm>
          <a:prstGeom prst="rect">
            <a:avLst/>
          </a:prstGeom>
          <a:noFill/>
          <a:ln w="6350">
            <a:noFill/>
            <a:miter lim="800000"/>
            <a:headEnd/>
            <a:tailEnd/>
          </a:ln>
        </p:spPr>
        <p:txBody>
          <a:bodyPr lIns="0" tIns="0" rIns="0" bIns="0" anchor="ctr">
            <a:spAutoFit/>
          </a:bodyPr>
          <a:lstStyle/>
          <a:p>
            <a:pPr>
              <a:tabLst>
                <a:tab pos="6172200" algn="l"/>
              </a:tabLst>
            </a:pPr>
            <a:r>
              <a:rPr lang="fr-FR" sz="1600" b="1">
                <a:solidFill>
                  <a:schemeClr val="tx2"/>
                </a:solidFill>
              </a:rPr>
              <a:t>Quelques références …</a:t>
            </a:r>
          </a:p>
          <a:p>
            <a:pPr>
              <a:tabLst>
                <a:tab pos="6172200" algn="l"/>
              </a:tabLst>
            </a:pPr>
            <a:endParaRPr lang="fr-FR" sz="1300" b="1" i="1">
              <a:solidFill>
                <a:schemeClr val="tx2"/>
              </a:solidFill>
            </a:endParaRPr>
          </a:p>
          <a:p>
            <a:pPr>
              <a:tabLst>
                <a:tab pos="6172200" algn="l"/>
              </a:tabLst>
            </a:pPr>
            <a:r>
              <a:rPr lang="fr-FR" sz="1300" b="1" i="1">
                <a:solidFill>
                  <a:schemeClr val="tx2"/>
                </a:solidFill>
              </a:rPr>
              <a:t>Santé :</a:t>
            </a:r>
          </a:p>
          <a:p>
            <a:pPr>
              <a:buFont typeface="Arial" charset="0"/>
              <a:buChar char="•"/>
              <a:tabLst>
                <a:tab pos="6172200" algn="l"/>
              </a:tabLst>
            </a:pPr>
            <a:r>
              <a:rPr lang="fr-FR" sz="1200"/>
              <a:t> </a:t>
            </a:r>
            <a:r>
              <a:rPr lang="fr-FR" sz="1400"/>
              <a:t>Centre Hospitalier de Calais</a:t>
            </a:r>
          </a:p>
          <a:p>
            <a:pPr>
              <a:buFont typeface="Arial" charset="0"/>
              <a:buChar char="•"/>
              <a:tabLst>
                <a:tab pos="6172200" algn="l"/>
              </a:tabLst>
            </a:pPr>
            <a:r>
              <a:rPr lang="fr-FR" sz="1400"/>
              <a:t> Centre Hospitalier de Bailleul</a:t>
            </a:r>
          </a:p>
          <a:p>
            <a:pPr>
              <a:buFont typeface="Arial" charset="0"/>
              <a:buChar char="•"/>
              <a:tabLst>
                <a:tab pos="6172200" algn="l"/>
              </a:tabLst>
            </a:pPr>
            <a:r>
              <a:rPr lang="fr-FR" sz="1400"/>
              <a:t> Centre Hospitalier d’Armentières</a:t>
            </a:r>
          </a:p>
          <a:p>
            <a:pPr>
              <a:buFont typeface="Arial" charset="0"/>
              <a:buChar char="•"/>
              <a:tabLst>
                <a:tab pos="6172200" algn="l"/>
              </a:tabLst>
            </a:pPr>
            <a:r>
              <a:rPr lang="fr-FR" sz="1400"/>
              <a:t> Centre Hospitalier de Saint Amand</a:t>
            </a:r>
          </a:p>
          <a:p>
            <a:pPr>
              <a:buFont typeface="Arial" charset="0"/>
              <a:buChar char="•"/>
              <a:tabLst>
                <a:tab pos="6172200" algn="l"/>
              </a:tabLst>
            </a:pPr>
            <a:r>
              <a:rPr lang="fr-FR" sz="1400"/>
              <a:t> Centre Hospitalier de Cambrai</a:t>
            </a:r>
          </a:p>
          <a:p>
            <a:pPr>
              <a:buFont typeface="Arial" charset="0"/>
              <a:buChar char="•"/>
              <a:tabLst>
                <a:tab pos="6172200" algn="l"/>
              </a:tabLst>
            </a:pPr>
            <a:r>
              <a:rPr lang="fr-FR" sz="1400"/>
              <a:t> Centre Hospitalier de Le Quesnoy</a:t>
            </a:r>
          </a:p>
          <a:p>
            <a:pPr>
              <a:buFont typeface="Arial" charset="0"/>
              <a:buChar char="•"/>
              <a:tabLst>
                <a:tab pos="6172200" algn="l"/>
              </a:tabLst>
            </a:pPr>
            <a:r>
              <a:rPr lang="fr-FR" sz="1400"/>
              <a:t> Centre Hospitalier de Seclin</a:t>
            </a:r>
          </a:p>
          <a:p>
            <a:pPr>
              <a:buFont typeface="Arial" charset="0"/>
              <a:buChar char="•"/>
              <a:tabLst>
                <a:tab pos="6172200" algn="l"/>
              </a:tabLst>
            </a:pPr>
            <a:r>
              <a:rPr lang="fr-FR" sz="1400"/>
              <a:t> Centre Hospitalier d’Avesnes</a:t>
            </a:r>
          </a:p>
          <a:p>
            <a:pPr>
              <a:buFont typeface="Arial" charset="0"/>
              <a:buChar char="•"/>
              <a:tabLst>
                <a:tab pos="6172200" algn="l"/>
              </a:tabLst>
            </a:pPr>
            <a:r>
              <a:rPr lang="fr-FR" sz="1400"/>
              <a:t> Hôpital de Villers St Denis</a:t>
            </a:r>
          </a:p>
          <a:p>
            <a:pPr>
              <a:buFont typeface="Arial" charset="0"/>
              <a:buChar char="•"/>
              <a:tabLst>
                <a:tab pos="6172200" algn="l"/>
              </a:tabLst>
            </a:pPr>
            <a:r>
              <a:rPr lang="fr-FR" sz="1400"/>
              <a:t> Cliniques du Groupe Courlancy</a:t>
            </a:r>
          </a:p>
          <a:p>
            <a:pPr>
              <a:buFont typeface="Arial" charset="0"/>
              <a:buChar char="•"/>
              <a:tabLst>
                <a:tab pos="6172200" algn="l"/>
              </a:tabLst>
            </a:pPr>
            <a:r>
              <a:rPr lang="fr-FR" sz="1400"/>
              <a:t> EPSM des Flandres</a:t>
            </a:r>
          </a:p>
          <a:p>
            <a:pPr>
              <a:buFont typeface="Arial" charset="0"/>
              <a:buChar char="•"/>
              <a:tabLst>
                <a:tab pos="6172200" algn="l"/>
              </a:tabLst>
            </a:pPr>
            <a:r>
              <a:rPr lang="fr-FR" sz="1400"/>
              <a:t> EPSM Lille Métropole</a:t>
            </a:r>
          </a:p>
          <a:p>
            <a:pPr>
              <a:buFont typeface="Arial" charset="0"/>
              <a:buChar char="•"/>
              <a:tabLst>
                <a:tab pos="6172200" algn="l"/>
              </a:tabLst>
            </a:pPr>
            <a:r>
              <a:rPr lang="fr-FR" sz="1400"/>
              <a:t> SOS Médecin Paris</a:t>
            </a:r>
          </a:p>
          <a:p>
            <a:pPr>
              <a:tabLst>
                <a:tab pos="6172200" algn="l"/>
              </a:tabLst>
            </a:pPr>
            <a:endParaRPr lang="fr-FR" sz="1400"/>
          </a:p>
          <a:p>
            <a:pPr>
              <a:tabLst>
                <a:tab pos="6172200" algn="l"/>
              </a:tabLst>
            </a:pPr>
            <a:r>
              <a:rPr lang="fr-FR" sz="1400" b="1" i="1">
                <a:solidFill>
                  <a:schemeClr val="tx2"/>
                </a:solidFill>
              </a:rPr>
              <a:t>Education :</a:t>
            </a:r>
          </a:p>
          <a:p>
            <a:pPr>
              <a:buFontTx/>
              <a:buChar char="•"/>
              <a:tabLst>
                <a:tab pos="6172200" algn="l"/>
              </a:tabLst>
            </a:pPr>
            <a:r>
              <a:rPr lang="fr-FR" sz="1400"/>
              <a:t> Ecole des mines de Douai</a:t>
            </a:r>
          </a:p>
          <a:p>
            <a:pPr>
              <a:buFontTx/>
              <a:buChar char="•"/>
              <a:tabLst>
                <a:tab pos="6172200" algn="l"/>
              </a:tabLst>
            </a:pPr>
            <a:r>
              <a:rPr lang="fr-FR" sz="1400"/>
              <a:t> ISEN</a:t>
            </a:r>
          </a:p>
          <a:p>
            <a:pPr marL="0" lvl="1">
              <a:buFontTx/>
              <a:buChar char="•"/>
              <a:tabLst>
                <a:tab pos="6172200" algn="l"/>
              </a:tabLst>
            </a:pPr>
            <a:r>
              <a:rPr lang="fr-FR" sz="1400"/>
              <a:t> Douai Business School</a:t>
            </a:r>
          </a:p>
          <a:p>
            <a:pPr marL="0" lvl="1">
              <a:buFontTx/>
              <a:buChar char="•"/>
              <a:tabLst>
                <a:tab pos="6172200" algn="l"/>
              </a:tabLst>
            </a:pPr>
            <a:r>
              <a:rPr lang="fr-FR" sz="1400"/>
              <a:t> EGC Lille</a:t>
            </a:r>
          </a:p>
          <a:p>
            <a:pPr>
              <a:buFontTx/>
              <a:buChar char="•"/>
              <a:tabLst>
                <a:tab pos="6172200" algn="l"/>
              </a:tabLst>
            </a:pPr>
            <a:r>
              <a:rPr lang="fr-FR" sz="1400"/>
              <a:t> Cepreco</a:t>
            </a:r>
          </a:p>
          <a:p>
            <a:pPr>
              <a:buFontTx/>
              <a:buChar char="•"/>
              <a:tabLst>
                <a:tab pos="6172200" algn="l"/>
              </a:tabLst>
            </a:pPr>
            <a:r>
              <a:rPr lang="fr-FR" sz="1400"/>
              <a:t> IIE Valenciennes</a:t>
            </a:r>
          </a:p>
        </p:txBody>
      </p:sp>
      <p:sp>
        <p:nvSpPr>
          <p:cNvPr id="29701" name="Rectangle 97"/>
          <p:cNvSpPr>
            <a:spLocks noChangeArrowheads="1"/>
          </p:cNvSpPr>
          <p:nvPr/>
        </p:nvSpPr>
        <p:spPr bwMode="auto">
          <a:xfrm>
            <a:off x="6897688" y="1268413"/>
            <a:ext cx="2663825" cy="4524375"/>
          </a:xfrm>
          <a:prstGeom prst="rect">
            <a:avLst/>
          </a:prstGeom>
          <a:noFill/>
          <a:ln w="6350">
            <a:noFill/>
            <a:miter lim="800000"/>
            <a:headEnd/>
            <a:tailEnd/>
          </a:ln>
        </p:spPr>
        <p:txBody>
          <a:bodyPr lIns="0" tIns="0" rIns="0" bIns="0" anchor="ctr">
            <a:spAutoFit/>
          </a:bodyPr>
          <a:lstStyle/>
          <a:p>
            <a:pPr>
              <a:tabLst>
                <a:tab pos="6172200" algn="l"/>
              </a:tabLst>
            </a:pPr>
            <a:endParaRPr lang="fr-FR" sz="1400" b="1">
              <a:solidFill>
                <a:schemeClr val="tx2"/>
              </a:solidFill>
            </a:endParaRPr>
          </a:p>
          <a:p>
            <a:pPr>
              <a:tabLst>
                <a:tab pos="6172200" algn="l"/>
              </a:tabLst>
            </a:pPr>
            <a:r>
              <a:rPr lang="fr-FR" sz="1400" b="1" i="1">
                <a:solidFill>
                  <a:schemeClr val="tx2"/>
                </a:solidFill>
              </a:rPr>
              <a:t>Mairies , Collectivités  &amp; Administrations : </a:t>
            </a:r>
          </a:p>
          <a:p>
            <a:pPr>
              <a:buFont typeface="Arial" charset="0"/>
              <a:buChar char="•"/>
              <a:tabLst>
                <a:tab pos="6172200" algn="l"/>
              </a:tabLst>
            </a:pPr>
            <a:r>
              <a:rPr lang="fr-FR" sz="1400"/>
              <a:t> CCI Grand Lille</a:t>
            </a:r>
          </a:p>
          <a:p>
            <a:pPr>
              <a:buFont typeface="Arial" charset="0"/>
              <a:buChar char="•"/>
              <a:tabLst>
                <a:tab pos="6172200" algn="l"/>
              </a:tabLst>
            </a:pPr>
            <a:r>
              <a:rPr lang="fr-FR" sz="1400"/>
              <a:t> Ambassade de France en Belgique</a:t>
            </a:r>
          </a:p>
          <a:p>
            <a:pPr>
              <a:buFont typeface="Arial" charset="0"/>
              <a:buChar char="•"/>
              <a:tabLst>
                <a:tab pos="6172200" algn="l"/>
              </a:tabLst>
            </a:pPr>
            <a:r>
              <a:rPr lang="fr-FR" sz="1400"/>
              <a:t> Pôle emploi (nord, Picardie, Midi Pyrénées)</a:t>
            </a:r>
          </a:p>
          <a:p>
            <a:pPr>
              <a:buFont typeface="Arial" charset="0"/>
              <a:buChar char="•"/>
              <a:tabLst>
                <a:tab pos="6172200" algn="l"/>
              </a:tabLst>
            </a:pPr>
            <a:r>
              <a:rPr lang="fr-FR" sz="1400"/>
              <a:t> Lille Métropole Habitat</a:t>
            </a:r>
          </a:p>
          <a:p>
            <a:pPr>
              <a:buFont typeface="Arial" charset="0"/>
              <a:buChar char="•"/>
              <a:tabLst>
                <a:tab pos="6172200" algn="l"/>
              </a:tabLst>
            </a:pPr>
            <a:r>
              <a:rPr lang="fr-FR" sz="1400"/>
              <a:t> Mairie de Lille</a:t>
            </a:r>
          </a:p>
          <a:p>
            <a:pPr>
              <a:buFont typeface="Arial" charset="0"/>
              <a:buChar char="•"/>
              <a:tabLst>
                <a:tab pos="6172200" algn="l"/>
              </a:tabLst>
            </a:pPr>
            <a:r>
              <a:rPr lang="fr-FR" sz="1400"/>
              <a:t> Mairie de Dunkerque</a:t>
            </a:r>
          </a:p>
          <a:p>
            <a:pPr>
              <a:buFont typeface="Arial" charset="0"/>
              <a:buChar char="•"/>
              <a:tabLst>
                <a:tab pos="6172200" algn="l"/>
              </a:tabLst>
            </a:pPr>
            <a:r>
              <a:rPr lang="fr-FR" sz="1400"/>
              <a:t> Mairie de Calais</a:t>
            </a:r>
          </a:p>
          <a:p>
            <a:pPr>
              <a:buFont typeface="Arial" charset="0"/>
              <a:buChar char="•"/>
              <a:tabLst>
                <a:tab pos="6172200" algn="l"/>
              </a:tabLst>
            </a:pPr>
            <a:r>
              <a:rPr lang="fr-FR" sz="1400"/>
              <a:t> Communauté Urbaine de Dunkerque</a:t>
            </a:r>
          </a:p>
          <a:p>
            <a:pPr>
              <a:buFont typeface="Arial" charset="0"/>
              <a:buChar char="•"/>
              <a:tabLst>
                <a:tab pos="6172200" algn="l"/>
              </a:tabLst>
            </a:pPr>
            <a:r>
              <a:rPr lang="fr-FR" sz="1400"/>
              <a:t> Com. Agglo Artois Comm</a:t>
            </a:r>
          </a:p>
          <a:p>
            <a:pPr>
              <a:buFont typeface="Arial" charset="0"/>
              <a:buChar char="•"/>
              <a:tabLst>
                <a:tab pos="6172200" algn="l"/>
              </a:tabLst>
            </a:pPr>
            <a:r>
              <a:rPr lang="fr-FR" sz="1400"/>
              <a:t> Com. Agglo Porte du Hainaut</a:t>
            </a:r>
          </a:p>
          <a:p>
            <a:pPr>
              <a:buFont typeface="Arial" charset="0"/>
              <a:buChar char="•"/>
              <a:tabLst>
                <a:tab pos="6172200" algn="l"/>
              </a:tabLst>
            </a:pPr>
            <a:r>
              <a:rPr lang="fr-FR" sz="1400"/>
              <a:t> Sivom de Bethune</a:t>
            </a:r>
          </a:p>
          <a:p>
            <a:pPr>
              <a:buFont typeface="Arial" charset="0"/>
              <a:buChar char="•"/>
              <a:tabLst>
                <a:tab pos="6172200" algn="l"/>
              </a:tabLst>
            </a:pPr>
            <a:r>
              <a:rPr lang="fr-FR" sz="1400"/>
              <a:t> Mairie de Lomme</a:t>
            </a:r>
          </a:p>
          <a:p>
            <a:pPr>
              <a:buFont typeface="Arial" charset="0"/>
              <a:buChar char="•"/>
              <a:tabLst>
                <a:tab pos="6172200" algn="l"/>
              </a:tabLst>
            </a:pPr>
            <a:r>
              <a:rPr lang="fr-FR" sz="1400"/>
              <a:t> Mairie de Beuvry</a:t>
            </a:r>
          </a:p>
          <a:p>
            <a:pPr>
              <a:tabLst>
                <a:tab pos="6172200" algn="l"/>
              </a:tabLst>
            </a:pPr>
            <a:endParaRPr lang="fr-FR" sz="1400" b="1" i="1">
              <a:solidFill>
                <a:schemeClr val="tx2"/>
              </a:solidFill>
            </a:endParaRPr>
          </a:p>
          <a:p>
            <a:pPr>
              <a:tabLst>
                <a:tab pos="6172200" algn="l"/>
              </a:tabLst>
            </a:pPr>
            <a:r>
              <a:rPr lang="fr-FR" sz="1400" b="1" i="1">
                <a:solidFill>
                  <a:schemeClr val="tx2"/>
                </a:solidFill>
              </a:rPr>
              <a:t>Moy. Et Gdes entreprises Privées:</a:t>
            </a:r>
          </a:p>
          <a:p>
            <a:pPr>
              <a:buFont typeface="Arial" charset="0"/>
              <a:buChar char="•"/>
              <a:tabLst>
                <a:tab pos="6172200" algn="l"/>
              </a:tabLst>
            </a:pPr>
            <a:r>
              <a:rPr lang="fr-FR" sz="1400"/>
              <a:t> Consuel (Filiale EDF)</a:t>
            </a:r>
          </a:p>
          <a:p>
            <a:pPr>
              <a:buFont typeface="Arial" charset="0"/>
              <a:buChar char="•"/>
              <a:tabLst>
                <a:tab pos="6172200" algn="l"/>
              </a:tabLst>
            </a:pPr>
            <a:r>
              <a:rPr lang="fr-FR" sz="1400"/>
              <a:t> Monabanq (Groupe Crédit Mutuel)</a:t>
            </a:r>
          </a:p>
          <a:p>
            <a:pPr>
              <a:buFont typeface="Arial" charset="0"/>
              <a:buChar char="•"/>
              <a:tabLst>
                <a:tab pos="6172200" algn="l"/>
              </a:tabLst>
            </a:pPr>
            <a:r>
              <a:rPr lang="fr-FR" sz="1400"/>
              <a:t> Groupe Verdi Ingénierie</a:t>
            </a:r>
          </a:p>
          <a:p>
            <a:pPr>
              <a:buFont typeface="Arial" charset="0"/>
              <a:buChar char="•"/>
              <a:tabLst>
                <a:tab pos="6172200" algn="l"/>
              </a:tabLst>
            </a:pPr>
            <a:r>
              <a:rPr lang="fr-FR" sz="1400"/>
              <a:t> Eaux &amp; Forces - nord </a:t>
            </a:r>
          </a:p>
        </p:txBody>
      </p:sp>
      <p:pic>
        <p:nvPicPr>
          <p:cNvPr id="29702" name="Picture 4"/>
          <p:cNvPicPr>
            <a:picLocks noChangeAspect="1" noChangeArrowheads="1"/>
          </p:cNvPicPr>
          <p:nvPr/>
        </p:nvPicPr>
        <p:blipFill>
          <a:blip r:embed="rId2" cstate="print"/>
          <a:srcRect/>
          <a:stretch>
            <a:fillRect/>
          </a:stretch>
        </p:blipFill>
        <p:spPr bwMode="auto">
          <a:xfrm>
            <a:off x="160338" y="1052513"/>
            <a:ext cx="3279775" cy="3313112"/>
          </a:xfrm>
          <a:prstGeom prst="rect">
            <a:avLst/>
          </a:prstGeom>
          <a:noFill/>
          <a:ln w="6350">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200025" y="188913"/>
            <a:ext cx="4181475" cy="293687"/>
          </a:xfrm>
          <a:prstGeom prst="rect">
            <a:avLst/>
          </a:prstGeom>
          <a:solidFill>
            <a:srgbClr val="8AA5CB"/>
          </a:solidFill>
          <a:ln w="6350">
            <a:noFill/>
            <a:miter lim="800000"/>
            <a:headEnd/>
            <a:tailEnd/>
          </a:ln>
        </p:spPr>
        <p:txBody>
          <a:bodyPr wrap="none" lIns="0" tIns="0" rIns="0" bIns="0" anchor="ctr"/>
          <a:lstStyle/>
          <a:p>
            <a:endParaRPr lang="fr-FR"/>
          </a:p>
        </p:txBody>
      </p:sp>
      <p:sp>
        <p:nvSpPr>
          <p:cNvPr id="30723" name="Rectangle 2"/>
          <p:cNvSpPr>
            <a:spLocks noGrp="1" noChangeArrowheads="1"/>
          </p:cNvSpPr>
          <p:nvPr>
            <p:ph type="title" idx="4294967295"/>
          </p:nvPr>
        </p:nvSpPr>
        <p:spPr/>
        <p:txBody>
          <a:bodyPr/>
          <a:lstStyle/>
          <a:p>
            <a:r>
              <a:rPr lang="fr-FR" smtClean="0">
                <a:solidFill>
                  <a:schemeClr val="tx1"/>
                </a:solidFill>
              </a:rPr>
              <a:t>  Sources de la valeur du projet </a:t>
            </a:r>
            <a:br>
              <a:rPr lang="fr-FR" smtClean="0">
                <a:solidFill>
                  <a:schemeClr val="tx1"/>
                </a:solidFill>
              </a:rPr>
            </a:br>
            <a:r>
              <a:rPr lang="fr-FR" smtClean="0">
                <a:solidFill>
                  <a:schemeClr val="tx1"/>
                </a:solidFill>
              </a:rPr>
              <a:t>  </a:t>
            </a:r>
            <a:r>
              <a:rPr lang="fr-FR" b="0" smtClean="0"/>
              <a:t>Clientèle d’Aquastar Consulting</a:t>
            </a:r>
            <a:endParaRPr lang="en-US" smtClean="0"/>
          </a:p>
        </p:txBody>
      </p:sp>
      <p:pic>
        <p:nvPicPr>
          <p:cNvPr id="30724" name="Picture 4"/>
          <p:cNvPicPr>
            <a:picLocks noChangeAspect="1" noChangeArrowheads="1"/>
          </p:cNvPicPr>
          <p:nvPr/>
        </p:nvPicPr>
        <p:blipFill>
          <a:blip r:embed="rId2" cstate="print"/>
          <a:srcRect/>
          <a:stretch>
            <a:fillRect/>
          </a:stretch>
        </p:blipFill>
        <p:spPr bwMode="auto">
          <a:xfrm>
            <a:off x="200025" y="1050925"/>
            <a:ext cx="3313113" cy="3351213"/>
          </a:xfrm>
          <a:prstGeom prst="rect">
            <a:avLst/>
          </a:prstGeom>
          <a:noFill/>
          <a:ln w="6350">
            <a:noFill/>
            <a:miter lim="800000"/>
            <a:headEnd/>
            <a:tailEnd/>
          </a:ln>
        </p:spPr>
      </p:pic>
      <p:sp>
        <p:nvSpPr>
          <p:cNvPr id="30725" name="Rectangle 97"/>
          <p:cNvSpPr>
            <a:spLocks noChangeArrowheads="1"/>
          </p:cNvSpPr>
          <p:nvPr/>
        </p:nvSpPr>
        <p:spPr bwMode="auto">
          <a:xfrm>
            <a:off x="3800475" y="1268413"/>
            <a:ext cx="2665413" cy="3878262"/>
          </a:xfrm>
          <a:prstGeom prst="rect">
            <a:avLst/>
          </a:prstGeom>
          <a:noFill/>
          <a:ln w="6350">
            <a:noFill/>
            <a:miter lim="800000"/>
            <a:headEnd/>
            <a:tailEnd/>
          </a:ln>
        </p:spPr>
        <p:txBody>
          <a:bodyPr lIns="0" tIns="0" rIns="0" bIns="0" anchor="ctr">
            <a:spAutoFit/>
          </a:bodyPr>
          <a:lstStyle/>
          <a:p>
            <a:pPr>
              <a:tabLst>
                <a:tab pos="6172200" algn="l"/>
              </a:tabLst>
            </a:pPr>
            <a:r>
              <a:rPr lang="fr-FR" sz="1600" b="1">
                <a:solidFill>
                  <a:schemeClr val="tx2"/>
                </a:solidFill>
              </a:rPr>
              <a:t>Quelques références …</a:t>
            </a:r>
          </a:p>
          <a:p>
            <a:pPr>
              <a:tabLst>
                <a:tab pos="6172200" algn="l"/>
              </a:tabLst>
            </a:pPr>
            <a:endParaRPr lang="fr-FR" sz="1300" b="1" i="1">
              <a:solidFill>
                <a:schemeClr val="tx2"/>
              </a:solidFill>
            </a:endParaRPr>
          </a:p>
          <a:p>
            <a:pPr>
              <a:tabLst>
                <a:tab pos="6172200" algn="l"/>
              </a:tabLst>
            </a:pPr>
            <a:r>
              <a:rPr lang="fr-FR" sz="1300" b="1" i="1">
                <a:solidFill>
                  <a:schemeClr val="tx2"/>
                </a:solidFill>
              </a:rPr>
              <a:t>Industrie :</a:t>
            </a:r>
          </a:p>
          <a:p>
            <a:pPr>
              <a:buFontTx/>
              <a:buChar char="•"/>
              <a:tabLst>
                <a:tab pos="6172200" algn="l"/>
              </a:tabLst>
            </a:pPr>
            <a:r>
              <a:rPr lang="fr-FR" sz="1200"/>
              <a:t> </a:t>
            </a:r>
            <a:r>
              <a:rPr lang="fr-FR" sz="1400"/>
              <a:t>Duflot Industrie</a:t>
            </a:r>
          </a:p>
          <a:p>
            <a:pPr>
              <a:buFontTx/>
              <a:buChar char="•"/>
              <a:tabLst>
                <a:tab pos="6172200" algn="l"/>
              </a:tabLst>
            </a:pPr>
            <a:r>
              <a:rPr lang="fr-FR" sz="1400"/>
              <a:t> Chrystal Plastic / Lude Plastic</a:t>
            </a:r>
          </a:p>
          <a:p>
            <a:pPr>
              <a:buFont typeface="Arial" charset="0"/>
              <a:buChar char="•"/>
              <a:tabLst>
                <a:tab pos="6172200" algn="l"/>
              </a:tabLst>
            </a:pPr>
            <a:r>
              <a:rPr lang="fr-FR" sz="1400"/>
              <a:t> SEP Industrie</a:t>
            </a:r>
          </a:p>
          <a:p>
            <a:pPr>
              <a:buFont typeface="Arial" charset="0"/>
              <a:buChar char="•"/>
              <a:tabLst>
                <a:tab pos="6172200" algn="l"/>
              </a:tabLst>
            </a:pPr>
            <a:r>
              <a:rPr lang="fr-FR" sz="1400"/>
              <a:t> MecaCorp Lens (Plasturgie automobile)</a:t>
            </a:r>
          </a:p>
          <a:p>
            <a:pPr>
              <a:buFont typeface="Arial" charset="0"/>
              <a:buChar char="•"/>
              <a:tabLst>
                <a:tab pos="6172200" algn="l"/>
              </a:tabLst>
            </a:pPr>
            <a:r>
              <a:rPr lang="fr-FR" sz="1400"/>
              <a:t> Atelier Plasturgie du Nord</a:t>
            </a:r>
          </a:p>
          <a:p>
            <a:pPr>
              <a:buFont typeface="Arial" charset="0"/>
              <a:buChar char="•"/>
              <a:tabLst>
                <a:tab pos="6172200" algn="l"/>
              </a:tabLst>
            </a:pPr>
            <a:r>
              <a:rPr lang="fr-FR" sz="1400"/>
              <a:t> Skako Couvrot</a:t>
            </a:r>
          </a:p>
          <a:p>
            <a:pPr>
              <a:buFont typeface="Arial" charset="0"/>
              <a:buChar char="•"/>
              <a:tabLst>
                <a:tab pos="6172200" algn="l"/>
              </a:tabLst>
            </a:pPr>
            <a:r>
              <a:rPr lang="fr-FR" sz="1400"/>
              <a:t> Mayr France</a:t>
            </a:r>
          </a:p>
          <a:p>
            <a:pPr>
              <a:tabLst>
                <a:tab pos="6172200" algn="l"/>
              </a:tabLst>
            </a:pPr>
            <a:endParaRPr lang="fr-FR" sz="1400"/>
          </a:p>
          <a:p>
            <a:pPr>
              <a:tabLst>
                <a:tab pos="6172200" algn="l"/>
              </a:tabLst>
            </a:pPr>
            <a:r>
              <a:rPr lang="fr-FR" sz="1400" b="1" i="1">
                <a:solidFill>
                  <a:schemeClr val="tx2"/>
                </a:solidFill>
              </a:rPr>
              <a:t>Commerce :</a:t>
            </a:r>
          </a:p>
          <a:p>
            <a:pPr>
              <a:buFontTx/>
              <a:buChar char="•"/>
              <a:tabLst>
                <a:tab pos="6172200" algn="l"/>
              </a:tabLst>
            </a:pPr>
            <a:r>
              <a:rPr lang="fr-FR" sz="1400"/>
              <a:t> BCG Distribution</a:t>
            </a:r>
          </a:p>
          <a:p>
            <a:pPr>
              <a:buFontTx/>
              <a:buChar char="•"/>
              <a:tabLst>
                <a:tab pos="6172200" algn="l"/>
              </a:tabLst>
            </a:pPr>
            <a:r>
              <a:rPr lang="fr-FR" sz="1400"/>
              <a:t> Audio Vidéo Nord</a:t>
            </a:r>
          </a:p>
          <a:p>
            <a:pPr>
              <a:buFontTx/>
              <a:buChar char="•"/>
              <a:tabLst>
                <a:tab pos="6172200" algn="l"/>
              </a:tabLst>
            </a:pPr>
            <a:r>
              <a:rPr lang="fr-FR" sz="1400"/>
              <a:t> Duplidata</a:t>
            </a:r>
          </a:p>
          <a:p>
            <a:pPr>
              <a:buFontTx/>
              <a:buChar char="•"/>
              <a:tabLst>
                <a:tab pos="6172200" algn="l"/>
              </a:tabLst>
            </a:pPr>
            <a:r>
              <a:rPr lang="fr-FR" sz="1400"/>
              <a:t> DecaPro (groupe Oxylane)</a:t>
            </a:r>
          </a:p>
          <a:p>
            <a:pPr>
              <a:buFontTx/>
              <a:buChar char="•"/>
              <a:tabLst>
                <a:tab pos="6172200" algn="l"/>
              </a:tabLst>
            </a:pPr>
            <a:r>
              <a:rPr lang="fr-FR" sz="1400"/>
              <a:t> Saneco</a:t>
            </a:r>
          </a:p>
          <a:p>
            <a:pPr>
              <a:buFontTx/>
              <a:buChar char="•"/>
              <a:tabLst>
                <a:tab pos="6172200" algn="l"/>
              </a:tabLst>
            </a:pPr>
            <a:r>
              <a:rPr lang="fr-FR" sz="1400"/>
              <a:t> Sequem</a:t>
            </a:r>
          </a:p>
        </p:txBody>
      </p:sp>
      <p:sp>
        <p:nvSpPr>
          <p:cNvPr id="30726" name="Rectangle 97"/>
          <p:cNvSpPr>
            <a:spLocks noChangeArrowheads="1"/>
          </p:cNvSpPr>
          <p:nvPr/>
        </p:nvSpPr>
        <p:spPr bwMode="auto">
          <a:xfrm>
            <a:off x="6897688" y="1384300"/>
            <a:ext cx="2663825" cy="2800350"/>
          </a:xfrm>
          <a:prstGeom prst="rect">
            <a:avLst/>
          </a:prstGeom>
          <a:noFill/>
          <a:ln w="6350">
            <a:noFill/>
            <a:miter lim="800000"/>
            <a:headEnd/>
            <a:tailEnd/>
          </a:ln>
        </p:spPr>
        <p:txBody>
          <a:bodyPr lIns="0" tIns="0" rIns="0" bIns="0" anchor="ctr">
            <a:spAutoFit/>
          </a:bodyPr>
          <a:lstStyle/>
          <a:p>
            <a:pPr>
              <a:tabLst>
                <a:tab pos="6172200" algn="l"/>
              </a:tabLst>
            </a:pPr>
            <a:endParaRPr lang="fr-FR" sz="1400" b="1">
              <a:solidFill>
                <a:schemeClr val="tx2"/>
              </a:solidFill>
            </a:endParaRPr>
          </a:p>
          <a:p>
            <a:pPr>
              <a:tabLst>
                <a:tab pos="6172200" algn="l"/>
              </a:tabLst>
            </a:pPr>
            <a:r>
              <a:rPr lang="fr-FR" sz="1400" b="1" i="1">
                <a:solidFill>
                  <a:schemeClr val="tx2"/>
                </a:solidFill>
              </a:rPr>
              <a:t>Services :</a:t>
            </a:r>
          </a:p>
          <a:p>
            <a:pPr>
              <a:buFont typeface="Arial" charset="0"/>
              <a:buChar char="•"/>
              <a:tabLst>
                <a:tab pos="6172200" algn="l"/>
              </a:tabLst>
            </a:pPr>
            <a:r>
              <a:rPr lang="fr-FR" sz="1400"/>
              <a:t> AD Concept</a:t>
            </a:r>
          </a:p>
          <a:p>
            <a:pPr>
              <a:buFont typeface="Arial" charset="0"/>
              <a:buChar char="•"/>
              <a:tabLst>
                <a:tab pos="6172200" algn="l"/>
              </a:tabLst>
            </a:pPr>
            <a:r>
              <a:rPr lang="fr-FR" sz="1400"/>
              <a:t> Dimelco</a:t>
            </a:r>
          </a:p>
          <a:p>
            <a:pPr>
              <a:buFont typeface="Arial" charset="0"/>
              <a:buChar char="•"/>
              <a:tabLst>
                <a:tab pos="6172200" algn="l"/>
              </a:tabLst>
            </a:pPr>
            <a:r>
              <a:rPr lang="fr-FR" sz="1400"/>
              <a:t> Archimed</a:t>
            </a:r>
          </a:p>
          <a:p>
            <a:pPr>
              <a:buFont typeface="Arial" charset="0"/>
              <a:buChar char="•"/>
              <a:tabLst>
                <a:tab pos="6172200" algn="l"/>
              </a:tabLst>
            </a:pPr>
            <a:r>
              <a:rPr lang="fr-FR" sz="1400"/>
              <a:t> Teinturerie Lenfant</a:t>
            </a:r>
          </a:p>
          <a:p>
            <a:pPr>
              <a:buFont typeface="Arial" charset="0"/>
              <a:buChar char="•"/>
              <a:tabLst>
                <a:tab pos="6172200" algn="l"/>
              </a:tabLst>
            </a:pPr>
            <a:r>
              <a:rPr lang="fr-FR" sz="1400"/>
              <a:t> EuraSanté</a:t>
            </a:r>
          </a:p>
          <a:p>
            <a:pPr>
              <a:tabLst>
                <a:tab pos="6172200" algn="l"/>
              </a:tabLst>
            </a:pPr>
            <a:endParaRPr lang="fr-FR" sz="1400" b="1" i="1">
              <a:solidFill>
                <a:schemeClr val="tx2"/>
              </a:solidFill>
            </a:endParaRPr>
          </a:p>
          <a:p>
            <a:pPr>
              <a:tabLst>
                <a:tab pos="6172200" algn="l"/>
              </a:tabLst>
            </a:pPr>
            <a:r>
              <a:rPr lang="fr-FR" sz="1400" b="1" i="1">
                <a:solidFill>
                  <a:schemeClr val="tx2"/>
                </a:solidFill>
              </a:rPr>
              <a:t>Bâtiment :</a:t>
            </a:r>
          </a:p>
          <a:p>
            <a:pPr>
              <a:buFont typeface="Arial" charset="0"/>
              <a:buChar char="•"/>
              <a:tabLst>
                <a:tab pos="6172200" algn="l"/>
              </a:tabLst>
            </a:pPr>
            <a:r>
              <a:rPr lang="fr-FR" sz="1400"/>
              <a:t> Contructions Piraino</a:t>
            </a:r>
          </a:p>
          <a:p>
            <a:pPr>
              <a:buFontTx/>
              <a:buChar char="•"/>
              <a:tabLst>
                <a:tab pos="6172200" algn="l"/>
              </a:tabLst>
            </a:pPr>
            <a:r>
              <a:rPr lang="fr-FR" sz="1400"/>
              <a:t> Entreprises Coddeville</a:t>
            </a:r>
          </a:p>
          <a:p>
            <a:pPr>
              <a:buFontTx/>
              <a:buChar char="•"/>
              <a:tabLst>
                <a:tab pos="6172200" algn="l"/>
              </a:tabLst>
            </a:pPr>
            <a:r>
              <a:rPr lang="fr-FR" sz="1400"/>
              <a:t> ThermieFrance</a:t>
            </a:r>
          </a:p>
          <a:p>
            <a:pPr>
              <a:tabLst>
                <a:tab pos="6172200" algn="l"/>
              </a:tabLst>
            </a:pPr>
            <a:r>
              <a:rPr lang="fr-FR" sz="1400"/>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4" descr="schema-techno-vec"/>
          <p:cNvPicPr>
            <a:picLocks noChangeAspect="1" noChangeArrowheads="1"/>
          </p:cNvPicPr>
          <p:nvPr/>
        </p:nvPicPr>
        <p:blipFill>
          <a:blip r:embed="rId2" cstate="print"/>
          <a:srcRect/>
          <a:stretch>
            <a:fillRect/>
          </a:stretch>
        </p:blipFill>
        <p:spPr bwMode="auto">
          <a:xfrm>
            <a:off x="57150" y="1054100"/>
            <a:ext cx="3743325" cy="3743325"/>
          </a:xfrm>
          <a:prstGeom prst="rect">
            <a:avLst/>
          </a:prstGeom>
          <a:noFill/>
          <a:ln w="9525">
            <a:noFill/>
            <a:miter lim="800000"/>
            <a:headEnd/>
            <a:tailEnd/>
          </a:ln>
        </p:spPr>
      </p:pic>
      <p:sp>
        <p:nvSpPr>
          <p:cNvPr id="31747" name="Rectangle 2"/>
          <p:cNvSpPr>
            <a:spLocks noChangeArrowheads="1"/>
          </p:cNvSpPr>
          <p:nvPr/>
        </p:nvSpPr>
        <p:spPr bwMode="auto">
          <a:xfrm>
            <a:off x="200025" y="188913"/>
            <a:ext cx="4181475" cy="293687"/>
          </a:xfrm>
          <a:prstGeom prst="rect">
            <a:avLst/>
          </a:prstGeom>
          <a:solidFill>
            <a:srgbClr val="8AA5CB"/>
          </a:solidFill>
          <a:ln w="6350">
            <a:noFill/>
            <a:miter lim="800000"/>
            <a:headEnd/>
            <a:tailEnd/>
          </a:ln>
        </p:spPr>
        <p:txBody>
          <a:bodyPr wrap="none" lIns="0" tIns="0" rIns="0" bIns="0" anchor="ctr"/>
          <a:lstStyle/>
          <a:p>
            <a:endParaRPr lang="fr-FR"/>
          </a:p>
        </p:txBody>
      </p:sp>
      <p:sp>
        <p:nvSpPr>
          <p:cNvPr id="31748" name="Rectangle 2"/>
          <p:cNvSpPr>
            <a:spLocks noGrp="1" noChangeArrowheads="1"/>
          </p:cNvSpPr>
          <p:nvPr>
            <p:ph type="title" idx="4294967295"/>
          </p:nvPr>
        </p:nvSpPr>
        <p:spPr/>
        <p:txBody>
          <a:bodyPr/>
          <a:lstStyle/>
          <a:p>
            <a:r>
              <a:rPr lang="fr-FR" smtClean="0">
                <a:solidFill>
                  <a:schemeClr val="tx1"/>
                </a:solidFill>
              </a:rPr>
              <a:t>  Sources de la valeur du projet </a:t>
            </a:r>
            <a:br>
              <a:rPr lang="fr-FR" smtClean="0">
                <a:solidFill>
                  <a:schemeClr val="tx1"/>
                </a:solidFill>
              </a:rPr>
            </a:br>
            <a:r>
              <a:rPr lang="fr-FR" smtClean="0">
                <a:solidFill>
                  <a:schemeClr val="tx1"/>
                </a:solidFill>
              </a:rPr>
              <a:t>  </a:t>
            </a:r>
            <a:r>
              <a:rPr lang="fr-FR" b="0" smtClean="0"/>
              <a:t>L’offre Aquastar Consulting </a:t>
            </a:r>
            <a:r>
              <a:rPr lang="fr-FR" smtClean="0"/>
              <a:t>- MGC : Pilotage et Intégration de solutions de hautes technologies</a:t>
            </a:r>
            <a:endParaRPr lang="en-US" smtClean="0"/>
          </a:p>
        </p:txBody>
      </p:sp>
      <p:sp>
        <p:nvSpPr>
          <p:cNvPr id="31749" name="ZoneTexte 1"/>
          <p:cNvSpPr txBox="1">
            <a:spLocks noChangeArrowheads="1"/>
          </p:cNvSpPr>
          <p:nvPr/>
        </p:nvSpPr>
        <p:spPr bwMode="auto">
          <a:xfrm>
            <a:off x="992188" y="5445125"/>
            <a:ext cx="3884612" cy="831850"/>
          </a:xfrm>
          <a:prstGeom prst="rect">
            <a:avLst/>
          </a:prstGeom>
          <a:noFill/>
          <a:ln w="9525">
            <a:noFill/>
            <a:miter lim="800000"/>
            <a:headEnd/>
            <a:tailEnd/>
          </a:ln>
        </p:spPr>
        <p:txBody>
          <a:bodyPr>
            <a:spAutoFit/>
          </a:bodyPr>
          <a:lstStyle/>
          <a:p>
            <a:r>
              <a:rPr lang="fr-FR" sz="1600" b="1" i="1"/>
              <a:t>Etude, conseil, intégration, transfert de compétences, maintenance &amp; assistance technique et suivi des évolutions dans les domaines de l’IT</a:t>
            </a:r>
          </a:p>
        </p:txBody>
      </p:sp>
      <p:sp>
        <p:nvSpPr>
          <p:cNvPr id="31750" name="ZoneTexte 5"/>
          <p:cNvSpPr txBox="1">
            <a:spLocks noChangeArrowheads="1"/>
          </p:cNvSpPr>
          <p:nvPr/>
        </p:nvSpPr>
        <p:spPr bwMode="auto">
          <a:xfrm>
            <a:off x="4371975" y="1054100"/>
            <a:ext cx="3884613" cy="400050"/>
          </a:xfrm>
          <a:prstGeom prst="rect">
            <a:avLst/>
          </a:prstGeom>
          <a:noFill/>
          <a:ln w="9525">
            <a:noFill/>
            <a:miter lim="800000"/>
            <a:headEnd/>
            <a:tailEnd/>
          </a:ln>
        </p:spPr>
        <p:txBody>
          <a:bodyPr>
            <a:spAutoFit/>
          </a:bodyPr>
          <a:lstStyle/>
          <a:p>
            <a:r>
              <a:rPr lang="fr-FR" sz="2000" b="1" i="1" u="sng"/>
              <a:t>Virtualisation, Système et Stockage :</a:t>
            </a:r>
          </a:p>
        </p:txBody>
      </p:sp>
      <p:pic>
        <p:nvPicPr>
          <p:cNvPr id="7" name="Image 6" descr="microsoft.GIF"/>
          <p:cNvPicPr>
            <a:picLocks noChangeAspect="1"/>
          </p:cNvPicPr>
          <p:nvPr/>
        </p:nvPicPr>
        <p:blipFill>
          <a:blip r:embed="rId3" cstate="print"/>
          <a:srcRect/>
          <a:stretch>
            <a:fillRect/>
          </a:stretch>
        </p:blipFill>
        <p:spPr bwMode="auto">
          <a:xfrm>
            <a:off x="4611688" y="1681163"/>
            <a:ext cx="935037" cy="425450"/>
          </a:xfrm>
          <a:prstGeom prst="rect">
            <a:avLst/>
          </a:prstGeom>
          <a:noFill/>
          <a:ln w="9525">
            <a:noFill/>
            <a:miter lim="800000"/>
            <a:headEnd/>
            <a:tailEnd/>
          </a:ln>
        </p:spPr>
      </p:pic>
      <p:sp>
        <p:nvSpPr>
          <p:cNvPr id="8" name="ZoneTexte 7"/>
          <p:cNvSpPr txBox="1">
            <a:spLocks noChangeArrowheads="1"/>
          </p:cNvSpPr>
          <p:nvPr/>
        </p:nvSpPr>
        <p:spPr bwMode="auto">
          <a:xfrm>
            <a:off x="4376738" y="2136775"/>
            <a:ext cx="1404937" cy="400050"/>
          </a:xfrm>
          <a:prstGeom prst="rect">
            <a:avLst/>
          </a:prstGeom>
          <a:noFill/>
          <a:ln w="9525">
            <a:noFill/>
            <a:miter lim="800000"/>
            <a:headEnd/>
            <a:tailEnd/>
          </a:ln>
        </p:spPr>
        <p:txBody>
          <a:bodyPr wrap="none">
            <a:spAutoFit/>
          </a:bodyPr>
          <a:lstStyle/>
          <a:p>
            <a:pPr marL="285750" indent="-285750">
              <a:buFont typeface="Arial" charset="0"/>
              <a:buChar char="•"/>
            </a:pPr>
            <a:r>
              <a:rPr lang="fr-FR">
                <a:latin typeface="Trebuchet MS" pitchFamily="34" charset="0"/>
              </a:rPr>
              <a:t>Active Directory</a:t>
            </a:r>
          </a:p>
          <a:p>
            <a:pPr marL="285750" indent="-285750">
              <a:buFont typeface="Arial" charset="0"/>
              <a:buChar char="•"/>
            </a:pPr>
            <a:r>
              <a:rPr lang="fr-FR">
                <a:latin typeface="Trebuchet MS" pitchFamily="34" charset="0"/>
              </a:rPr>
              <a:t>Exchange</a:t>
            </a:r>
          </a:p>
        </p:txBody>
      </p:sp>
      <p:pic>
        <p:nvPicPr>
          <p:cNvPr id="9" name="Image 8" descr="vmware_logo.jpg"/>
          <p:cNvPicPr>
            <a:picLocks noChangeAspect="1"/>
          </p:cNvPicPr>
          <p:nvPr/>
        </p:nvPicPr>
        <p:blipFill>
          <a:blip r:embed="rId4" cstate="print"/>
          <a:srcRect/>
          <a:stretch>
            <a:fillRect/>
          </a:stretch>
        </p:blipFill>
        <p:spPr bwMode="auto">
          <a:xfrm>
            <a:off x="6267450" y="1679575"/>
            <a:ext cx="1293813" cy="333375"/>
          </a:xfrm>
          <a:prstGeom prst="rect">
            <a:avLst/>
          </a:prstGeom>
          <a:noFill/>
          <a:ln w="9525">
            <a:noFill/>
            <a:miter lim="800000"/>
            <a:headEnd/>
            <a:tailEnd/>
          </a:ln>
        </p:spPr>
      </p:pic>
      <p:sp>
        <p:nvSpPr>
          <p:cNvPr id="10" name="ZoneTexte 9"/>
          <p:cNvSpPr txBox="1">
            <a:spLocks noChangeArrowheads="1"/>
          </p:cNvSpPr>
          <p:nvPr/>
        </p:nvSpPr>
        <p:spPr bwMode="auto">
          <a:xfrm>
            <a:off x="6196013" y="2085975"/>
            <a:ext cx="1725612" cy="554038"/>
          </a:xfrm>
          <a:prstGeom prst="rect">
            <a:avLst/>
          </a:prstGeom>
          <a:noFill/>
          <a:ln w="9525">
            <a:noFill/>
            <a:miter lim="800000"/>
            <a:headEnd/>
            <a:tailEnd/>
          </a:ln>
        </p:spPr>
        <p:txBody>
          <a:bodyPr>
            <a:spAutoFit/>
          </a:bodyPr>
          <a:lstStyle/>
          <a:p>
            <a:pPr marL="285750" indent="-285750">
              <a:buFont typeface="Arial" charset="0"/>
              <a:buChar char="•"/>
            </a:pPr>
            <a:r>
              <a:rPr lang="fr-FR">
                <a:latin typeface="Trebuchet MS" pitchFamily="34" charset="0"/>
              </a:rPr>
              <a:t>Virtualisation de serveurs</a:t>
            </a:r>
          </a:p>
          <a:p>
            <a:pPr marL="285750" indent="-285750">
              <a:buFont typeface="Arial" charset="0"/>
              <a:buChar char="•"/>
            </a:pPr>
            <a:r>
              <a:rPr lang="fr-FR">
                <a:latin typeface="Trebuchet MS" pitchFamily="34" charset="0"/>
              </a:rPr>
              <a:t>Consolidation / PRA</a:t>
            </a:r>
          </a:p>
        </p:txBody>
      </p:sp>
      <p:pic>
        <p:nvPicPr>
          <p:cNvPr id="11" name="Image 10" descr="CA small.JPG"/>
          <p:cNvPicPr>
            <a:picLocks noChangeAspect="1"/>
          </p:cNvPicPr>
          <p:nvPr/>
        </p:nvPicPr>
        <p:blipFill>
          <a:blip r:embed="rId5" cstate="print"/>
          <a:srcRect/>
          <a:stretch>
            <a:fillRect/>
          </a:stretch>
        </p:blipFill>
        <p:spPr bwMode="auto">
          <a:xfrm>
            <a:off x="8040688" y="1554163"/>
            <a:ext cx="1349375" cy="584200"/>
          </a:xfrm>
          <a:prstGeom prst="rect">
            <a:avLst/>
          </a:prstGeom>
          <a:noFill/>
          <a:ln w="9525">
            <a:noFill/>
            <a:miter lim="800000"/>
            <a:headEnd/>
            <a:tailEnd/>
          </a:ln>
        </p:spPr>
      </p:pic>
      <p:sp>
        <p:nvSpPr>
          <p:cNvPr id="12" name="ZoneTexte 11"/>
          <p:cNvSpPr txBox="1">
            <a:spLocks noChangeArrowheads="1"/>
          </p:cNvSpPr>
          <p:nvPr/>
        </p:nvSpPr>
        <p:spPr bwMode="auto">
          <a:xfrm>
            <a:off x="8124825" y="2214563"/>
            <a:ext cx="1179513" cy="246062"/>
          </a:xfrm>
          <a:prstGeom prst="rect">
            <a:avLst/>
          </a:prstGeom>
          <a:noFill/>
          <a:ln w="9525">
            <a:noFill/>
            <a:miter lim="800000"/>
            <a:headEnd/>
            <a:tailEnd/>
          </a:ln>
        </p:spPr>
        <p:txBody>
          <a:bodyPr wrap="none">
            <a:spAutoFit/>
          </a:bodyPr>
          <a:lstStyle/>
          <a:p>
            <a:pPr marL="285750" indent="-285750">
              <a:buFont typeface="Arial" charset="0"/>
              <a:buChar char="•"/>
            </a:pPr>
            <a:r>
              <a:rPr lang="fr-FR">
                <a:latin typeface="Trebuchet MS" pitchFamily="34" charset="0"/>
              </a:rPr>
              <a:t>Sauvegardes</a:t>
            </a:r>
          </a:p>
        </p:txBody>
      </p:sp>
      <p:sp>
        <p:nvSpPr>
          <p:cNvPr id="13" name="ZoneTexte 12"/>
          <p:cNvSpPr txBox="1">
            <a:spLocks noChangeArrowheads="1"/>
          </p:cNvSpPr>
          <p:nvPr/>
        </p:nvSpPr>
        <p:spPr bwMode="auto">
          <a:xfrm>
            <a:off x="5699125" y="2936875"/>
            <a:ext cx="3551238" cy="708025"/>
          </a:xfrm>
          <a:prstGeom prst="rect">
            <a:avLst/>
          </a:prstGeom>
          <a:noFill/>
          <a:ln w="9525">
            <a:noFill/>
            <a:miter lim="800000"/>
            <a:headEnd/>
            <a:tailEnd/>
          </a:ln>
        </p:spPr>
        <p:txBody>
          <a:bodyPr wrap="none">
            <a:spAutoFit/>
          </a:bodyPr>
          <a:lstStyle/>
          <a:p>
            <a:pPr marL="285750" indent="-285750">
              <a:buFont typeface="Arial" charset="0"/>
              <a:buChar char="•"/>
            </a:pPr>
            <a:r>
              <a:rPr lang="fr-FR">
                <a:latin typeface="Trebuchet MS" pitchFamily="34" charset="0"/>
              </a:rPr>
              <a:t>Virtualisation de postes ( XenDesktop )</a:t>
            </a:r>
          </a:p>
          <a:p>
            <a:pPr marL="285750" indent="-285750">
              <a:buFont typeface="Arial" charset="0"/>
              <a:buChar char="•"/>
            </a:pPr>
            <a:r>
              <a:rPr lang="fr-FR">
                <a:latin typeface="Trebuchet MS" pitchFamily="34" charset="0"/>
              </a:rPr>
              <a:t>Virtualisation d’applications/profils ( XenApp )</a:t>
            </a:r>
          </a:p>
          <a:p>
            <a:pPr marL="285750" indent="-285750">
              <a:buFont typeface="Arial" charset="0"/>
              <a:buChar char="•"/>
            </a:pPr>
            <a:r>
              <a:rPr lang="fr-FR">
                <a:latin typeface="Trebuchet MS" pitchFamily="34" charset="0"/>
              </a:rPr>
              <a:t>Virtualisation de serveurs ( XenServer )</a:t>
            </a:r>
          </a:p>
          <a:p>
            <a:pPr marL="285750" indent="-285750">
              <a:buFont typeface="Arial" charset="0"/>
              <a:buChar char="•"/>
            </a:pPr>
            <a:r>
              <a:rPr lang="fr-FR">
                <a:latin typeface="Trebuchet MS" pitchFamily="34" charset="0"/>
              </a:rPr>
              <a:t>Streaming OS / applications ( Provisionning Services )</a:t>
            </a:r>
          </a:p>
        </p:txBody>
      </p:sp>
      <p:pic>
        <p:nvPicPr>
          <p:cNvPr id="14" name="Picture 2"/>
          <p:cNvPicPr>
            <a:picLocks noChangeAspect="1" noChangeArrowheads="1"/>
          </p:cNvPicPr>
          <p:nvPr/>
        </p:nvPicPr>
        <p:blipFill>
          <a:blip r:embed="rId6" cstate="print"/>
          <a:srcRect/>
          <a:stretch>
            <a:fillRect/>
          </a:stretch>
        </p:blipFill>
        <p:spPr bwMode="auto">
          <a:xfrm>
            <a:off x="4449763" y="2779713"/>
            <a:ext cx="1260475" cy="854075"/>
          </a:xfrm>
          <a:prstGeom prst="rect">
            <a:avLst/>
          </a:prstGeom>
          <a:noFill/>
          <a:ln w="9525">
            <a:noFill/>
            <a:miter lim="800000"/>
            <a:headEnd/>
            <a:tailEnd/>
          </a:ln>
        </p:spPr>
      </p:pic>
      <p:pic>
        <p:nvPicPr>
          <p:cNvPr id="17" name="Picture 2"/>
          <p:cNvPicPr>
            <a:picLocks noChangeAspect="1" noChangeArrowheads="1"/>
          </p:cNvPicPr>
          <p:nvPr/>
        </p:nvPicPr>
        <p:blipFill>
          <a:blip r:embed="rId7" cstate="print"/>
          <a:srcRect/>
          <a:stretch>
            <a:fillRect/>
          </a:stretch>
        </p:blipFill>
        <p:spPr bwMode="auto">
          <a:xfrm>
            <a:off x="5578475" y="5067300"/>
            <a:ext cx="806450" cy="665163"/>
          </a:xfrm>
          <a:prstGeom prst="rect">
            <a:avLst/>
          </a:prstGeom>
          <a:noFill/>
          <a:ln w="9525">
            <a:noFill/>
            <a:miter lim="800000"/>
            <a:headEnd/>
            <a:tailEnd/>
          </a:ln>
        </p:spPr>
      </p:pic>
      <p:sp>
        <p:nvSpPr>
          <p:cNvPr id="18" name="ZoneTexte 17"/>
          <p:cNvSpPr txBox="1">
            <a:spLocks noChangeArrowheads="1"/>
          </p:cNvSpPr>
          <p:nvPr/>
        </p:nvSpPr>
        <p:spPr bwMode="auto">
          <a:xfrm>
            <a:off x="6469063" y="5067300"/>
            <a:ext cx="1179512" cy="554038"/>
          </a:xfrm>
          <a:prstGeom prst="rect">
            <a:avLst/>
          </a:prstGeom>
          <a:noFill/>
          <a:ln w="9525">
            <a:noFill/>
            <a:miter lim="800000"/>
            <a:headEnd/>
            <a:tailEnd/>
          </a:ln>
        </p:spPr>
        <p:txBody>
          <a:bodyPr wrap="none">
            <a:spAutoFit/>
          </a:bodyPr>
          <a:lstStyle/>
          <a:p>
            <a:pPr marL="285750" indent="-285750">
              <a:buFont typeface="Arial" charset="0"/>
              <a:buChar char="•"/>
            </a:pPr>
            <a:r>
              <a:rPr lang="fr-FR">
                <a:latin typeface="Trebuchet MS" pitchFamily="34" charset="0"/>
              </a:rPr>
              <a:t>Serveurs</a:t>
            </a:r>
          </a:p>
          <a:p>
            <a:pPr marL="285750" indent="-285750">
              <a:buFont typeface="Arial" charset="0"/>
              <a:buChar char="•"/>
            </a:pPr>
            <a:r>
              <a:rPr lang="fr-FR">
                <a:latin typeface="Trebuchet MS" pitchFamily="34" charset="0"/>
              </a:rPr>
              <a:t>Stockage</a:t>
            </a:r>
          </a:p>
          <a:p>
            <a:pPr marL="285750" indent="-285750">
              <a:buFont typeface="Arial" charset="0"/>
              <a:buChar char="•"/>
            </a:pPr>
            <a:r>
              <a:rPr lang="fr-FR">
                <a:latin typeface="Trebuchet MS" pitchFamily="34" charset="0"/>
              </a:rPr>
              <a:t>Sauvegardes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3"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descr="schema-techno-vec"/>
          <p:cNvPicPr>
            <a:picLocks noChangeAspect="1" noChangeArrowheads="1"/>
          </p:cNvPicPr>
          <p:nvPr/>
        </p:nvPicPr>
        <p:blipFill>
          <a:blip r:embed="rId2" cstate="print"/>
          <a:srcRect/>
          <a:stretch>
            <a:fillRect/>
          </a:stretch>
        </p:blipFill>
        <p:spPr bwMode="auto">
          <a:xfrm>
            <a:off x="57150" y="1054100"/>
            <a:ext cx="3743325" cy="3743325"/>
          </a:xfrm>
          <a:prstGeom prst="rect">
            <a:avLst/>
          </a:prstGeom>
          <a:noFill/>
          <a:ln w="9525">
            <a:noFill/>
            <a:miter lim="800000"/>
            <a:headEnd/>
            <a:tailEnd/>
          </a:ln>
        </p:spPr>
      </p:pic>
      <p:sp>
        <p:nvSpPr>
          <p:cNvPr id="32771" name="Rectangle 2"/>
          <p:cNvSpPr>
            <a:spLocks noChangeArrowheads="1"/>
          </p:cNvSpPr>
          <p:nvPr/>
        </p:nvSpPr>
        <p:spPr bwMode="auto">
          <a:xfrm>
            <a:off x="200025" y="188913"/>
            <a:ext cx="4181475" cy="293687"/>
          </a:xfrm>
          <a:prstGeom prst="rect">
            <a:avLst/>
          </a:prstGeom>
          <a:solidFill>
            <a:srgbClr val="8AA5CB"/>
          </a:solidFill>
          <a:ln w="6350">
            <a:noFill/>
            <a:miter lim="800000"/>
            <a:headEnd/>
            <a:tailEnd/>
          </a:ln>
        </p:spPr>
        <p:txBody>
          <a:bodyPr wrap="none" lIns="0" tIns="0" rIns="0" bIns="0" anchor="ctr"/>
          <a:lstStyle/>
          <a:p>
            <a:endParaRPr lang="fr-FR"/>
          </a:p>
        </p:txBody>
      </p:sp>
      <p:sp>
        <p:nvSpPr>
          <p:cNvPr id="32772" name="Rectangle 2"/>
          <p:cNvSpPr>
            <a:spLocks noGrp="1" noChangeArrowheads="1"/>
          </p:cNvSpPr>
          <p:nvPr>
            <p:ph type="title" idx="4294967295"/>
          </p:nvPr>
        </p:nvSpPr>
        <p:spPr/>
        <p:txBody>
          <a:bodyPr/>
          <a:lstStyle/>
          <a:p>
            <a:r>
              <a:rPr lang="fr-FR" smtClean="0">
                <a:solidFill>
                  <a:schemeClr val="tx1"/>
                </a:solidFill>
              </a:rPr>
              <a:t>  Sources de la valeur du projet </a:t>
            </a:r>
            <a:br>
              <a:rPr lang="fr-FR" smtClean="0">
                <a:solidFill>
                  <a:schemeClr val="tx1"/>
                </a:solidFill>
              </a:rPr>
            </a:br>
            <a:r>
              <a:rPr lang="fr-FR" smtClean="0">
                <a:solidFill>
                  <a:schemeClr val="tx1"/>
                </a:solidFill>
              </a:rPr>
              <a:t>  </a:t>
            </a:r>
            <a:r>
              <a:rPr lang="fr-FR" b="0" smtClean="0"/>
              <a:t>L’offre Aquastar Consulting </a:t>
            </a:r>
            <a:r>
              <a:rPr lang="fr-FR" smtClean="0"/>
              <a:t>- MGC : Pilotage et Intégration de solutions de hautes technologies</a:t>
            </a:r>
            <a:endParaRPr lang="en-US" smtClean="0"/>
          </a:p>
        </p:txBody>
      </p:sp>
      <p:sp>
        <p:nvSpPr>
          <p:cNvPr id="32773" name="ZoneTexte 1"/>
          <p:cNvSpPr txBox="1">
            <a:spLocks noChangeArrowheads="1"/>
          </p:cNvSpPr>
          <p:nvPr/>
        </p:nvSpPr>
        <p:spPr bwMode="auto">
          <a:xfrm>
            <a:off x="992188" y="5445125"/>
            <a:ext cx="3884612" cy="831850"/>
          </a:xfrm>
          <a:prstGeom prst="rect">
            <a:avLst/>
          </a:prstGeom>
          <a:noFill/>
          <a:ln w="9525">
            <a:noFill/>
            <a:miter lim="800000"/>
            <a:headEnd/>
            <a:tailEnd/>
          </a:ln>
        </p:spPr>
        <p:txBody>
          <a:bodyPr>
            <a:spAutoFit/>
          </a:bodyPr>
          <a:lstStyle/>
          <a:p>
            <a:r>
              <a:rPr lang="fr-FR" sz="1600" b="1" i="1"/>
              <a:t>Etude, conseil, intégration, transfert de compétences, maintenance &amp; assistance technique et suivi des évolutions dans les domaines de l’IT</a:t>
            </a:r>
          </a:p>
        </p:txBody>
      </p:sp>
      <p:sp>
        <p:nvSpPr>
          <p:cNvPr id="32774" name="ZoneTexte 5"/>
          <p:cNvSpPr txBox="1">
            <a:spLocks noChangeArrowheads="1"/>
          </p:cNvSpPr>
          <p:nvPr/>
        </p:nvSpPr>
        <p:spPr bwMode="auto">
          <a:xfrm>
            <a:off x="3941763" y="1023938"/>
            <a:ext cx="3884612" cy="400050"/>
          </a:xfrm>
          <a:prstGeom prst="rect">
            <a:avLst/>
          </a:prstGeom>
          <a:noFill/>
          <a:ln w="9525">
            <a:noFill/>
            <a:miter lim="800000"/>
            <a:headEnd/>
            <a:tailEnd/>
          </a:ln>
        </p:spPr>
        <p:txBody>
          <a:bodyPr>
            <a:spAutoFit/>
          </a:bodyPr>
          <a:lstStyle/>
          <a:p>
            <a:r>
              <a:rPr lang="fr-FR" sz="2000" b="1" i="1" u="sng"/>
              <a:t>Réseaux sans fils :</a:t>
            </a:r>
          </a:p>
        </p:txBody>
      </p:sp>
      <p:pic>
        <p:nvPicPr>
          <p:cNvPr id="19" name="Picture 45" descr="aruba"/>
          <p:cNvPicPr>
            <a:picLocks noChangeAspect="1" noChangeArrowheads="1"/>
          </p:cNvPicPr>
          <p:nvPr/>
        </p:nvPicPr>
        <p:blipFill>
          <a:blip r:embed="rId3" cstate="print"/>
          <a:srcRect/>
          <a:stretch>
            <a:fillRect/>
          </a:stretch>
        </p:blipFill>
        <p:spPr bwMode="auto">
          <a:xfrm>
            <a:off x="4157663" y="1728788"/>
            <a:ext cx="1235075" cy="455612"/>
          </a:xfrm>
          <a:prstGeom prst="rect">
            <a:avLst/>
          </a:prstGeom>
          <a:noFill/>
          <a:ln w="9525">
            <a:noFill/>
            <a:miter lim="800000"/>
            <a:headEnd/>
            <a:tailEnd/>
          </a:ln>
        </p:spPr>
      </p:pic>
      <p:sp>
        <p:nvSpPr>
          <p:cNvPr id="20" name="ZoneTexte 19"/>
          <p:cNvSpPr txBox="1">
            <a:spLocks noChangeArrowheads="1"/>
          </p:cNvSpPr>
          <p:nvPr/>
        </p:nvSpPr>
        <p:spPr bwMode="auto">
          <a:xfrm>
            <a:off x="5673725" y="1423988"/>
            <a:ext cx="3246438" cy="1200150"/>
          </a:xfrm>
          <a:prstGeom prst="rect">
            <a:avLst/>
          </a:prstGeom>
          <a:noFill/>
          <a:ln w="9525">
            <a:noFill/>
            <a:miter lim="800000"/>
            <a:headEnd/>
            <a:tailEnd/>
          </a:ln>
        </p:spPr>
        <p:txBody>
          <a:bodyPr wrap="none">
            <a:spAutoFit/>
          </a:bodyPr>
          <a:lstStyle/>
          <a:p>
            <a:pPr marL="285750" indent="-285750">
              <a:buFont typeface="Arial" charset="0"/>
              <a:buChar char="•"/>
            </a:pPr>
            <a:r>
              <a:rPr lang="fr-FR" sz="800">
                <a:latin typeface="Trebuchet MS" pitchFamily="34" charset="0"/>
              </a:rPr>
              <a:t>Réseaux Wifi sécurisés</a:t>
            </a:r>
          </a:p>
          <a:p>
            <a:pPr marL="285750" indent="-285750">
              <a:buFont typeface="Arial" charset="0"/>
              <a:buChar char="•"/>
            </a:pPr>
            <a:r>
              <a:rPr lang="fr-FR" sz="800">
                <a:latin typeface="Trebuchet MS" pitchFamily="34" charset="0"/>
              </a:rPr>
              <a:t>Management centralisé via contrôleurs de mobilité</a:t>
            </a:r>
          </a:p>
          <a:p>
            <a:pPr marL="285750" indent="-285750">
              <a:buFont typeface="Arial" charset="0"/>
              <a:buChar char="•"/>
            </a:pPr>
            <a:r>
              <a:rPr lang="fr-FR" sz="800">
                <a:latin typeface="Trebuchet MS" pitchFamily="34" charset="0"/>
              </a:rPr>
              <a:t>Détection et prévention d’intrusions ( bornes / utilisateurs )</a:t>
            </a:r>
          </a:p>
          <a:p>
            <a:pPr marL="285750" indent="-285750">
              <a:buFont typeface="Arial" charset="0"/>
              <a:buChar char="•"/>
            </a:pPr>
            <a:r>
              <a:rPr lang="fr-FR" sz="800">
                <a:latin typeface="Trebuchet MS" pitchFamily="34" charset="0"/>
              </a:rPr>
              <a:t>Firewalling de sessions utilisateur ( Statefull certifié ICSA )</a:t>
            </a:r>
          </a:p>
          <a:p>
            <a:pPr marL="285750" indent="-285750">
              <a:buFont typeface="Arial" charset="0"/>
              <a:buChar char="•"/>
            </a:pPr>
            <a:r>
              <a:rPr lang="fr-FR" sz="800">
                <a:latin typeface="Trebuchet MS" pitchFamily="34" charset="0"/>
              </a:rPr>
              <a:t>Gestion dynamique de la radio</a:t>
            </a:r>
          </a:p>
          <a:p>
            <a:pPr marL="285750" indent="-285750">
              <a:buFont typeface="Arial" charset="0"/>
              <a:buChar char="•"/>
            </a:pPr>
            <a:r>
              <a:rPr lang="fr-FR" sz="800">
                <a:latin typeface="Trebuchet MS" pitchFamily="34" charset="0"/>
              </a:rPr>
              <a:t>Authentification renforcée / Cryptage de bout en bout</a:t>
            </a:r>
          </a:p>
          <a:p>
            <a:pPr marL="285750" indent="-285750">
              <a:buFont typeface="Arial" charset="0"/>
              <a:buChar char="•"/>
            </a:pPr>
            <a:r>
              <a:rPr lang="fr-FR" sz="800">
                <a:latin typeface="Trebuchet MS" pitchFamily="34" charset="0"/>
              </a:rPr>
              <a:t>Hauts débits ( 802.11n ) / Voix sur Wifi</a:t>
            </a:r>
          </a:p>
          <a:p>
            <a:pPr marL="285750" indent="-285750">
              <a:buFont typeface="Arial" charset="0"/>
              <a:buChar char="•"/>
            </a:pPr>
            <a:r>
              <a:rPr lang="fr-FR" sz="800">
                <a:latin typeface="Trebuchet MS" pitchFamily="34" charset="0"/>
              </a:rPr>
              <a:t>Portails captifs personnalisables</a:t>
            </a:r>
          </a:p>
          <a:p>
            <a:pPr marL="285750" indent="-285750">
              <a:buFont typeface="Arial" charset="0"/>
              <a:buChar char="•"/>
            </a:pPr>
            <a:r>
              <a:rPr lang="fr-FR" sz="800">
                <a:latin typeface="Trebuchet MS" pitchFamily="34" charset="0"/>
              </a:rPr>
              <a:t>Géolocalisation / Systèmes Mesh / Remote AP</a:t>
            </a:r>
          </a:p>
        </p:txBody>
      </p:sp>
      <p:pic>
        <p:nvPicPr>
          <p:cNvPr id="21" name="Picture 8" descr="airwave"/>
          <p:cNvPicPr>
            <a:picLocks noChangeAspect="1" noChangeArrowheads="1"/>
          </p:cNvPicPr>
          <p:nvPr/>
        </p:nvPicPr>
        <p:blipFill>
          <a:blip r:embed="rId4" cstate="print"/>
          <a:srcRect/>
          <a:stretch>
            <a:fillRect/>
          </a:stretch>
        </p:blipFill>
        <p:spPr bwMode="auto">
          <a:xfrm>
            <a:off x="3840163" y="3022600"/>
            <a:ext cx="1579562" cy="300038"/>
          </a:xfrm>
          <a:prstGeom prst="rect">
            <a:avLst/>
          </a:prstGeom>
          <a:noFill/>
          <a:ln w="9525">
            <a:noFill/>
            <a:miter lim="800000"/>
            <a:headEnd/>
            <a:tailEnd/>
          </a:ln>
        </p:spPr>
      </p:pic>
      <p:sp>
        <p:nvSpPr>
          <p:cNvPr id="22" name="ZoneTexte 21"/>
          <p:cNvSpPr txBox="1">
            <a:spLocks noChangeArrowheads="1"/>
          </p:cNvSpPr>
          <p:nvPr/>
        </p:nvSpPr>
        <p:spPr bwMode="auto">
          <a:xfrm>
            <a:off x="5529263" y="2895600"/>
            <a:ext cx="4411662" cy="461963"/>
          </a:xfrm>
          <a:prstGeom prst="rect">
            <a:avLst/>
          </a:prstGeom>
          <a:noFill/>
          <a:ln w="9525">
            <a:noFill/>
            <a:miter lim="800000"/>
            <a:headEnd/>
            <a:tailEnd/>
          </a:ln>
        </p:spPr>
        <p:txBody>
          <a:bodyPr wrap="none">
            <a:spAutoFit/>
          </a:bodyPr>
          <a:lstStyle/>
          <a:p>
            <a:pPr marL="285750" indent="-285750">
              <a:buFont typeface="Arial" charset="0"/>
              <a:buChar char="•"/>
            </a:pPr>
            <a:r>
              <a:rPr lang="fr-FR" sz="800">
                <a:latin typeface="Trebuchet MS" pitchFamily="34" charset="0"/>
              </a:rPr>
              <a:t>Management / Supervision systèmes Wifi multi constructeurs ( Aruba / Cisco / HP … )</a:t>
            </a:r>
          </a:p>
          <a:p>
            <a:pPr marL="285750" indent="-285750">
              <a:buFont typeface="Arial" charset="0"/>
              <a:buChar char="•"/>
            </a:pPr>
            <a:r>
              <a:rPr lang="fr-FR" sz="800">
                <a:latin typeface="Trebuchet MS" pitchFamily="34" charset="0"/>
              </a:rPr>
              <a:t>Surveillance / Tracking utilisateurs et périphériques</a:t>
            </a:r>
          </a:p>
          <a:p>
            <a:pPr marL="285750" indent="-285750">
              <a:buFont typeface="Arial" charset="0"/>
              <a:buChar char="•"/>
            </a:pPr>
            <a:r>
              <a:rPr lang="fr-FR" sz="800">
                <a:latin typeface="Trebuchet MS" pitchFamily="34" charset="0"/>
              </a:rPr>
              <a:t>Outils de diagnostics / Helpdesk</a:t>
            </a:r>
          </a:p>
        </p:txBody>
      </p:sp>
      <p:pic>
        <p:nvPicPr>
          <p:cNvPr id="23" name="Picture 10" descr="alvarion"/>
          <p:cNvPicPr>
            <a:picLocks noChangeAspect="1" noChangeArrowheads="1"/>
          </p:cNvPicPr>
          <p:nvPr/>
        </p:nvPicPr>
        <p:blipFill>
          <a:blip r:embed="rId5" cstate="print"/>
          <a:srcRect t="30251" b="28166"/>
          <a:stretch>
            <a:fillRect/>
          </a:stretch>
        </p:blipFill>
        <p:spPr bwMode="auto">
          <a:xfrm>
            <a:off x="4783138" y="3786188"/>
            <a:ext cx="1393825" cy="579437"/>
          </a:xfrm>
          <a:prstGeom prst="rect">
            <a:avLst/>
          </a:prstGeom>
          <a:noFill/>
          <a:ln w="9525">
            <a:noFill/>
            <a:miter lim="800000"/>
            <a:headEnd/>
            <a:tailEnd/>
          </a:ln>
        </p:spPr>
      </p:pic>
      <p:sp>
        <p:nvSpPr>
          <p:cNvPr id="24" name="ZoneTexte 23"/>
          <p:cNvSpPr txBox="1">
            <a:spLocks noChangeArrowheads="1"/>
          </p:cNvSpPr>
          <p:nvPr/>
        </p:nvSpPr>
        <p:spPr bwMode="auto">
          <a:xfrm>
            <a:off x="6118225" y="3721100"/>
            <a:ext cx="3227388" cy="585788"/>
          </a:xfrm>
          <a:prstGeom prst="rect">
            <a:avLst/>
          </a:prstGeom>
          <a:noFill/>
          <a:ln w="9525">
            <a:noFill/>
            <a:miter lim="800000"/>
            <a:headEnd/>
            <a:tailEnd/>
          </a:ln>
        </p:spPr>
        <p:txBody>
          <a:bodyPr wrap="none">
            <a:spAutoFit/>
          </a:bodyPr>
          <a:lstStyle/>
          <a:p>
            <a:pPr marL="285750" indent="-285750">
              <a:buFont typeface="Arial" charset="0"/>
              <a:buChar char="•"/>
            </a:pPr>
            <a:r>
              <a:rPr lang="fr-FR" sz="800">
                <a:latin typeface="Trebuchet MS" pitchFamily="34" charset="0"/>
              </a:rPr>
              <a:t>Interconnexions radios de sites distants ( data, voix, vidéo )</a:t>
            </a:r>
          </a:p>
          <a:p>
            <a:pPr marL="285750" indent="-285750">
              <a:buFont typeface="Arial" charset="0"/>
              <a:buChar char="•"/>
            </a:pPr>
            <a:r>
              <a:rPr lang="fr-FR" sz="800">
                <a:latin typeface="Trebuchet MS" pitchFamily="34" charset="0"/>
              </a:rPr>
              <a:t>Point à point / Point à multi points</a:t>
            </a:r>
          </a:p>
          <a:p>
            <a:pPr marL="285750" indent="-285750">
              <a:buFont typeface="Arial" charset="0"/>
              <a:buChar char="•"/>
            </a:pPr>
            <a:r>
              <a:rPr lang="fr-FR" sz="800">
                <a:latin typeface="Trebuchet MS" pitchFamily="34" charset="0"/>
              </a:rPr>
              <a:t>Bande de fréquence libre d’utilisation</a:t>
            </a:r>
          </a:p>
          <a:p>
            <a:pPr marL="285750" indent="-285750">
              <a:buFont typeface="Arial" charset="0"/>
              <a:buChar char="•"/>
            </a:pPr>
            <a:r>
              <a:rPr lang="fr-FR" sz="800">
                <a:latin typeface="Trebuchet MS" pitchFamily="34" charset="0"/>
              </a:rPr>
              <a:t>Technologie Open WiMax</a:t>
            </a:r>
          </a:p>
        </p:txBody>
      </p:sp>
      <p:pic>
        <p:nvPicPr>
          <p:cNvPr id="26" name="Picture 15" descr="ucopia"/>
          <p:cNvPicPr>
            <a:picLocks noChangeAspect="1" noChangeArrowheads="1"/>
          </p:cNvPicPr>
          <p:nvPr/>
        </p:nvPicPr>
        <p:blipFill>
          <a:blip r:embed="rId6" cstate="print"/>
          <a:srcRect/>
          <a:stretch>
            <a:fillRect/>
          </a:stretch>
        </p:blipFill>
        <p:spPr bwMode="auto">
          <a:xfrm>
            <a:off x="4354513" y="4616450"/>
            <a:ext cx="1079500" cy="541338"/>
          </a:xfrm>
          <a:prstGeom prst="rect">
            <a:avLst/>
          </a:prstGeom>
          <a:noFill/>
          <a:ln w="9525">
            <a:noFill/>
            <a:miter lim="800000"/>
            <a:headEnd/>
            <a:tailEnd/>
          </a:ln>
        </p:spPr>
      </p:pic>
      <p:sp>
        <p:nvSpPr>
          <p:cNvPr id="27" name="ZoneTexte 26"/>
          <p:cNvSpPr txBox="1">
            <a:spLocks noChangeArrowheads="1"/>
          </p:cNvSpPr>
          <p:nvPr/>
        </p:nvSpPr>
        <p:spPr bwMode="auto">
          <a:xfrm>
            <a:off x="5521325" y="4629150"/>
            <a:ext cx="4111625" cy="461963"/>
          </a:xfrm>
          <a:prstGeom prst="rect">
            <a:avLst/>
          </a:prstGeom>
          <a:noFill/>
          <a:ln w="9525">
            <a:noFill/>
            <a:miter lim="800000"/>
            <a:headEnd/>
            <a:tailEnd/>
          </a:ln>
        </p:spPr>
        <p:txBody>
          <a:bodyPr wrap="none">
            <a:spAutoFit/>
          </a:bodyPr>
          <a:lstStyle/>
          <a:p>
            <a:pPr marL="285750" indent="-285750">
              <a:buFont typeface="Arial" charset="0"/>
              <a:buChar char="•"/>
            </a:pPr>
            <a:r>
              <a:rPr lang="fr-FR" sz="800">
                <a:latin typeface="Trebuchet MS" pitchFamily="34" charset="0"/>
              </a:rPr>
              <a:t>Sécurisation des accès filaires/sans fils ( Authentifications via portails captifs )</a:t>
            </a:r>
          </a:p>
          <a:p>
            <a:pPr marL="285750" indent="-285750">
              <a:buFont typeface="Arial" charset="0"/>
              <a:buChar char="•"/>
            </a:pPr>
            <a:r>
              <a:rPr lang="fr-FR" sz="800">
                <a:latin typeface="Trebuchet MS" pitchFamily="34" charset="0"/>
              </a:rPr>
              <a:t>Conservation des données de connexion</a:t>
            </a:r>
          </a:p>
          <a:p>
            <a:pPr marL="285750" indent="-285750">
              <a:buFont typeface="Arial" charset="0"/>
              <a:buChar char="•"/>
            </a:pPr>
            <a:r>
              <a:rPr lang="fr-FR" sz="800">
                <a:latin typeface="Trebuchet MS" pitchFamily="34" charset="0"/>
              </a:rPr>
              <a:t>Respect de la législation française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1+#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1+#ppt_w/2"/>
                                          </p:val>
                                        </p:tav>
                                        <p:tav tm="100000">
                                          <p:val>
                                            <p:strVal val="#ppt_x"/>
                                          </p:val>
                                        </p:tav>
                                      </p:tavLst>
                                    </p:anim>
                                    <p:anim calcmode="lin" valueType="num">
                                      <p:cBhvr additive="base">
                                        <p:cTn id="22"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1+#ppt_w/2"/>
                                          </p:val>
                                        </p:tav>
                                        <p:tav tm="100000">
                                          <p:val>
                                            <p:strVal val="#ppt_x"/>
                                          </p:val>
                                        </p:tav>
                                      </p:tavLst>
                                    </p:anim>
                                    <p:anim calcmode="lin" valueType="num">
                                      <p:cBhvr additive="base">
                                        <p:cTn id="28" dur="5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1+#ppt_w/2"/>
                                          </p:val>
                                        </p:tav>
                                        <p:tav tm="100000">
                                          <p:val>
                                            <p:strVal val="#ppt_x"/>
                                          </p:val>
                                        </p:tav>
                                      </p:tavLst>
                                    </p:anim>
                                    <p:anim calcmode="lin" valueType="num">
                                      <p:cBhvr additive="base">
                                        <p:cTn id="32"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1+#ppt_w/2"/>
                                          </p:val>
                                        </p:tav>
                                        <p:tav tm="100000">
                                          <p:val>
                                            <p:strVal val="#ppt_x"/>
                                          </p:val>
                                        </p:tav>
                                      </p:tavLst>
                                    </p:anim>
                                    <p:anim calcmode="lin" valueType="num">
                                      <p:cBhvr additive="base">
                                        <p:cTn id="38" dur="500" fill="hold"/>
                                        <p:tgtEl>
                                          <p:spTgt spid="26"/>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1+#ppt_w/2"/>
                                          </p:val>
                                        </p:tav>
                                        <p:tav tm="100000">
                                          <p:val>
                                            <p:strVal val="#ppt_x"/>
                                          </p:val>
                                        </p:tav>
                                      </p:tavLst>
                                    </p:anim>
                                    <p:anim calcmode="lin" valueType="num">
                                      <p:cBhvr additive="base">
                                        <p:cTn id="42"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4"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descr="schema-techno-vec"/>
          <p:cNvPicPr>
            <a:picLocks noChangeAspect="1" noChangeArrowheads="1"/>
          </p:cNvPicPr>
          <p:nvPr/>
        </p:nvPicPr>
        <p:blipFill>
          <a:blip r:embed="rId2" cstate="print"/>
          <a:srcRect/>
          <a:stretch>
            <a:fillRect/>
          </a:stretch>
        </p:blipFill>
        <p:spPr bwMode="auto">
          <a:xfrm>
            <a:off x="57150" y="1054100"/>
            <a:ext cx="3743325" cy="3743325"/>
          </a:xfrm>
          <a:prstGeom prst="rect">
            <a:avLst/>
          </a:prstGeom>
          <a:noFill/>
          <a:ln w="9525">
            <a:noFill/>
            <a:miter lim="800000"/>
            <a:headEnd/>
            <a:tailEnd/>
          </a:ln>
        </p:spPr>
      </p:pic>
      <p:sp>
        <p:nvSpPr>
          <p:cNvPr id="33795" name="Rectangle 2"/>
          <p:cNvSpPr>
            <a:spLocks noChangeArrowheads="1"/>
          </p:cNvSpPr>
          <p:nvPr/>
        </p:nvSpPr>
        <p:spPr bwMode="auto">
          <a:xfrm>
            <a:off x="200025" y="188913"/>
            <a:ext cx="4181475" cy="293687"/>
          </a:xfrm>
          <a:prstGeom prst="rect">
            <a:avLst/>
          </a:prstGeom>
          <a:solidFill>
            <a:srgbClr val="8AA5CB"/>
          </a:solidFill>
          <a:ln w="6350">
            <a:noFill/>
            <a:miter lim="800000"/>
            <a:headEnd/>
            <a:tailEnd/>
          </a:ln>
        </p:spPr>
        <p:txBody>
          <a:bodyPr wrap="none" lIns="0" tIns="0" rIns="0" bIns="0" anchor="ctr"/>
          <a:lstStyle/>
          <a:p>
            <a:endParaRPr lang="fr-FR"/>
          </a:p>
        </p:txBody>
      </p:sp>
      <p:sp>
        <p:nvSpPr>
          <p:cNvPr id="33796" name="Rectangle 2"/>
          <p:cNvSpPr>
            <a:spLocks noGrp="1" noChangeArrowheads="1"/>
          </p:cNvSpPr>
          <p:nvPr>
            <p:ph type="title" idx="4294967295"/>
          </p:nvPr>
        </p:nvSpPr>
        <p:spPr/>
        <p:txBody>
          <a:bodyPr/>
          <a:lstStyle/>
          <a:p>
            <a:r>
              <a:rPr lang="fr-FR" smtClean="0">
                <a:solidFill>
                  <a:schemeClr val="tx1"/>
                </a:solidFill>
              </a:rPr>
              <a:t>  Sources de la valeur du projet </a:t>
            </a:r>
            <a:br>
              <a:rPr lang="fr-FR" smtClean="0">
                <a:solidFill>
                  <a:schemeClr val="tx1"/>
                </a:solidFill>
              </a:rPr>
            </a:br>
            <a:r>
              <a:rPr lang="fr-FR" smtClean="0">
                <a:solidFill>
                  <a:schemeClr val="tx1"/>
                </a:solidFill>
              </a:rPr>
              <a:t>  </a:t>
            </a:r>
            <a:r>
              <a:rPr lang="fr-FR" b="0" smtClean="0"/>
              <a:t>L’offre Aquastar Consulting </a:t>
            </a:r>
            <a:r>
              <a:rPr lang="fr-FR" smtClean="0"/>
              <a:t>- MGC : Pilotage et Intégration de solutions de hautes technologies</a:t>
            </a:r>
            <a:endParaRPr lang="en-US" smtClean="0"/>
          </a:p>
        </p:txBody>
      </p:sp>
      <p:sp>
        <p:nvSpPr>
          <p:cNvPr id="33797" name="ZoneTexte 1"/>
          <p:cNvSpPr txBox="1">
            <a:spLocks noChangeArrowheads="1"/>
          </p:cNvSpPr>
          <p:nvPr/>
        </p:nvSpPr>
        <p:spPr bwMode="auto">
          <a:xfrm>
            <a:off x="992188" y="5445125"/>
            <a:ext cx="3884612" cy="831850"/>
          </a:xfrm>
          <a:prstGeom prst="rect">
            <a:avLst/>
          </a:prstGeom>
          <a:noFill/>
          <a:ln w="9525">
            <a:noFill/>
            <a:miter lim="800000"/>
            <a:headEnd/>
            <a:tailEnd/>
          </a:ln>
        </p:spPr>
        <p:txBody>
          <a:bodyPr>
            <a:spAutoFit/>
          </a:bodyPr>
          <a:lstStyle/>
          <a:p>
            <a:r>
              <a:rPr lang="fr-FR" sz="1600" b="1" i="1"/>
              <a:t>Etude, conseil, intégration, transfert de compétences, maintenance &amp; assistance technique et suivi des évolutions dans les domaines de l’IT</a:t>
            </a:r>
          </a:p>
        </p:txBody>
      </p:sp>
      <p:sp>
        <p:nvSpPr>
          <p:cNvPr id="33798" name="ZoneTexte 5"/>
          <p:cNvSpPr txBox="1">
            <a:spLocks noChangeArrowheads="1"/>
          </p:cNvSpPr>
          <p:nvPr/>
        </p:nvSpPr>
        <p:spPr bwMode="auto">
          <a:xfrm>
            <a:off x="3941763" y="1023938"/>
            <a:ext cx="3884612" cy="400050"/>
          </a:xfrm>
          <a:prstGeom prst="rect">
            <a:avLst/>
          </a:prstGeom>
          <a:noFill/>
          <a:ln w="9525">
            <a:noFill/>
            <a:miter lim="800000"/>
            <a:headEnd/>
            <a:tailEnd/>
          </a:ln>
        </p:spPr>
        <p:txBody>
          <a:bodyPr>
            <a:spAutoFit/>
          </a:bodyPr>
          <a:lstStyle/>
          <a:p>
            <a:r>
              <a:rPr lang="fr-FR" sz="2000" b="1" i="1" u="sng"/>
              <a:t>Sécurité / Réseaux :</a:t>
            </a:r>
          </a:p>
        </p:txBody>
      </p:sp>
      <p:sp>
        <p:nvSpPr>
          <p:cNvPr id="16" name="ZoneTexte 15"/>
          <p:cNvSpPr txBox="1">
            <a:spLocks noChangeArrowheads="1"/>
          </p:cNvSpPr>
          <p:nvPr/>
        </p:nvSpPr>
        <p:spPr bwMode="auto">
          <a:xfrm>
            <a:off x="4921250" y="1497013"/>
            <a:ext cx="2100263" cy="708025"/>
          </a:xfrm>
          <a:prstGeom prst="rect">
            <a:avLst/>
          </a:prstGeom>
          <a:noFill/>
          <a:ln w="9525">
            <a:noFill/>
            <a:miter lim="800000"/>
            <a:headEnd/>
            <a:tailEnd/>
          </a:ln>
        </p:spPr>
        <p:txBody>
          <a:bodyPr wrap="none">
            <a:spAutoFit/>
          </a:bodyPr>
          <a:lstStyle/>
          <a:p>
            <a:pPr marL="285750" indent="-285750">
              <a:buFont typeface="Arial" charset="0"/>
              <a:buChar char="•"/>
            </a:pPr>
            <a:r>
              <a:rPr lang="fr-FR" sz="800">
                <a:latin typeface="Trebuchet MS" pitchFamily="34" charset="0"/>
              </a:rPr>
              <a:t>Firewalls / UTM  Niveau 7 / VPN</a:t>
            </a:r>
          </a:p>
          <a:p>
            <a:pPr marL="285750" indent="-285750">
              <a:buFont typeface="Arial" charset="0"/>
              <a:buChar char="•"/>
            </a:pPr>
            <a:r>
              <a:rPr lang="fr-FR" sz="800">
                <a:latin typeface="Trebuchet MS" pitchFamily="34" charset="0"/>
              </a:rPr>
              <a:t>Détection / Prévention d’intrusions</a:t>
            </a:r>
          </a:p>
          <a:p>
            <a:pPr marL="285750" indent="-285750">
              <a:buFont typeface="Arial" charset="0"/>
              <a:buChar char="•"/>
            </a:pPr>
            <a:r>
              <a:rPr lang="fr-FR" sz="800">
                <a:latin typeface="Trebuchet MS" pitchFamily="34" charset="0"/>
              </a:rPr>
              <a:t>Fonctions de filtrage d’URL</a:t>
            </a:r>
          </a:p>
          <a:p>
            <a:pPr marL="285750" indent="-285750">
              <a:buFont typeface="Arial" charset="0"/>
              <a:buChar char="•"/>
            </a:pPr>
            <a:r>
              <a:rPr lang="fr-FR" sz="800">
                <a:latin typeface="Trebuchet MS" pitchFamily="34" charset="0"/>
              </a:rPr>
              <a:t>Fonctions Antispam</a:t>
            </a:r>
          </a:p>
          <a:p>
            <a:pPr marL="285750" indent="-285750">
              <a:buFont typeface="Arial" charset="0"/>
              <a:buChar char="•"/>
            </a:pPr>
            <a:r>
              <a:rPr lang="fr-FR" sz="800">
                <a:latin typeface="Trebuchet MS" pitchFamily="34" charset="0"/>
              </a:rPr>
              <a:t>Qualité de Service ( QoS )</a:t>
            </a:r>
          </a:p>
        </p:txBody>
      </p:sp>
      <p:pic>
        <p:nvPicPr>
          <p:cNvPr id="17" name="Picture 2"/>
          <p:cNvPicPr>
            <a:picLocks noChangeAspect="1" noChangeArrowheads="1"/>
          </p:cNvPicPr>
          <p:nvPr/>
        </p:nvPicPr>
        <p:blipFill>
          <a:blip r:embed="rId3" cstate="print"/>
          <a:srcRect/>
          <a:stretch>
            <a:fillRect/>
          </a:stretch>
        </p:blipFill>
        <p:spPr bwMode="auto">
          <a:xfrm>
            <a:off x="3922713" y="1268413"/>
            <a:ext cx="957262" cy="657225"/>
          </a:xfrm>
          <a:prstGeom prst="rect">
            <a:avLst/>
          </a:prstGeom>
          <a:noFill/>
          <a:ln w="9525">
            <a:noFill/>
            <a:miter lim="800000"/>
            <a:headEnd/>
            <a:tailEnd/>
          </a:ln>
        </p:spPr>
      </p:pic>
      <p:pic>
        <p:nvPicPr>
          <p:cNvPr id="28" name="Image 27"/>
          <p:cNvPicPr>
            <a:picLocks noChangeAspect="1"/>
          </p:cNvPicPr>
          <p:nvPr/>
        </p:nvPicPr>
        <p:blipFill>
          <a:blip r:embed="rId4" cstate="print"/>
          <a:srcRect/>
          <a:stretch>
            <a:fillRect/>
          </a:stretch>
        </p:blipFill>
        <p:spPr bwMode="auto">
          <a:xfrm>
            <a:off x="7977188" y="1204913"/>
            <a:ext cx="1149350" cy="263525"/>
          </a:xfrm>
          <a:prstGeom prst="rect">
            <a:avLst/>
          </a:prstGeom>
          <a:noFill/>
          <a:ln w="9525">
            <a:noFill/>
            <a:miter lim="800000"/>
            <a:headEnd/>
            <a:tailEnd/>
          </a:ln>
        </p:spPr>
      </p:pic>
      <p:sp>
        <p:nvSpPr>
          <p:cNvPr id="29" name="ZoneTexte 28"/>
          <p:cNvSpPr txBox="1">
            <a:spLocks noChangeArrowheads="1"/>
          </p:cNvSpPr>
          <p:nvPr/>
        </p:nvSpPr>
        <p:spPr bwMode="auto">
          <a:xfrm>
            <a:off x="7256463" y="1484313"/>
            <a:ext cx="2674937" cy="708025"/>
          </a:xfrm>
          <a:prstGeom prst="rect">
            <a:avLst/>
          </a:prstGeom>
          <a:noFill/>
          <a:ln w="9525">
            <a:noFill/>
            <a:miter lim="800000"/>
            <a:headEnd/>
            <a:tailEnd/>
          </a:ln>
        </p:spPr>
        <p:txBody>
          <a:bodyPr wrap="none">
            <a:spAutoFit/>
          </a:bodyPr>
          <a:lstStyle/>
          <a:p>
            <a:pPr marL="285750" indent="-285750">
              <a:buFont typeface="Arial" charset="0"/>
              <a:buChar char="•"/>
            </a:pPr>
            <a:r>
              <a:rPr lang="fr-FR" sz="800">
                <a:latin typeface="Trebuchet MS" pitchFamily="34" charset="0"/>
              </a:rPr>
              <a:t>Firewalls nouvelles générations</a:t>
            </a:r>
          </a:p>
          <a:p>
            <a:pPr marL="285750" indent="-285750">
              <a:buFont typeface="Arial" charset="0"/>
              <a:buChar char="•"/>
            </a:pPr>
            <a:r>
              <a:rPr lang="fr-FR" sz="800">
                <a:latin typeface="Trebuchet MS" pitchFamily="34" charset="0"/>
              </a:rPr>
              <a:t>Visibilité et contrôle des applications ( App-ID )</a:t>
            </a:r>
          </a:p>
          <a:p>
            <a:pPr marL="285750" indent="-285750">
              <a:buFont typeface="Arial" charset="0"/>
              <a:buChar char="•"/>
            </a:pPr>
            <a:r>
              <a:rPr lang="fr-FR" sz="800">
                <a:latin typeface="Trebuchet MS" pitchFamily="34" charset="0"/>
              </a:rPr>
              <a:t>Visibilité et contrôle des utilisateurs ( User-ID )</a:t>
            </a:r>
          </a:p>
          <a:p>
            <a:pPr marL="285750" indent="-285750">
              <a:buFont typeface="Arial" charset="0"/>
              <a:buChar char="•"/>
            </a:pPr>
            <a:r>
              <a:rPr lang="fr-FR" sz="800">
                <a:latin typeface="Trebuchet MS" pitchFamily="34" charset="0"/>
              </a:rPr>
              <a:t>Inspection de contenu temps réel ( Content-ID )</a:t>
            </a:r>
          </a:p>
          <a:p>
            <a:pPr marL="285750" indent="-285750">
              <a:buFont typeface="Arial" charset="0"/>
              <a:buChar char="•"/>
            </a:pPr>
            <a:r>
              <a:rPr lang="fr-FR" sz="800">
                <a:latin typeface="Trebuchet MS" pitchFamily="34" charset="0"/>
              </a:rPr>
              <a:t>Qualité de Service ( QoS )</a:t>
            </a:r>
          </a:p>
        </p:txBody>
      </p:sp>
      <p:pic>
        <p:nvPicPr>
          <p:cNvPr id="32" name="Picture 6" descr="http://www.apan.net/meetings/taipei2005/logo/Juniper_networks_logo.jpg"/>
          <p:cNvPicPr>
            <a:picLocks noChangeAspect="1" noChangeArrowheads="1"/>
          </p:cNvPicPr>
          <p:nvPr/>
        </p:nvPicPr>
        <p:blipFill>
          <a:blip r:embed="rId5" cstate="print"/>
          <a:srcRect/>
          <a:stretch>
            <a:fillRect/>
          </a:stretch>
        </p:blipFill>
        <p:spPr bwMode="auto">
          <a:xfrm>
            <a:off x="7512050" y="2540000"/>
            <a:ext cx="896938" cy="241300"/>
          </a:xfrm>
          <a:prstGeom prst="rect">
            <a:avLst/>
          </a:prstGeom>
          <a:noFill/>
          <a:ln w="9525">
            <a:noFill/>
            <a:miter lim="800000"/>
            <a:headEnd/>
            <a:tailEnd/>
          </a:ln>
        </p:spPr>
      </p:pic>
      <p:sp>
        <p:nvSpPr>
          <p:cNvPr id="33" name="ZoneTexte 32"/>
          <p:cNvSpPr txBox="1">
            <a:spLocks noChangeArrowheads="1"/>
          </p:cNvSpPr>
          <p:nvPr/>
        </p:nvSpPr>
        <p:spPr bwMode="auto">
          <a:xfrm>
            <a:off x="8408988" y="2554288"/>
            <a:ext cx="839787" cy="215900"/>
          </a:xfrm>
          <a:prstGeom prst="rect">
            <a:avLst/>
          </a:prstGeom>
          <a:noFill/>
          <a:ln w="9525">
            <a:noFill/>
            <a:miter lim="800000"/>
            <a:headEnd/>
            <a:tailEnd/>
          </a:ln>
        </p:spPr>
        <p:txBody>
          <a:bodyPr wrap="none">
            <a:spAutoFit/>
          </a:bodyPr>
          <a:lstStyle/>
          <a:p>
            <a:pPr marL="285750" indent="-285750">
              <a:buFont typeface="Arial" charset="0"/>
              <a:buChar char="•"/>
            </a:pPr>
            <a:r>
              <a:rPr lang="fr-FR" sz="800">
                <a:latin typeface="Trebuchet MS" pitchFamily="34" charset="0"/>
              </a:rPr>
              <a:t>VPN SSL</a:t>
            </a:r>
          </a:p>
        </p:txBody>
      </p:sp>
      <p:pic>
        <p:nvPicPr>
          <p:cNvPr id="34" name="Picture 13" descr="logo"/>
          <p:cNvPicPr>
            <a:picLocks noChangeAspect="1" noChangeArrowheads="1"/>
          </p:cNvPicPr>
          <p:nvPr/>
        </p:nvPicPr>
        <p:blipFill>
          <a:blip r:embed="rId6" cstate="print"/>
          <a:srcRect/>
          <a:stretch>
            <a:fillRect/>
          </a:stretch>
        </p:blipFill>
        <p:spPr bwMode="auto">
          <a:xfrm>
            <a:off x="4146550" y="3892550"/>
            <a:ext cx="1316038" cy="298450"/>
          </a:xfrm>
          <a:prstGeom prst="rect">
            <a:avLst/>
          </a:prstGeom>
          <a:noFill/>
          <a:ln w="9525">
            <a:noFill/>
            <a:miter lim="800000"/>
            <a:headEnd/>
            <a:tailEnd/>
          </a:ln>
        </p:spPr>
      </p:pic>
      <p:sp>
        <p:nvSpPr>
          <p:cNvPr id="35" name="ZoneTexte 34"/>
          <p:cNvSpPr txBox="1">
            <a:spLocks noChangeArrowheads="1"/>
          </p:cNvSpPr>
          <p:nvPr/>
        </p:nvSpPr>
        <p:spPr bwMode="auto">
          <a:xfrm>
            <a:off x="4157663" y="4241800"/>
            <a:ext cx="2813050" cy="339725"/>
          </a:xfrm>
          <a:prstGeom prst="rect">
            <a:avLst/>
          </a:prstGeom>
          <a:noFill/>
          <a:ln w="9525">
            <a:noFill/>
            <a:miter lim="800000"/>
            <a:headEnd/>
            <a:tailEnd/>
          </a:ln>
        </p:spPr>
        <p:txBody>
          <a:bodyPr wrap="none">
            <a:spAutoFit/>
          </a:bodyPr>
          <a:lstStyle/>
          <a:p>
            <a:pPr marL="285750" indent="-285750">
              <a:buFont typeface="Arial" charset="0"/>
              <a:buChar char="•"/>
            </a:pPr>
            <a:r>
              <a:rPr lang="fr-FR" sz="800">
                <a:latin typeface="Trebuchet MS" pitchFamily="34" charset="0"/>
              </a:rPr>
              <a:t>NSS : Sondes d’analyses réseaux ( trafic, sécurité )</a:t>
            </a:r>
          </a:p>
          <a:p>
            <a:pPr marL="285750" indent="-285750">
              <a:buFont typeface="Arial" charset="0"/>
              <a:buChar char="•"/>
            </a:pPr>
            <a:r>
              <a:rPr lang="fr-FR" sz="800">
                <a:latin typeface="Trebuchet MS" pitchFamily="34" charset="0"/>
              </a:rPr>
              <a:t>APS : Sondes d’analyses performances applicatives</a:t>
            </a:r>
          </a:p>
        </p:txBody>
      </p:sp>
      <p:sp>
        <p:nvSpPr>
          <p:cNvPr id="38" name="ZoneTexte 37"/>
          <p:cNvSpPr txBox="1">
            <a:spLocks noChangeArrowheads="1"/>
          </p:cNvSpPr>
          <p:nvPr/>
        </p:nvSpPr>
        <p:spPr bwMode="auto">
          <a:xfrm>
            <a:off x="4857750" y="3132138"/>
            <a:ext cx="2832100" cy="584200"/>
          </a:xfrm>
          <a:prstGeom prst="rect">
            <a:avLst/>
          </a:prstGeom>
          <a:noFill/>
          <a:ln w="9525">
            <a:noFill/>
            <a:miter lim="800000"/>
            <a:headEnd/>
            <a:tailEnd/>
          </a:ln>
        </p:spPr>
        <p:txBody>
          <a:bodyPr>
            <a:spAutoFit/>
          </a:bodyPr>
          <a:lstStyle/>
          <a:p>
            <a:pPr marL="285750" indent="-285750">
              <a:buFont typeface="Arial" charset="0"/>
              <a:buChar char="•"/>
            </a:pPr>
            <a:r>
              <a:rPr lang="fr-FR" sz="800">
                <a:latin typeface="Trebuchet MS" pitchFamily="34" charset="0"/>
              </a:rPr>
              <a:t>VPN SSL ( Access Gateway series )</a:t>
            </a:r>
          </a:p>
          <a:p>
            <a:pPr marL="285750" indent="-285750">
              <a:buFont typeface="Arial" charset="0"/>
              <a:buChar char="•"/>
            </a:pPr>
            <a:r>
              <a:rPr lang="fr-FR" sz="800">
                <a:latin typeface="Trebuchet MS" pitchFamily="34" charset="0"/>
              </a:rPr>
              <a:t>Authentification unique / SSO ( Password Manager )</a:t>
            </a:r>
          </a:p>
          <a:p>
            <a:pPr marL="285750" indent="-285750">
              <a:buFont typeface="Arial" charset="0"/>
              <a:buChar char="•"/>
            </a:pPr>
            <a:r>
              <a:rPr lang="fr-FR" sz="800">
                <a:latin typeface="Trebuchet MS" pitchFamily="34" charset="0"/>
              </a:rPr>
              <a:t>Accélération / Optimisation réseaux ( WANScaler / Repeater )</a:t>
            </a:r>
          </a:p>
        </p:txBody>
      </p:sp>
      <p:pic>
        <p:nvPicPr>
          <p:cNvPr id="39" name="Picture 2"/>
          <p:cNvPicPr>
            <a:picLocks noChangeAspect="1" noChangeArrowheads="1"/>
          </p:cNvPicPr>
          <p:nvPr/>
        </p:nvPicPr>
        <p:blipFill>
          <a:blip r:embed="rId7" cstate="print"/>
          <a:srcRect/>
          <a:stretch>
            <a:fillRect/>
          </a:stretch>
        </p:blipFill>
        <p:spPr bwMode="auto">
          <a:xfrm>
            <a:off x="4016375" y="3073400"/>
            <a:ext cx="787400" cy="533400"/>
          </a:xfrm>
          <a:prstGeom prst="rect">
            <a:avLst/>
          </a:prstGeom>
          <a:noFill/>
          <a:ln w="9525">
            <a:noFill/>
            <a:miter lim="800000"/>
            <a:headEnd/>
            <a:tailEnd/>
          </a:ln>
        </p:spPr>
      </p:pic>
      <p:pic>
        <p:nvPicPr>
          <p:cNvPr id="40" name="Picture 23" descr="return to the Imprivata home page">
            <a:hlinkClick r:id="rId8"/>
          </p:cNvPr>
          <p:cNvPicPr>
            <a:picLocks noChangeAspect="1" noChangeArrowheads="1"/>
          </p:cNvPicPr>
          <p:nvPr/>
        </p:nvPicPr>
        <p:blipFill>
          <a:blip r:embed="rId9" cstate="print"/>
          <a:srcRect/>
          <a:stretch>
            <a:fillRect/>
          </a:stretch>
        </p:blipFill>
        <p:spPr bwMode="auto">
          <a:xfrm>
            <a:off x="8058150" y="2994025"/>
            <a:ext cx="1190625" cy="277813"/>
          </a:xfrm>
          <a:prstGeom prst="rect">
            <a:avLst/>
          </a:prstGeom>
          <a:noFill/>
          <a:ln w="9525">
            <a:noFill/>
            <a:miter lim="800000"/>
            <a:headEnd/>
            <a:tailEnd/>
          </a:ln>
        </p:spPr>
      </p:pic>
      <p:sp>
        <p:nvSpPr>
          <p:cNvPr id="41" name="ZoneTexte 40"/>
          <p:cNvSpPr txBox="1">
            <a:spLocks noChangeArrowheads="1"/>
          </p:cNvSpPr>
          <p:nvPr/>
        </p:nvSpPr>
        <p:spPr bwMode="auto">
          <a:xfrm>
            <a:off x="7689850" y="3276600"/>
            <a:ext cx="2170113" cy="584200"/>
          </a:xfrm>
          <a:prstGeom prst="rect">
            <a:avLst/>
          </a:prstGeom>
          <a:noFill/>
          <a:ln w="9525">
            <a:noFill/>
            <a:miter lim="800000"/>
            <a:headEnd/>
            <a:tailEnd/>
          </a:ln>
        </p:spPr>
        <p:txBody>
          <a:bodyPr wrap="none">
            <a:spAutoFit/>
          </a:bodyPr>
          <a:lstStyle/>
          <a:p>
            <a:pPr marL="285750" indent="-285750">
              <a:buFont typeface="Arial" charset="0"/>
              <a:buChar char="•"/>
            </a:pPr>
            <a:r>
              <a:rPr lang="fr-FR" sz="800">
                <a:latin typeface="Trebuchet MS" pitchFamily="34" charset="0"/>
              </a:rPr>
              <a:t>Authentifications fortes centralisées</a:t>
            </a:r>
          </a:p>
          <a:p>
            <a:pPr marL="285750" indent="-285750">
              <a:buFont typeface="Arial" charset="0"/>
              <a:buChar char="•"/>
            </a:pPr>
            <a:r>
              <a:rPr lang="fr-FR" sz="800">
                <a:latin typeface="Trebuchet MS" pitchFamily="34" charset="0"/>
              </a:rPr>
              <a:t>Authentifications uniques ( SSO )</a:t>
            </a:r>
          </a:p>
          <a:p>
            <a:pPr marL="285750" indent="-285750">
              <a:buFont typeface="Arial" charset="0"/>
              <a:buChar char="•"/>
            </a:pPr>
            <a:r>
              <a:rPr lang="fr-FR" sz="800">
                <a:latin typeface="Trebuchet MS" pitchFamily="34" charset="0"/>
              </a:rPr>
              <a:t>Authentifications logiques/physiques</a:t>
            </a:r>
          </a:p>
          <a:p>
            <a:pPr marL="285750" indent="-285750">
              <a:buFont typeface="Arial" charset="0"/>
              <a:buChar char="•"/>
            </a:pPr>
            <a:endParaRPr lang="fr-FR" sz="800">
              <a:latin typeface="Trebuchet MS" pitchFamily="34" charset="0"/>
            </a:endParaRPr>
          </a:p>
        </p:txBody>
      </p:sp>
      <p:pic>
        <p:nvPicPr>
          <p:cNvPr id="42" name="Picture 4"/>
          <p:cNvPicPr>
            <a:picLocks noChangeAspect="1" noChangeArrowheads="1"/>
          </p:cNvPicPr>
          <p:nvPr/>
        </p:nvPicPr>
        <p:blipFill>
          <a:blip r:embed="rId10" cstate="print"/>
          <a:srcRect/>
          <a:stretch>
            <a:fillRect/>
          </a:stretch>
        </p:blipFill>
        <p:spPr bwMode="auto">
          <a:xfrm>
            <a:off x="5027613" y="4879975"/>
            <a:ext cx="306387" cy="1285875"/>
          </a:xfrm>
          <a:prstGeom prst="rect">
            <a:avLst/>
          </a:prstGeom>
          <a:noFill/>
          <a:ln w="9525">
            <a:noFill/>
            <a:miter lim="800000"/>
            <a:headEnd/>
            <a:tailEnd/>
          </a:ln>
        </p:spPr>
      </p:pic>
      <p:sp>
        <p:nvSpPr>
          <p:cNvPr id="43" name="ZoneTexte 42"/>
          <p:cNvSpPr txBox="1">
            <a:spLocks noChangeArrowheads="1"/>
          </p:cNvSpPr>
          <p:nvPr/>
        </p:nvSpPr>
        <p:spPr bwMode="auto">
          <a:xfrm>
            <a:off x="5337175" y="4841875"/>
            <a:ext cx="3937000" cy="1323975"/>
          </a:xfrm>
          <a:prstGeom prst="rect">
            <a:avLst/>
          </a:prstGeom>
          <a:noFill/>
          <a:ln w="9525">
            <a:noFill/>
            <a:miter lim="800000"/>
            <a:headEnd/>
            <a:tailEnd/>
          </a:ln>
        </p:spPr>
        <p:txBody>
          <a:bodyPr wrap="none">
            <a:spAutoFit/>
          </a:bodyPr>
          <a:lstStyle/>
          <a:p>
            <a:pPr marL="285750" indent="-285750">
              <a:buFont typeface="Arial" charset="0"/>
              <a:buChar char="•"/>
            </a:pPr>
            <a:r>
              <a:rPr lang="fr-FR" sz="800">
                <a:latin typeface="Trebuchet MS" pitchFamily="34" charset="0"/>
              </a:rPr>
              <a:t>Protections contre : Virus, Spywares, Trojan, Vers, Rootkits, Adwares, PUA</a:t>
            </a:r>
          </a:p>
          <a:p>
            <a:pPr marL="285750" indent="-285750">
              <a:buFont typeface="Arial" charset="0"/>
              <a:buChar char="•"/>
            </a:pPr>
            <a:r>
              <a:rPr lang="fr-FR" sz="800">
                <a:latin typeface="Trebuchet MS" pitchFamily="34" charset="0"/>
              </a:rPr>
              <a:t>Contrôle des applications et périphériques</a:t>
            </a:r>
          </a:p>
          <a:p>
            <a:pPr marL="285750" indent="-285750">
              <a:buFont typeface="Arial" charset="0"/>
              <a:buChar char="•"/>
            </a:pPr>
            <a:r>
              <a:rPr lang="fr-FR" sz="800">
                <a:latin typeface="Trebuchet MS" pitchFamily="34" charset="0"/>
              </a:rPr>
              <a:t>Prévention d’intrusion zéro-day ( HIPS )  / Live protection</a:t>
            </a:r>
          </a:p>
          <a:p>
            <a:pPr marL="285750" indent="-285750">
              <a:buFont typeface="Arial" charset="0"/>
              <a:buChar char="•"/>
            </a:pPr>
            <a:r>
              <a:rPr lang="fr-FR" sz="800">
                <a:latin typeface="Trebuchet MS" pitchFamily="34" charset="0"/>
              </a:rPr>
              <a:t>Protection Web clients contre URLs malveillantes</a:t>
            </a:r>
          </a:p>
          <a:p>
            <a:pPr marL="285750" indent="-285750">
              <a:buFont typeface="Arial" charset="0"/>
              <a:buChar char="•"/>
            </a:pPr>
            <a:r>
              <a:rPr lang="fr-FR" sz="800">
                <a:latin typeface="Trebuchet MS" pitchFamily="34" charset="0"/>
              </a:rPr>
              <a:t>Client Firewall intégré</a:t>
            </a:r>
          </a:p>
          <a:p>
            <a:pPr marL="285750" indent="-285750">
              <a:buFont typeface="Arial" charset="0"/>
              <a:buChar char="•"/>
            </a:pPr>
            <a:r>
              <a:rPr lang="fr-FR" sz="800">
                <a:latin typeface="Trebuchet MS" pitchFamily="34" charset="0"/>
              </a:rPr>
              <a:t>Prévention des fuites d’informations ( DLP )</a:t>
            </a:r>
          </a:p>
          <a:p>
            <a:pPr marL="285750" indent="-285750">
              <a:buFont typeface="Arial" charset="0"/>
              <a:buChar char="•"/>
            </a:pPr>
            <a:r>
              <a:rPr lang="fr-FR" sz="800">
                <a:latin typeface="Trebuchet MS" pitchFamily="34" charset="0"/>
              </a:rPr>
              <a:t>Contrôle d’accès et de conformités ( NAC )</a:t>
            </a:r>
          </a:p>
          <a:p>
            <a:pPr marL="285750" indent="-285750">
              <a:buFont typeface="Arial" charset="0"/>
              <a:buChar char="•"/>
            </a:pPr>
            <a:r>
              <a:rPr lang="fr-FR" sz="800">
                <a:latin typeface="Trebuchet MS" pitchFamily="34" charset="0"/>
              </a:rPr>
              <a:t>Chiffrement de données / postes ( Ultimaco intégré )</a:t>
            </a:r>
          </a:p>
          <a:p>
            <a:pPr marL="285750" indent="-285750">
              <a:buFont typeface="Arial" charset="0"/>
              <a:buChar char="•"/>
            </a:pPr>
            <a:r>
              <a:rPr lang="fr-FR" sz="800">
                <a:latin typeface="Trebuchet MS" pitchFamily="34" charset="0"/>
              </a:rPr>
              <a:t>Appliances Mail ( antivirus / antispam / chiffrement / DLP )</a:t>
            </a:r>
          </a:p>
          <a:p>
            <a:pPr marL="285750" indent="-285750">
              <a:buFont typeface="Arial" charset="0"/>
              <a:buChar char="•"/>
            </a:pPr>
            <a:r>
              <a:rPr lang="fr-FR" sz="800">
                <a:latin typeface="Trebuchet MS" pitchFamily="34" charset="0"/>
              </a:rPr>
              <a:t>Appliances Web ( antivirus / filtrages avancés / DLP / cache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ppt_x"/>
                                          </p:val>
                                        </p:tav>
                                        <p:tav tm="100000">
                                          <p:val>
                                            <p:strVal val="#ppt_x"/>
                                          </p:val>
                                        </p:tav>
                                      </p:tavLst>
                                    </p:anim>
                                    <p:anim calcmode="lin" valueType="num">
                                      <p:cBhvr additive="base">
                                        <p:cTn id="2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ppt_x"/>
                                          </p:val>
                                        </p:tav>
                                        <p:tav tm="100000">
                                          <p:val>
                                            <p:strVal val="#ppt_x"/>
                                          </p:val>
                                        </p:tav>
                                      </p:tavLst>
                                    </p:anim>
                                    <p:anim calcmode="lin" valueType="num">
                                      <p:cBhvr additive="base">
                                        <p:cTn id="28" dur="500" fill="hold"/>
                                        <p:tgtEl>
                                          <p:spTgt spid="3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ppt_x"/>
                                          </p:val>
                                        </p:tav>
                                        <p:tav tm="100000">
                                          <p:val>
                                            <p:strVal val="#ppt_x"/>
                                          </p:val>
                                        </p:tav>
                                      </p:tavLst>
                                    </p:anim>
                                    <p:anim calcmode="lin" valueType="num">
                                      <p:cBhvr additive="base">
                                        <p:cTn id="3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ppt_x"/>
                                          </p:val>
                                        </p:tav>
                                        <p:tav tm="100000">
                                          <p:val>
                                            <p:strVal val="#ppt_x"/>
                                          </p:val>
                                        </p:tav>
                                      </p:tavLst>
                                    </p:anim>
                                    <p:anim calcmode="lin" valueType="num">
                                      <p:cBhvr additive="base">
                                        <p:cTn id="38" dur="500" fill="hold"/>
                                        <p:tgtEl>
                                          <p:spTgt spid="3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ppt_x"/>
                                          </p:val>
                                        </p:tav>
                                        <p:tav tm="100000">
                                          <p:val>
                                            <p:strVal val="#ppt_x"/>
                                          </p:val>
                                        </p:tav>
                                      </p:tavLst>
                                    </p:anim>
                                    <p:anim calcmode="lin" valueType="num">
                                      <p:cBhvr additive="base">
                                        <p:cTn id="4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ppt_x"/>
                                          </p:val>
                                        </p:tav>
                                        <p:tav tm="100000">
                                          <p:val>
                                            <p:strVal val="#ppt_x"/>
                                          </p:val>
                                        </p:tav>
                                      </p:tavLst>
                                    </p:anim>
                                    <p:anim calcmode="lin" valueType="num">
                                      <p:cBhvr additive="base">
                                        <p:cTn id="48" dur="500" fill="hold"/>
                                        <p:tgtEl>
                                          <p:spTgt spid="38"/>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ppt_x"/>
                                          </p:val>
                                        </p:tav>
                                        <p:tav tm="100000">
                                          <p:val>
                                            <p:strVal val="#ppt_x"/>
                                          </p:val>
                                        </p:tav>
                                      </p:tavLst>
                                    </p:anim>
                                    <p:anim calcmode="lin" valueType="num">
                                      <p:cBhvr additive="base">
                                        <p:cTn id="52"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fill="hold"/>
                                        <p:tgtEl>
                                          <p:spTgt spid="40"/>
                                        </p:tgtEl>
                                        <p:attrNameLst>
                                          <p:attrName>ppt_x</p:attrName>
                                        </p:attrNameLst>
                                      </p:cBhvr>
                                      <p:tavLst>
                                        <p:tav tm="0">
                                          <p:val>
                                            <p:strVal val="#ppt_x"/>
                                          </p:val>
                                        </p:tav>
                                        <p:tav tm="100000">
                                          <p:val>
                                            <p:strVal val="#ppt_x"/>
                                          </p:val>
                                        </p:tav>
                                      </p:tavLst>
                                    </p:anim>
                                    <p:anim calcmode="lin" valueType="num">
                                      <p:cBhvr additive="base">
                                        <p:cTn id="58" dur="500" fill="hold"/>
                                        <p:tgtEl>
                                          <p:spTgt spid="4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500" fill="hold"/>
                                        <p:tgtEl>
                                          <p:spTgt spid="41"/>
                                        </p:tgtEl>
                                        <p:attrNameLst>
                                          <p:attrName>ppt_x</p:attrName>
                                        </p:attrNameLst>
                                      </p:cBhvr>
                                      <p:tavLst>
                                        <p:tav tm="0">
                                          <p:val>
                                            <p:strVal val="#ppt_x"/>
                                          </p:val>
                                        </p:tav>
                                        <p:tav tm="100000">
                                          <p:val>
                                            <p:strVal val="#ppt_x"/>
                                          </p:val>
                                        </p:tav>
                                      </p:tavLst>
                                    </p:anim>
                                    <p:anim calcmode="lin" valueType="num">
                                      <p:cBhvr additive="base">
                                        <p:cTn id="6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additive="base">
                                        <p:cTn id="67" dur="500" fill="hold"/>
                                        <p:tgtEl>
                                          <p:spTgt spid="42"/>
                                        </p:tgtEl>
                                        <p:attrNameLst>
                                          <p:attrName>ppt_x</p:attrName>
                                        </p:attrNameLst>
                                      </p:cBhvr>
                                      <p:tavLst>
                                        <p:tav tm="0">
                                          <p:val>
                                            <p:strVal val="#ppt_x"/>
                                          </p:val>
                                        </p:tav>
                                        <p:tav tm="100000">
                                          <p:val>
                                            <p:strVal val="#ppt_x"/>
                                          </p:val>
                                        </p:tav>
                                      </p:tavLst>
                                    </p:anim>
                                    <p:anim calcmode="lin" valueType="num">
                                      <p:cBhvr additive="base">
                                        <p:cTn id="68" dur="500" fill="hold"/>
                                        <p:tgtEl>
                                          <p:spTgt spid="4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500" fill="hold"/>
                                        <p:tgtEl>
                                          <p:spTgt spid="43"/>
                                        </p:tgtEl>
                                        <p:attrNameLst>
                                          <p:attrName>ppt_x</p:attrName>
                                        </p:attrNameLst>
                                      </p:cBhvr>
                                      <p:tavLst>
                                        <p:tav tm="0">
                                          <p:val>
                                            <p:strVal val="#ppt_x"/>
                                          </p:val>
                                        </p:tav>
                                        <p:tav tm="100000">
                                          <p:val>
                                            <p:strVal val="#ppt_x"/>
                                          </p:val>
                                        </p:tav>
                                      </p:tavLst>
                                    </p:anim>
                                    <p:anim calcmode="lin" valueType="num">
                                      <p:cBhvr additive="base">
                                        <p:cTn id="72"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9" grpId="0"/>
      <p:bldP spid="33" grpId="0"/>
      <p:bldP spid="35" grpId="0"/>
      <p:bldP spid="38" grpId="0"/>
      <p:bldP spid="41"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200025" y="188913"/>
            <a:ext cx="4181475" cy="293687"/>
          </a:xfrm>
          <a:prstGeom prst="rect">
            <a:avLst/>
          </a:prstGeom>
          <a:solidFill>
            <a:srgbClr val="8AA5CB"/>
          </a:solidFill>
          <a:ln w="6350">
            <a:noFill/>
            <a:miter lim="800000"/>
            <a:headEnd/>
            <a:tailEnd/>
          </a:ln>
        </p:spPr>
        <p:txBody>
          <a:bodyPr wrap="none" lIns="0" tIns="0" rIns="0" bIns="0" anchor="ctr"/>
          <a:lstStyle/>
          <a:p>
            <a:endParaRPr lang="fr-FR"/>
          </a:p>
        </p:txBody>
      </p:sp>
      <p:sp>
        <p:nvSpPr>
          <p:cNvPr id="34819" name="Rectangle 2"/>
          <p:cNvSpPr>
            <a:spLocks noGrp="1" noChangeArrowheads="1"/>
          </p:cNvSpPr>
          <p:nvPr>
            <p:ph type="title" idx="4294967295"/>
          </p:nvPr>
        </p:nvSpPr>
        <p:spPr/>
        <p:txBody>
          <a:bodyPr/>
          <a:lstStyle/>
          <a:p>
            <a:r>
              <a:rPr lang="fr-FR" smtClean="0">
                <a:solidFill>
                  <a:schemeClr val="tx1"/>
                </a:solidFill>
              </a:rPr>
              <a:t>  Sources de la valeur du projet </a:t>
            </a:r>
            <a:br>
              <a:rPr lang="fr-FR" smtClean="0">
                <a:solidFill>
                  <a:schemeClr val="tx1"/>
                </a:solidFill>
              </a:rPr>
            </a:br>
            <a:r>
              <a:rPr lang="fr-FR" smtClean="0">
                <a:solidFill>
                  <a:schemeClr val="tx1"/>
                </a:solidFill>
              </a:rPr>
              <a:t>  </a:t>
            </a:r>
            <a:r>
              <a:rPr lang="fr-FR" b="0" smtClean="0"/>
              <a:t>L’offre Aquastar Consulting </a:t>
            </a:r>
            <a:r>
              <a:rPr lang="fr-FR" smtClean="0"/>
              <a:t>- PME/PMI : une offre complète, dite à 360 °</a:t>
            </a:r>
            <a:endParaRPr lang="en-US" smtClean="0"/>
          </a:p>
        </p:txBody>
      </p:sp>
      <p:pic>
        <p:nvPicPr>
          <p:cNvPr id="34820" name="Picture 4" descr="schema-pme-vec_Version2"/>
          <p:cNvPicPr>
            <a:picLocks noChangeAspect="1" noChangeArrowheads="1"/>
          </p:cNvPicPr>
          <p:nvPr/>
        </p:nvPicPr>
        <p:blipFill>
          <a:blip r:embed="rId2" cstate="print"/>
          <a:srcRect/>
          <a:stretch>
            <a:fillRect/>
          </a:stretch>
        </p:blipFill>
        <p:spPr bwMode="auto">
          <a:xfrm>
            <a:off x="100013" y="1060450"/>
            <a:ext cx="4421187" cy="3881438"/>
          </a:xfrm>
          <a:prstGeom prst="rect">
            <a:avLst/>
          </a:prstGeom>
          <a:noFill/>
          <a:ln w="9525">
            <a:noFill/>
            <a:miter lim="800000"/>
            <a:headEnd/>
            <a:tailEnd/>
          </a:ln>
        </p:spPr>
      </p:pic>
      <p:sp>
        <p:nvSpPr>
          <p:cNvPr id="34821" name="ZoneTexte 4"/>
          <p:cNvSpPr txBox="1">
            <a:spLocks noChangeArrowheads="1"/>
          </p:cNvSpPr>
          <p:nvPr/>
        </p:nvSpPr>
        <p:spPr bwMode="auto">
          <a:xfrm>
            <a:off x="992188" y="5445125"/>
            <a:ext cx="3884612" cy="831850"/>
          </a:xfrm>
          <a:prstGeom prst="rect">
            <a:avLst/>
          </a:prstGeom>
          <a:noFill/>
          <a:ln w="9525">
            <a:noFill/>
            <a:miter lim="800000"/>
            <a:headEnd/>
            <a:tailEnd/>
          </a:ln>
        </p:spPr>
        <p:txBody>
          <a:bodyPr>
            <a:spAutoFit/>
          </a:bodyPr>
          <a:lstStyle/>
          <a:p>
            <a:r>
              <a:rPr lang="fr-FR" sz="1600" b="1" i="1"/>
              <a:t>Etude, conseil, intégration, transfert de compétences, maintenance &amp; assistance technique et suivi des évolutions dans les domaines de l’IT</a:t>
            </a:r>
          </a:p>
        </p:txBody>
      </p:sp>
      <p:sp>
        <p:nvSpPr>
          <p:cNvPr id="34822" name="ZoneTexte 5"/>
          <p:cNvSpPr txBox="1">
            <a:spLocks noChangeArrowheads="1"/>
          </p:cNvSpPr>
          <p:nvPr/>
        </p:nvSpPr>
        <p:spPr bwMode="auto">
          <a:xfrm>
            <a:off x="4371975" y="1054100"/>
            <a:ext cx="5068888" cy="400050"/>
          </a:xfrm>
          <a:prstGeom prst="rect">
            <a:avLst/>
          </a:prstGeom>
          <a:noFill/>
          <a:ln w="9525">
            <a:noFill/>
            <a:miter lim="800000"/>
            <a:headEnd/>
            <a:tailEnd/>
          </a:ln>
        </p:spPr>
        <p:txBody>
          <a:bodyPr>
            <a:spAutoFit/>
          </a:bodyPr>
          <a:lstStyle/>
          <a:p>
            <a:r>
              <a:rPr lang="fr-FR" sz="2000" b="1" i="1" u="sng"/>
              <a:t>Virtualisation, Système et Stockage  - Réseaux - Postes de travail :</a:t>
            </a:r>
          </a:p>
        </p:txBody>
      </p:sp>
      <p:pic>
        <p:nvPicPr>
          <p:cNvPr id="7" name="Image 6" descr="microsoft.GIF"/>
          <p:cNvPicPr>
            <a:picLocks noChangeAspect="1"/>
          </p:cNvPicPr>
          <p:nvPr/>
        </p:nvPicPr>
        <p:blipFill>
          <a:blip r:embed="rId3" cstate="print"/>
          <a:srcRect/>
          <a:stretch>
            <a:fillRect/>
          </a:stretch>
        </p:blipFill>
        <p:spPr bwMode="auto">
          <a:xfrm>
            <a:off x="5051425" y="1554163"/>
            <a:ext cx="936625" cy="425450"/>
          </a:xfrm>
          <a:prstGeom prst="rect">
            <a:avLst/>
          </a:prstGeom>
          <a:noFill/>
          <a:ln w="9525">
            <a:noFill/>
            <a:miter lim="800000"/>
            <a:headEnd/>
            <a:tailEnd/>
          </a:ln>
        </p:spPr>
      </p:pic>
      <p:sp>
        <p:nvSpPr>
          <p:cNvPr id="8" name="ZoneTexte 7"/>
          <p:cNvSpPr txBox="1">
            <a:spLocks noChangeArrowheads="1"/>
          </p:cNvSpPr>
          <p:nvPr/>
        </p:nvSpPr>
        <p:spPr bwMode="auto">
          <a:xfrm>
            <a:off x="4818063" y="1989138"/>
            <a:ext cx="1452562" cy="461962"/>
          </a:xfrm>
          <a:prstGeom prst="rect">
            <a:avLst/>
          </a:prstGeom>
          <a:noFill/>
          <a:ln w="9525">
            <a:noFill/>
            <a:miter lim="800000"/>
            <a:headEnd/>
            <a:tailEnd/>
          </a:ln>
        </p:spPr>
        <p:txBody>
          <a:bodyPr wrap="none">
            <a:spAutoFit/>
          </a:bodyPr>
          <a:lstStyle/>
          <a:p>
            <a:pPr marL="285750" indent="-285750">
              <a:buFont typeface="Arial" charset="0"/>
              <a:buChar char="•"/>
            </a:pPr>
            <a:r>
              <a:rPr lang="fr-FR" sz="800">
                <a:latin typeface="Trebuchet MS" pitchFamily="34" charset="0"/>
              </a:rPr>
              <a:t>Active Directory</a:t>
            </a:r>
          </a:p>
          <a:p>
            <a:pPr marL="285750" indent="-285750">
              <a:buFont typeface="Arial" charset="0"/>
              <a:buChar char="•"/>
            </a:pPr>
            <a:r>
              <a:rPr lang="fr-FR" sz="800">
                <a:latin typeface="Trebuchet MS" pitchFamily="34" charset="0"/>
              </a:rPr>
              <a:t>Exchange</a:t>
            </a:r>
          </a:p>
          <a:p>
            <a:pPr marL="285750" indent="-285750">
              <a:buFont typeface="Arial" charset="0"/>
              <a:buChar char="•"/>
            </a:pPr>
            <a:r>
              <a:rPr lang="fr-FR" sz="800">
                <a:latin typeface="Trebuchet MS" pitchFamily="34" charset="0"/>
              </a:rPr>
              <a:t>Virtualisation HyperV</a:t>
            </a:r>
          </a:p>
        </p:txBody>
      </p:sp>
      <p:pic>
        <p:nvPicPr>
          <p:cNvPr id="9" name="Image 8" descr="vmware_logo.jpg"/>
          <p:cNvPicPr>
            <a:picLocks noChangeAspect="1"/>
          </p:cNvPicPr>
          <p:nvPr/>
        </p:nvPicPr>
        <p:blipFill>
          <a:blip r:embed="rId4" cstate="print"/>
          <a:srcRect/>
          <a:stretch>
            <a:fillRect/>
          </a:stretch>
        </p:blipFill>
        <p:spPr bwMode="auto">
          <a:xfrm>
            <a:off x="6438900" y="1538288"/>
            <a:ext cx="1293813" cy="333375"/>
          </a:xfrm>
          <a:prstGeom prst="rect">
            <a:avLst/>
          </a:prstGeom>
          <a:noFill/>
          <a:ln w="9525">
            <a:noFill/>
            <a:miter lim="800000"/>
            <a:headEnd/>
            <a:tailEnd/>
          </a:ln>
        </p:spPr>
      </p:pic>
      <p:sp>
        <p:nvSpPr>
          <p:cNvPr id="10" name="ZoneTexte 9"/>
          <p:cNvSpPr txBox="1">
            <a:spLocks noChangeArrowheads="1"/>
          </p:cNvSpPr>
          <p:nvPr/>
        </p:nvSpPr>
        <p:spPr bwMode="auto">
          <a:xfrm>
            <a:off x="6367463" y="1916113"/>
            <a:ext cx="1725612" cy="215900"/>
          </a:xfrm>
          <a:prstGeom prst="rect">
            <a:avLst/>
          </a:prstGeom>
          <a:noFill/>
          <a:ln w="9525">
            <a:noFill/>
            <a:miter lim="800000"/>
            <a:headEnd/>
            <a:tailEnd/>
          </a:ln>
        </p:spPr>
        <p:txBody>
          <a:bodyPr>
            <a:spAutoFit/>
          </a:bodyPr>
          <a:lstStyle/>
          <a:p>
            <a:pPr marL="285750" indent="-285750">
              <a:buFont typeface="Arial" charset="0"/>
              <a:buChar char="•"/>
            </a:pPr>
            <a:r>
              <a:rPr lang="fr-FR" sz="800">
                <a:latin typeface="Trebuchet MS" pitchFamily="34" charset="0"/>
              </a:rPr>
              <a:t>Virtualisation de serveurs</a:t>
            </a:r>
          </a:p>
        </p:txBody>
      </p:sp>
      <p:pic>
        <p:nvPicPr>
          <p:cNvPr id="11" name="Image 10" descr="CA small.JPG"/>
          <p:cNvPicPr>
            <a:picLocks noChangeAspect="1"/>
          </p:cNvPicPr>
          <p:nvPr/>
        </p:nvPicPr>
        <p:blipFill>
          <a:blip r:embed="rId5" cstate="print"/>
          <a:srcRect/>
          <a:stretch>
            <a:fillRect/>
          </a:stretch>
        </p:blipFill>
        <p:spPr bwMode="auto">
          <a:xfrm>
            <a:off x="8212138" y="1484313"/>
            <a:ext cx="1228725" cy="533400"/>
          </a:xfrm>
          <a:prstGeom prst="rect">
            <a:avLst/>
          </a:prstGeom>
          <a:noFill/>
          <a:ln w="9525">
            <a:noFill/>
            <a:miter lim="800000"/>
            <a:headEnd/>
            <a:tailEnd/>
          </a:ln>
        </p:spPr>
      </p:pic>
      <p:sp>
        <p:nvSpPr>
          <p:cNvPr id="12" name="ZoneTexte 11"/>
          <p:cNvSpPr txBox="1">
            <a:spLocks noChangeArrowheads="1"/>
          </p:cNvSpPr>
          <p:nvPr/>
        </p:nvSpPr>
        <p:spPr bwMode="auto">
          <a:xfrm>
            <a:off x="8296275" y="1989138"/>
            <a:ext cx="1041400" cy="215900"/>
          </a:xfrm>
          <a:prstGeom prst="rect">
            <a:avLst/>
          </a:prstGeom>
          <a:noFill/>
          <a:ln w="9525">
            <a:noFill/>
            <a:miter lim="800000"/>
            <a:headEnd/>
            <a:tailEnd/>
          </a:ln>
        </p:spPr>
        <p:txBody>
          <a:bodyPr wrap="none">
            <a:spAutoFit/>
          </a:bodyPr>
          <a:lstStyle/>
          <a:p>
            <a:pPr marL="285750" indent="-285750">
              <a:buFont typeface="Arial" charset="0"/>
              <a:buChar char="•"/>
            </a:pPr>
            <a:r>
              <a:rPr lang="fr-FR" sz="800">
                <a:latin typeface="Trebuchet MS" pitchFamily="34" charset="0"/>
              </a:rPr>
              <a:t>Sauvegardes</a:t>
            </a:r>
          </a:p>
        </p:txBody>
      </p:sp>
      <p:pic>
        <p:nvPicPr>
          <p:cNvPr id="13" name="Picture 2"/>
          <p:cNvPicPr>
            <a:picLocks noChangeAspect="1" noChangeArrowheads="1"/>
          </p:cNvPicPr>
          <p:nvPr/>
        </p:nvPicPr>
        <p:blipFill>
          <a:blip r:embed="rId6" cstate="print"/>
          <a:srcRect/>
          <a:stretch>
            <a:fillRect/>
          </a:stretch>
        </p:blipFill>
        <p:spPr bwMode="auto">
          <a:xfrm>
            <a:off x="4737100" y="2619375"/>
            <a:ext cx="806450" cy="665163"/>
          </a:xfrm>
          <a:prstGeom prst="rect">
            <a:avLst/>
          </a:prstGeom>
          <a:noFill/>
          <a:ln w="9525">
            <a:noFill/>
            <a:miter lim="800000"/>
            <a:headEnd/>
            <a:tailEnd/>
          </a:ln>
        </p:spPr>
      </p:pic>
      <p:sp>
        <p:nvSpPr>
          <p:cNvPr id="14" name="ZoneTexte 13"/>
          <p:cNvSpPr txBox="1">
            <a:spLocks noChangeArrowheads="1"/>
          </p:cNvSpPr>
          <p:nvPr/>
        </p:nvSpPr>
        <p:spPr bwMode="auto">
          <a:xfrm>
            <a:off x="5524500" y="2547938"/>
            <a:ext cx="1339850" cy="706437"/>
          </a:xfrm>
          <a:prstGeom prst="rect">
            <a:avLst/>
          </a:prstGeom>
          <a:noFill/>
          <a:ln w="9525">
            <a:noFill/>
            <a:miter lim="800000"/>
            <a:headEnd/>
            <a:tailEnd/>
          </a:ln>
        </p:spPr>
        <p:txBody>
          <a:bodyPr wrap="none">
            <a:spAutoFit/>
          </a:bodyPr>
          <a:lstStyle/>
          <a:p>
            <a:pPr marL="285750" indent="-285750">
              <a:buFont typeface="Arial" charset="0"/>
              <a:buChar char="•"/>
            </a:pPr>
            <a:r>
              <a:rPr lang="fr-FR" sz="800">
                <a:latin typeface="Trebuchet MS" pitchFamily="34" charset="0"/>
              </a:rPr>
              <a:t>Serveurs</a:t>
            </a:r>
          </a:p>
          <a:p>
            <a:pPr marL="285750" indent="-285750">
              <a:buFont typeface="Arial" charset="0"/>
              <a:buChar char="•"/>
            </a:pPr>
            <a:r>
              <a:rPr lang="fr-FR" sz="800">
                <a:latin typeface="Trebuchet MS" pitchFamily="34" charset="0"/>
              </a:rPr>
              <a:t>Stockage</a:t>
            </a:r>
          </a:p>
          <a:p>
            <a:pPr marL="285750" indent="-285750">
              <a:buFont typeface="Arial" charset="0"/>
              <a:buChar char="•"/>
            </a:pPr>
            <a:r>
              <a:rPr lang="fr-FR" sz="800">
                <a:latin typeface="Trebuchet MS" pitchFamily="34" charset="0"/>
              </a:rPr>
              <a:t>Sauvegardes</a:t>
            </a:r>
          </a:p>
          <a:p>
            <a:pPr marL="285750" indent="-285750">
              <a:buFont typeface="Arial" charset="0"/>
              <a:buChar char="•"/>
            </a:pPr>
            <a:r>
              <a:rPr lang="fr-FR" sz="800">
                <a:latin typeface="Trebuchet MS" pitchFamily="34" charset="0"/>
              </a:rPr>
              <a:t>PC / Périphériques</a:t>
            </a:r>
          </a:p>
          <a:p>
            <a:pPr marL="285750" indent="-285750">
              <a:buFont typeface="Arial" charset="0"/>
              <a:buChar char="•"/>
            </a:pPr>
            <a:r>
              <a:rPr lang="fr-FR" sz="800">
                <a:latin typeface="Trebuchet MS" pitchFamily="34" charset="0"/>
              </a:rPr>
              <a:t>Réseaux</a:t>
            </a:r>
          </a:p>
        </p:txBody>
      </p:sp>
      <p:sp>
        <p:nvSpPr>
          <p:cNvPr id="34833" name="ZoneTexte 16"/>
          <p:cNvSpPr txBox="1">
            <a:spLocks noChangeArrowheads="1"/>
          </p:cNvSpPr>
          <p:nvPr/>
        </p:nvSpPr>
        <p:spPr bwMode="auto">
          <a:xfrm>
            <a:off x="4552950" y="3749675"/>
            <a:ext cx="4829175" cy="400050"/>
          </a:xfrm>
          <a:prstGeom prst="rect">
            <a:avLst/>
          </a:prstGeom>
          <a:noFill/>
          <a:ln w="9525">
            <a:noFill/>
            <a:miter lim="800000"/>
            <a:headEnd/>
            <a:tailEnd/>
          </a:ln>
        </p:spPr>
        <p:txBody>
          <a:bodyPr>
            <a:spAutoFit/>
          </a:bodyPr>
          <a:lstStyle/>
          <a:p>
            <a:r>
              <a:rPr lang="fr-FR" sz="2000" b="1" i="1" u="sng"/>
              <a:t>Sécurité / Mobilité :</a:t>
            </a:r>
          </a:p>
        </p:txBody>
      </p:sp>
      <p:sp>
        <p:nvSpPr>
          <p:cNvPr id="18" name="ZoneTexte 17"/>
          <p:cNvSpPr txBox="1">
            <a:spLocks noChangeArrowheads="1"/>
          </p:cNvSpPr>
          <p:nvPr/>
        </p:nvSpPr>
        <p:spPr bwMode="auto">
          <a:xfrm>
            <a:off x="7543800" y="2778125"/>
            <a:ext cx="2162175" cy="461963"/>
          </a:xfrm>
          <a:prstGeom prst="rect">
            <a:avLst/>
          </a:prstGeom>
          <a:noFill/>
          <a:ln w="9525">
            <a:noFill/>
            <a:miter lim="800000"/>
            <a:headEnd/>
            <a:tailEnd/>
          </a:ln>
        </p:spPr>
        <p:txBody>
          <a:bodyPr>
            <a:spAutoFit/>
          </a:bodyPr>
          <a:lstStyle/>
          <a:p>
            <a:pPr marL="285750" indent="-285750">
              <a:buFont typeface="Arial" charset="0"/>
              <a:buChar char="•"/>
            </a:pPr>
            <a:r>
              <a:rPr lang="fr-FR" sz="800">
                <a:latin typeface="Trebuchet MS" pitchFamily="34" charset="0"/>
              </a:rPr>
              <a:t>Virtualisation d’applications/profils ( XenApp – Citrix Access Esential)</a:t>
            </a:r>
          </a:p>
          <a:p>
            <a:pPr marL="285750" indent="-285750">
              <a:buFont typeface="Arial" charset="0"/>
              <a:buChar char="•"/>
            </a:pPr>
            <a:endParaRPr lang="fr-FR" sz="800">
              <a:latin typeface="Trebuchet MS" pitchFamily="34" charset="0"/>
            </a:endParaRPr>
          </a:p>
        </p:txBody>
      </p:sp>
      <p:pic>
        <p:nvPicPr>
          <p:cNvPr id="19" name="Picture 2"/>
          <p:cNvPicPr>
            <a:picLocks noChangeAspect="1" noChangeArrowheads="1"/>
          </p:cNvPicPr>
          <p:nvPr/>
        </p:nvPicPr>
        <p:blipFill>
          <a:blip r:embed="rId7" cstate="print"/>
          <a:srcRect/>
          <a:stretch>
            <a:fillRect/>
          </a:stretch>
        </p:blipFill>
        <p:spPr bwMode="auto">
          <a:xfrm>
            <a:off x="6897688" y="2636838"/>
            <a:ext cx="887412" cy="600075"/>
          </a:xfrm>
          <a:prstGeom prst="rect">
            <a:avLst/>
          </a:prstGeom>
          <a:noFill/>
          <a:ln w="9525">
            <a:noFill/>
            <a:miter lim="800000"/>
            <a:headEnd/>
            <a:tailEnd/>
          </a:ln>
        </p:spPr>
      </p:pic>
      <p:sp>
        <p:nvSpPr>
          <p:cNvPr id="20" name="ZoneTexte 19"/>
          <p:cNvSpPr txBox="1">
            <a:spLocks noChangeArrowheads="1"/>
          </p:cNvSpPr>
          <p:nvPr/>
        </p:nvSpPr>
        <p:spPr bwMode="auto">
          <a:xfrm>
            <a:off x="5572125" y="4356100"/>
            <a:ext cx="2100263" cy="585788"/>
          </a:xfrm>
          <a:prstGeom prst="rect">
            <a:avLst/>
          </a:prstGeom>
          <a:noFill/>
          <a:ln w="9525">
            <a:noFill/>
            <a:miter lim="800000"/>
            <a:headEnd/>
            <a:tailEnd/>
          </a:ln>
        </p:spPr>
        <p:txBody>
          <a:bodyPr wrap="none">
            <a:spAutoFit/>
          </a:bodyPr>
          <a:lstStyle/>
          <a:p>
            <a:pPr marL="285750" indent="-285750">
              <a:buFont typeface="Arial" charset="0"/>
              <a:buChar char="•"/>
            </a:pPr>
            <a:r>
              <a:rPr lang="fr-FR" sz="800">
                <a:latin typeface="Trebuchet MS" pitchFamily="34" charset="0"/>
              </a:rPr>
              <a:t>Firewalls / UTM  Niveau 7 / VPN</a:t>
            </a:r>
          </a:p>
          <a:p>
            <a:pPr marL="285750" indent="-285750">
              <a:buFont typeface="Arial" charset="0"/>
              <a:buChar char="•"/>
            </a:pPr>
            <a:r>
              <a:rPr lang="fr-FR" sz="800">
                <a:latin typeface="Trebuchet MS" pitchFamily="34" charset="0"/>
              </a:rPr>
              <a:t>Détection / Prévention d’intrusions</a:t>
            </a:r>
          </a:p>
          <a:p>
            <a:pPr marL="285750" indent="-285750">
              <a:buFont typeface="Arial" charset="0"/>
              <a:buChar char="•"/>
            </a:pPr>
            <a:r>
              <a:rPr lang="fr-FR" sz="800">
                <a:latin typeface="Trebuchet MS" pitchFamily="34" charset="0"/>
              </a:rPr>
              <a:t>Fonctions de filtrage d’URL</a:t>
            </a:r>
          </a:p>
          <a:p>
            <a:pPr marL="285750" indent="-285750">
              <a:buFont typeface="Arial" charset="0"/>
              <a:buChar char="•"/>
            </a:pPr>
            <a:r>
              <a:rPr lang="fr-FR" sz="800">
                <a:latin typeface="Trebuchet MS" pitchFamily="34" charset="0"/>
              </a:rPr>
              <a:t>Qualité de Service ( QoS )</a:t>
            </a:r>
          </a:p>
        </p:txBody>
      </p:sp>
      <p:pic>
        <p:nvPicPr>
          <p:cNvPr id="21" name="Picture 2"/>
          <p:cNvPicPr>
            <a:picLocks noChangeAspect="1" noChangeArrowheads="1"/>
          </p:cNvPicPr>
          <p:nvPr/>
        </p:nvPicPr>
        <p:blipFill>
          <a:blip r:embed="rId8" cstate="print"/>
          <a:srcRect/>
          <a:stretch>
            <a:fillRect/>
          </a:stretch>
        </p:blipFill>
        <p:spPr bwMode="auto">
          <a:xfrm>
            <a:off x="4573588" y="4292600"/>
            <a:ext cx="957262" cy="657225"/>
          </a:xfrm>
          <a:prstGeom prst="rect">
            <a:avLst/>
          </a:prstGeom>
          <a:noFill/>
          <a:ln w="9525">
            <a:noFill/>
            <a:miter lim="800000"/>
            <a:headEnd/>
            <a:tailEnd/>
          </a:ln>
        </p:spPr>
      </p:pic>
      <p:pic>
        <p:nvPicPr>
          <p:cNvPr id="23" name="Picture 4"/>
          <p:cNvPicPr>
            <a:picLocks noChangeAspect="1" noChangeArrowheads="1"/>
          </p:cNvPicPr>
          <p:nvPr/>
        </p:nvPicPr>
        <p:blipFill>
          <a:blip r:embed="rId9" cstate="print"/>
          <a:srcRect/>
          <a:stretch>
            <a:fillRect/>
          </a:stretch>
        </p:blipFill>
        <p:spPr bwMode="auto">
          <a:xfrm>
            <a:off x="4557713" y="5419725"/>
            <a:ext cx="1284287" cy="306388"/>
          </a:xfrm>
          <a:prstGeom prst="rect">
            <a:avLst/>
          </a:prstGeom>
          <a:noFill/>
          <a:ln w="9525">
            <a:noFill/>
            <a:miter lim="800000"/>
            <a:headEnd/>
            <a:tailEnd/>
          </a:ln>
        </p:spPr>
      </p:pic>
      <p:sp>
        <p:nvSpPr>
          <p:cNvPr id="24" name="ZoneTexte 23"/>
          <p:cNvSpPr txBox="1">
            <a:spLocks noChangeArrowheads="1"/>
          </p:cNvSpPr>
          <p:nvPr/>
        </p:nvSpPr>
        <p:spPr bwMode="auto">
          <a:xfrm>
            <a:off x="5842000" y="5157788"/>
            <a:ext cx="3935413" cy="830262"/>
          </a:xfrm>
          <a:prstGeom prst="rect">
            <a:avLst/>
          </a:prstGeom>
          <a:noFill/>
          <a:ln w="9525">
            <a:noFill/>
            <a:miter lim="800000"/>
            <a:headEnd/>
            <a:tailEnd/>
          </a:ln>
        </p:spPr>
        <p:txBody>
          <a:bodyPr wrap="none">
            <a:spAutoFit/>
          </a:bodyPr>
          <a:lstStyle/>
          <a:p>
            <a:pPr marL="285750" indent="-285750">
              <a:buFont typeface="Arial" charset="0"/>
              <a:buChar char="•"/>
            </a:pPr>
            <a:r>
              <a:rPr lang="fr-FR" sz="800">
                <a:latin typeface="Trebuchet MS" pitchFamily="34" charset="0"/>
              </a:rPr>
              <a:t>Protections contre : Virus, Spywares, Trojan, Vers, Rootkits, Adwares, PUA</a:t>
            </a:r>
          </a:p>
          <a:p>
            <a:pPr marL="285750" indent="-285750">
              <a:buFont typeface="Arial" charset="0"/>
              <a:buChar char="•"/>
            </a:pPr>
            <a:r>
              <a:rPr lang="fr-FR" sz="800">
                <a:latin typeface="Trebuchet MS" pitchFamily="34" charset="0"/>
              </a:rPr>
              <a:t>Contrôle des applications et périphériques</a:t>
            </a:r>
          </a:p>
          <a:p>
            <a:pPr marL="285750" indent="-285750">
              <a:buFont typeface="Arial" charset="0"/>
              <a:buChar char="•"/>
            </a:pPr>
            <a:r>
              <a:rPr lang="fr-FR" sz="800">
                <a:latin typeface="Trebuchet MS" pitchFamily="34" charset="0"/>
              </a:rPr>
              <a:t>Prévention d’intrusion zéro-day ( HIPS )  / Live protection</a:t>
            </a:r>
          </a:p>
          <a:p>
            <a:pPr marL="285750" indent="-285750">
              <a:buFont typeface="Arial" charset="0"/>
              <a:buChar char="•"/>
            </a:pPr>
            <a:r>
              <a:rPr lang="fr-FR" sz="800">
                <a:latin typeface="Trebuchet MS" pitchFamily="34" charset="0"/>
              </a:rPr>
              <a:t>Protection Web clients contre URLs malveillantes</a:t>
            </a:r>
          </a:p>
          <a:p>
            <a:pPr marL="285750" indent="-285750">
              <a:buFont typeface="Arial" charset="0"/>
              <a:buChar char="•"/>
            </a:pPr>
            <a:r>
              <a:rPr lang="fr-FR" sz="800">
                <a:latin typeface="Trebuchet MS" pitchFamily="34" charset="0"/>
              </a:rPr>
              <a:t>Client Firewall intégré</a:t>
            </a:r>
          </a:p>
          <a:p>
            <a:pPr marL="285750" indent="-285750">
              <a:buFont typeface="Arial" charset="0"/>
              <a:buChar char="•"/>
            </a:pPr>
            <a:r>
              <a:rPr lang="fr-FR" sz="800">
                <a:latin typeface="Trebuchet MS" pitchFamily="34" charset="0"/>
              </a:rPr>
              <a:t>Prévention des fuites d’informations ( DLP )</a:t>
            </a:r>
          </a:p>
        </p:txBody>
      </p:sp>
      <p:pic>
        <p:nvPicPr>
          <p:cNvPr id="34840" name="Picture 5"/>
          <p:cNvPicPr>
            <a:picLocks noChangeAspect="1" noChangeArrowheads="1"/>
          </p:cNvPicPr>
          <p:nvPr/>
        </p:nvPicPr>
        <p:blipFill>
          <a:blip r:embed="rId10" cstate="print"/>
          <a:srcRect/>
          <a:stretch>
            <a:fillRect/>
          </a:stretch>
        </p:blipFill>
        <p:spPr bwMode="auto">
          <a:xfrm>
            <a:off x="6465888" y="3644900"/>
            <a:ext cx="1306512" cy="576263"/>
          </a:xfrm>
          <a:prstGeom prst="rect">
            <a:avLst/>
          </a:prstGeom>
          <a:noFill/>
          <a:ln w="6350">
            <a:noFill/>
            <a:miter lim="800000"/>
            <a:headEnd/>
            <a:tailEnd/>
          </a:ln>
        </p:spPr>
      </p:pic>
      <p:sp>
        <p:nvSpPr>
          <p:cNvPr id="26" name="ZoneTexte 25"/>
          <p:cNvSpPr txBox="1">
            <a:spLocks noChangeArrowheads="1"/>
          </p:cNvSpPr>
          <p:nvPr/>
        </p:nvSpPr>
        <p:spPr bwMode="auto">
          <a:xfrm>
            <a:off x="7732713" y="3825875"/>
            <a:ext cx="2035175" cy="215900"/>
          </a:xfrm>
          <a:prstGeom prst="rect">
            <a:avLst/>
          </a:prstGeom>
          <a:noFill/>
          <a:ln w="9525">
            <a:noFill/>
            <a:miter lim="800000"/>
            <a:headEnd/>
            <a:tailEnd/>
          </a:ln>
        </p:spPr>
        <p:txBody>
          <a:bodyPr wrap="none">
            <a:spAutoFit/>
          </a:bodyPr>
          <a:lstStyle/>
          <a:p>
            <a:pPr marL="285750" indent="-285750">
              <a:buFont typeface="Arial" charset="0"/>
              <a:buChar char="•"/>
            </a:pPr>
            <a:r>
              <a:rPr lang="fr-FR" sz="800">
                <a:latin typeface="Trebuchet MS" pitchFamily="34" charset="0"/>
              </a:rPr>
              <a:t>Service Antispam SaaS Barracuda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ppt_x"/>
                                          </p:val>
                                        </p:tav>
                                        <p:tav tm="100000">
                                          <p:val>
                                            <p:strVal val="#ppt_x"/>
                                          </p:val>
                                        </p:tav>
                                      </p:tavLst>
                                    </p:anim>
                                    <p:anim calcmode="lin" valueType="num">
                                      <p:cBhvr additive="base">
                                        <p:cTn id="58" dur="500" fill="hold"/>
                                        <p:tgtEl>
                                          <p:spTgt spid="20"/>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500" fill="hold"/>
                                        <p:tgtEl>
                                          <p:spTgt spid="21"/>
                                        </p:tgtEl>
                                        <p:attrNameLst>
                                          <p:attrName>ppt_x</p:attrName>
                                        </p:attrNameLst>
                                      </p:cBhvr>
                                      <p:tavLst>
                                        <p:tav tm="0">
                                          <p:val>
                                            <p:strVal val="#ppt_x"/>
                                          </p:val>
                                        </p:tav>
                                        <p:tav tm="100000">
                                          <p:val>
                                            <p:strVal val="#ppt_x"/>
                                          </p:val>
                                        </p:tav>
                                      </p:tavLst>
                                    </p:anim>
                                    <p:anim calcmode="lin" valueType="num">
                                      <p:cBhvr additive="base">
                                        <p:cTn id="6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ppt_x"/>
                                          </p:val>
                                        </p:tav>
                                        <p:tav tm="100000">
                                          <p:val>
                                            <p:strVal val="#ppt_x"/>
                                          </p:val>
                                        </p:tav>
                                      </p:tavLst>
                                    </p:anim>
                                    <p:anim calcmode="lin" valueType="num">
                                      <p:cBhvr additive="base">
                                        <p:cTn id="72" dur="500" fill="hold"/>
                                        <p:tgtEl>
                                          <p:spTgt spid="2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500" fill="hold"/>
                                        <p:tgtEl>
                                          <p:spTgt spid="26"/>
                                        </p:tgtEl>
                                        <p:attrNameLst>
                                          <p:attrName>ppt_x</p:attrName>
                                        </p:attrNameLst>
                                      </p:cBhvr>
                                      <p:tavLst>
                                        <p:tav tm="0">
                                          <p:val>
                                            <p:strVal val="#ppt_x"/>
                                          </p:val>
                                        </p:tav>
                                        <p:tav tm="100000">
                                          <p:val>
                                            <p:strVal val="#ppt_x"/>
                                          </p:val>
                                        </p:tav>
                                      </p:tavLst>
                                    </p:anim>
                                    <p:anim calcmode="lin" valueType="num">
                                      <p:cBhvr additive="base">
                                        <p:cTn id="7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P spid="18" grpId="0"/>
      <p:bldP spid="20" grpId="0"/>
      <p:bldP spid="24"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200025" y="188913"/>
            <a:ext cx="4181475" cy="293687"/>
          </a:xfrm>
          <a:prstGeom prst="rect">
            <a:avLst/>
          </a:prstGeom>
          <a:solidFill>
            <a:srgbClr val="8AA5CB"/>
          </a:solidFill>
          <a:ln w="6350">
            <a:noFill/>
            <a:miter lim="800000"/>
            <a:headEnd/>
            <a:tailEnd/>
          </a:ln>
        </p:spPr>
        <p:txBody>
          <a:bodyPr wrap="none" lIns="0" tIns="0" rIns="0" bIns="0" anchor="ctr"/>
          <a:lstStyle/>
          <a:p>
            <a:endParaRPr lang="fr-FR"/>
          </a:p>
        </p:txBody>
      </p:sp>
      <p:sp>
        <p:nvSpPr>
          <p:cNvPr id="35843" name="Rectangle 2"/>
          <p:cNvSpPr>
            <a:spLocks noGrp="1" noChangeArrowheads="1"/>
          </p:cNvSpPr>
          <p:nvPr>
            <p:ph type="title" idx="4294967295"/>
          </p:nvPr>
        </p:nvSpPr>
        <p:spPr/>
        <p:txBody>
          <a:bodyPr/>
          <a:lstStyle/>
          <a:p>
            <a:r>
              <a:rPr lang="fr-FR" smtClean="0">
                <a:solidFill>
                  <a:schemeClr val="tx1"/>
                </a:solidFill>
              </a:rPr>
              <a:t>  Sources de la valeur du projet </a:t>
            </a:r>
            <a:br>
              <a:rPr lang="fr-FR" smtClean="0">
                <a:solidFill>
                  <a:schemeClr val="tx1"/>
                </a:solidFill>
              </a:rPr>
            </a:br>
            <a:r>
              <a:rPr lang="fr-FR" smtClean="0">
                <a:solidFill>
                  <a:schemeClr val="tx1"/>
                </a:solidFill>
              </a:rPr>
              <a:t>  </a:t>
            </a:r>
            <a:r>
              <a:rPr lang="fr-FR" b="0" smtClean="0"/>
              <a:t>L’offre Aquastar Consulting </a:t>
            </a:r>
            <a:r>
              <a:rPr lang="fr-FR" smtClean="0"/>
              <a:t>- PME/PMI : une offre complète, dite à 360 °</a:t>
            </a:r>
            <a:endParaRPr lang="en-US" smtClean="0"/>
          </a:p>
        </p:txBody>
      </p:sp>
      <p:pic>
        <p:nvPicPr>
          <p:cNvPr id="35844" name="Picture 4" descr="schema-pme-vec_Version2"/>
          <p:cNvPicPr>
            <a:picLocks noChangeAspect="1" noChangeArrowheads="1"/>
          </p:cNvPicPr>
          <p:nvPr/>
        </p:nvPicPr>
        <p:blipFill>
          <a:blip r:embed="rId2" cstate="print"/>
          <a:srcRect/>
          <a:stretch>
            <a:fillRect/>
          </a:stretch>
        </p:blipFill>
        <p:spPr bwMode="auto">
          <a:xfrm>
            <a:off x="100013" y="1060450"/>
            <a:ext cx="4421187" cy="3881438"/>
          </a:xfrm>
          <a:prstGeom prst="rect">
            <a:avLst/>
          </a:prstGeom>
          <a:noFill/>
          <a:ln w="9525">
            <a:noFill/>
            <a:miter lim="800000"/>
            <a:headEnd/>
            <a:tailEnd/>
          </a:ln>
        </p:spPr>
      </p:pic>
      <p:sp>
        <p:nvSpPr>
          <p:cNvPr id="35845" name="ZoneTexte 4"/>
          <p:cNvSpPr txBox="1">
            <a:spLocks noChangeArrowheads="1"/>
          </p:cNvSpPr>
          <p:nvPr/>
        </p:nvSpPr>
        <p:spPr bwMode="auto">
          <a:xfrm>
            <a:off x="992188" y="5445125"/>
            <a:ext cx="3884612" cy="831850"/>
          </a:xfrm>
          <a:prstGeom prst="rect">
            <a:avLst/>
          </a:prstGeom>
          <a:noFill/>
          <a:ln w="9525">
            <a:noFill/>
            <a:miter lim="800000"/>
            <a:headEnd/>
            <a:tailEnd/>
          </a:ln>
        </p:spPr>
        <p:txBody>
          <a:bodyPr>
            <a:spAutoFit/>
          </a:bodyPr>
          <a:lstStyle/>
          <a:p>
            <a:r>
              <a:rPr lang="fr-FR" sz="1600" b="1" i="1"/>
              <a:t>Etude, conseil, intégration, transfert de compétences, maintenance &amp; assistance technique et suivi des évolutions dans les domaines de l’IT</a:t>
            </a:r>
          </a:p>
        </p:txBody>
      </p:sp>
      <p:sp>
        <p:nvSpPr>
          <p:cNvPr id="35846" name="ZoneTexte 5"/>
          <p:cNvSpPr txBox="1">
            <a:spLocks noChangeArrowheads="1"/>
          </p:cNvSpPr>
          <p:nvPr/>
        </p:nvSpPr>
        <p:spPr bwMode="auto">
          <a:xfrm>
            <a:off x="4371975" y="1054100"/>
            <a:ext cx="5068888" cy="677863"/>
          </a:xfrm>
          <a:prstGeom prst="rect">
            <a:avLst/>
          </a:prstGeom>
          <a:noFill/>
          <a:ln w="9525">
            <a:noFill/>
            <a:miter lim="800000"/>
            <a:headEnd/>
            <a:tailEnd/>
          </a:ln>
        </p:spPr>
        <p:txBody>
          <a:bodyPr>
            <a:spAutoFit/>
          </a:bodyPr>
          <a:lstStyle/>
          <a:p>
            <a:r>
              <a:rPr lang="fr-FR" sz="2000" b="1" i="1" u="sng"/>
              <a:t>Solutions « Métier  et Gestion » :</a:t>
            </a:r>
          </a:p>
          <a:p>
            <a:r>
              <a:rPr lang="fr-FR" sz="1800" b="1" i="1"/>
              <a:t>	Catalogue</a:t>
            </a:r>
          </a:p>
        </p:txBody>
      </p:sp>
      <p:pic>
        <p:nvPicPr>
          <p:cNvPr id="35847" name="Image 1"/>
          <p:cNvPicPr>
            <a:picLocks noChangeAspect="1"/>
          </p:cNvPicPr>
          <p:nvPr/>
        </p:nvPicPr>
        <p:blipFill>
          <a:blip r:embed="rId3" cstate="print"/>
          <a:srcRect/>
          <a:stretch>
            <a:fillRect/>
          </a:stretch>
        </p:blipFill>
        <p:spPr bwMode="auto">
          <a:xfrm>
            <a:off x="4881563" y="2025650"/>
            <a:ext cx="876300" cy="466725"/>
          </a:xfrm>
          <a:prstGeom prst="rect">
            <a:avLst/>
          </a:prstGeom>
          <a:noFill/>
          <a:ln w="9525">
            <a:noFill/>
            <a:miter lim="800000"/>
            <a:headEnd/>
            <a:tailEnd/>
          </a:ln>
        </p:spPr>
      </p:pic>
      <p:sp>
        <p:nvSpPr>
          <p:cNvPr id="26" name="ZoneTexte 25"/>
          <p:cNvSpPr txBox="1">
            <a:spLocks noChangeArrowheads="1"/>
          </p:cNvSpPr>
          <p:nvPr/>
        </p:nvSpPr>
        <p:spPr bwMode="auto">
          <a:xfrm>
            <a:off x="5745163" y="1682750"/>
            <a:ext cx="3546164" cy="246221"/>
          </a:xfrm>
          <a:prstGeom prst="rect">
            <a:avLst/>
          </a:prstGeom>
          <a:noFill/>
          <a:ln w="9525">
            <a:noFill/>
            <a:miter lim="800000"/>
            <a:headEnd/>
            <a:tailEnd/>
          </a:ln>
        </p:spPr>
        <p:txBody>
          <a:bodyPr wrap="none">
            <a:spAutoFit/>
          </a:bodyPr>
          <a:lstStyle/>
          <a:p>
            <a:pPr marL="285750" indent="-285750">
              <a:buFont typeface="Arial" charset="0"/>
              <a:buChar char="•"/>
            </a:pPr>
            <a:r>
              <a:rPr lang="fr-FR" dirty="0" smtClean="0">
                <a:latin typeface="Trebuchet MS" pitchFamily="34" charset="0"/>
              </a:rPr>
              <a:t>Reprendre élément du catalogue vu vendredi dernier</a:t>
            </a:r>
            <a:endParaRPr lang="fr-FR" dirty="0">
              <a:latin typeface="Trebuchet MS"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200025" y="188913"/>
            <a:ext cx="4181475" cy="293687"/>
          </a:xfrm>
          <a:prstGeom prst="rect">
            <a:avLst/>
          </a:prstGeom>
          <a:solidFill>
            <a:srgbClr val="8AA5CB"/>
          </a:solidFill>
          <a:ln w="6350">
            <a:noFill/>
            <a:miter lim="800000"/>
            <a:headEnd/>
            <a:tailEnd/>
          </a:ln>
        </p:spPr>
        <p:txBody>
          <a:bodyPr wrap="none" lIns="0" tIns="0" rIns="0" bIns="0" anchor="ctr"/>
          <a:lstStyle/>
          <a:p>
            <a:endParaRPr lang="fr-FR"/>
          </a:p>
        </p:txBody>
      </p:sp>
      <p:sp>
        <p:nvSpPr>
          <p:cNvPr id="45059" name="Rectangle 22"/>
          <p:cNvSpPr>
            <a:spLocks noChangeArrowheads="1"/>
          </p:cNvSpPr>
          <p:nvPr/>
        </p:nvSpPr>
        <p:spPr bwMode="black">
          <a:xfrm>
            <a:off x="344488" y="0"/>
            <a:ext cx="7705725" cy="982663"/>
          </a:xfrm>
          <a:prstGeom prst="rect">
            <a:avLst/>
          </a:prstGeom>
          <a:noFill/>
          <a:ln w="9525">
            <a:noFill/>
            <a:miter lim="800000"/>
            <a:headEnd/>
            <a:tailEnd/>
          </a:ln>
        </p:spPr>
        <p:txBody>
          <a:bodyPr lIns="0" tIns="0" rIns="0" bIns="0" anchor="ctr"/>
          <a:lstStyle/>
          <a:p>
            <a:r>
              <a:rPr lang="fr-FR" sz="1800" b="1"/>
              <a:t>Sources de la valeur du projet</a:t>
            </a:r>
            <a:br>
              <a:rPr lang="fr-FR" sz="1800" b="1"/>
            </a:br>
            <a:r>
              <a:rPr lang="fr-FR" sz="1800">
                <a:solidFill>
                  <a:schemeClr val="bg1"/>
                </a:solidFill>
              </a:rPr>
              <a:t>Les facteurs clefs de succès de l’Entreprise sur son marché</a:t>
            </a:r>
          </a:p>
        </p:txBody>
      </p:sp>
      <p:sp>
        <p:nvSpPr>
          <p:cNvPr id="45060" name="Rectangle 6"/>
          <p:cNvSpPr>
            <a:spLocks noChangeArrowheads="1"/>
          </p:cNvSpPr>
          <p:nvPr>
            <p:custDataLst>
              <p:tags r:id="rId1"/>
            </p:custDataLst>
          </p:nvPr>
        </p:nvSpPr>
        <p:spPr bwMode="auto">
          <a:xfrm>
            <a:off x="200025" y="1125538"/>
            <a:ext cx="1584325" cy="2808287"/>
          </a:xfrm>
          <a:prstGeom prst="rect">
            <a:avLst/>
          </a:prstGeom>
          <a:solidFill>
            <a:schemeClr val="bg2"/>
          </a:solidFill>
          <a:ln w="9525">
            <a:noFill/>
            <a:miter lim="800000"/>
            <a:headEnd/>
            <a:tailEnd/>
          </a:ln>
        </p:spPr>
        <p:txBody>
          <a:bodyPr lIns="54000" tIns="54000" rIns="54000" bIns="54000"/>
          <a:lstStyle/>
          <a:p>
            <a:r>
              <a:rPr lang="fr-FR" b="1">
                <a:solidFill>
                  <a:schemeClr val="tx2"/>
                </a:solidFill>
              </a:rPr>
              <a:t>Principaux facteurs clefs de succès d’Aquastar sur son ou ses marchés</a:t>
            </a:r>
          </a:p>
          <a:p>
            <a:endParaRPr lang="fr-FR" b="1">
              <a:solidFill>
                <a:schemeClr val="tx2"/>
              </a:solidFill>
            </a:endParaRPr>
          </a:p>
        </p:txBody>
      </p:sp>
      <p:sp>
        <p:nvSpPr>
          <p:cNvPr id="45061" name="Text Box 22"/>
          <p:cNvSpPr txBox="1">
            <a:spLocks noChangeArrowheads="1"/>
          </p:cNvSpPr>
          <p:nvPr/>
        </p:nvSpPr>
        <p:spPr bwMode="auto">
          <a:xfrm>
            <a:off x="3800475" y="1581150"/>
            <a:ext cx="712788" cy="212725"/>
          </a:xfrm>
          <a:prstGeom prst="rect">
            <a:avLst/>
          </a:prstGeom>
          <a:noFill/>
          <a:ln w="6350">
            <a:noFill/>
            <a:miter lim="800000"/>
            <a:headEnd/>
            <a:tailEnd/>
          </a:ln>
        </p:spPr>
        <p:txBody>
          <a:bodyPr wrap="none" lIns="0" tIns="0" rIns="0" bIns="0">
            <a:spAutoFit/>
          </a:bodyPr>
          <a:lstStyle/>
          <a:p>
            <a:r>
              <a:rPr lang="fr-FR" sz="1400" b="1">
                <a:solidFill>
                  <a:schemeClr val="bg1"/>
                </a:solidFill>
              </a:rPr>
              <a:t>FCS n° 1</a:t>
            </a:r>
            <a:endParaRPr lang="en-US" sz="1400" b="1">
              <a:solidFill>
                <a:schemeClr val="bg1"/>
              </a:solidFill>
            </a:endParaRPr>
          </a:p>
        </p:txBody>
      </p:sp>
      <p:sp>
        <p:nvSpPr>
          <p:cNvPr id="45062" name="Text Box 23"/>
          <p:cNvSpPr txBox="1">
            <a:spLocks noChangeArrowheads="1"/>
          </p:cNvSpPr>
          <p:nvPr/>
        </p:nvSpPr>
        <p:spPr bwMode="auto">
          <a:xfrm>
            <a:off x="3800475" y="2492375"/>
            <a:ext cx="712788" cy="212725"/>
          </a:xfrm>
          <a:prstGeom prst="rect">
            <a:avLst/>
          </a:prstGeom>
          <a:noFill/>
          <a:ln w="6350">
            <a:noFill/>
            <a:miter lim="800000"/>
            <a:headEnd/>
            <a:tailEnd/>
          </a:ln>
        </p:spPr>
        <p:txBody>
          <a:bodyPr wrap="none" lIns="0" tIns="0" rIns="0" bIns="0">
            <a:spAutoFit/>
          </a:bodyPr>
          <a:lstStyle/>
          <a:p>
            <a:r>
              <a:rPr lang="fr-FR" sz="1400" b="1">
                <a:solidFill>
                  <a:schemeClr val="bg1"/>
                </a:solidFill>
              </a:rPr>
              <a:t>FCS n° 2</a:t>
            </a:r>
            <a:endParaRPr lang="en-US" sz="1400" b="1">
              <a:solidFill>
                <a:schemeClr val="bg1"/>
              </a:solidFill>
            </a:endParaRPr>
          </a:p>
        </p:txBody>
      </p:sp>
      <p:sp>
        <p:nvSpPr>
          <p:cNvPr id="45063" name="Text Box 24"/>
          <p:cNvSpPr txBox="1">
            <a:spLocks noChangeArrowheads="1"/>
          </p:cNvSpPr>
          <p:nvPr/>
        </p:nvSpPr>
        <p:spPr bwMode="auto">
          <a:xfrm>
            <a:off x="3800475" y="3500438"/>
            <a:ext cx="712788" cy="212725"/>
          </a:xfrm>
          <a:prstGeom prst="rect">
            <a:avLst/>
          </a:prstGeom>
          <a:noFill/>
          <a:ln w="6350">
            <a:noFill/>
            <a:miter lim="800000"/>
            <a:headEnd/>
            <a:tailEnd/>
          </a:ln>
        </p:spPr>
        <p:txBody>
          <a:bodyPr wrap="none" lIns="0" tIns="0" rIns="0" bIns="0">
            <a:spAutoFit/>
          </a:bodyPr>
          <a:lstStyle/>
          <a:p>
            <a:r>
              <a:rPr lang="fr-FR" sz="1400" b="1">
                <a:solidFill>
                  <a:schemeClr val="bg1"/>
                </a:solidFill>
              </a:rPr>
              <a:t>FCS n° 3</a:t>
            </a:r>
            <a:endParaRPr lang="en-US" sz="1400" b="1">
              <a:solidFill>
                <a:schemeClr val="bg1"/>
              </a:solidFill>
            </a:endParaRPr>
          </a:p>
        </p:txBody>
      </p:sp>
      <p:sp>
        <p:nvSpPr>
          <p:cNvPr id="45064" name="Text Box 25"/>
          <p:cNvSpPr txBox="1">
            <a:spLocks noChangeArrowheads="1"/>
          </p:cNvSpPr>
          <p:nvPr/>
        </p:nvSpPr>
        <p:spPr bwMode="auto">
          <a:xfrm>
            <a:off x="3729038" y="4581525"/>
            <a:ext cx="712787" cy="212725"/>
          </a:xfrm>
          <a:prstGeom prst="rect">
            <a:avLst/>
          </a:prstGeom>
          <a:noFill/>
          <a:ln w="6350">
            <a:noFill/>
            <a:miter lim="800000"/>
            <a:headEnd/>
            <a:tailEnd/>
          </a:ln>
        </p:spPr>
        <p:txBody>
          <a:bodyPr wrap="none" lIns="0" tIns="0" rIns="0" bIns="0">
            <a:spAutoFit/>
          </a:bodyPr>
          <a:lstStyle/>
          <a:p>
            <a:r>
              <a:rPr lang="fr-FR" sz="1400" b="1">
                <a:solidFill>
                  <a:schemeClr val="bg1"/>
                </a:solidFill>
              </a:rPr>
              <a:t>FCS n° 4</a:t>
            </a:r>
            <a:endParaRPr lang="en-US" sz="1400" b="1">
              <a:solidFill>
                <a:schemeClr val="bg1"/>
              </a:solidFill>
            </a:endParaRPr>
          </a:p>
        </p:txBody>
      </p:sp>
      <p:sp>
        <p:nvSpPr>
          <p:cNvPr id="45065" name="Text Box 26"/>
          <p:cNvSpPr txBox="1">
            <a:spLocks noChangeArrowheads="1"/>
          </p:cNvSpPr>
          <p:nvPr/>
        </p:nvSpPr>
        <p:spPr bwMode="auto">
          <a:xfrm>
            <a:off x="3800475" y="5589588"/>
            <a:ext cx="712788" cy="212725"/>
          </a:xfrm>
          <a:prstGeom prst="rect">
            <a:avLst/>
          </a:prstGeom>
          <a:noFill/>
          <a:ln w="6350">
            <a:noFill/>
            <a:miter lim="800000"/>
            <a:headEnd/>
            <a:tailEnd/>
          </a:ln>
        </p:spPr>
        <p:txBody>
          <a:bodyPr wrap="none" lIns="0" tIns="0" rIns="0" bIns="0">
            <a:spAutoFit/>
          </a:bodyPr>
          <a:lstStyle/>
          <a:p>
            <a:r>
              <a:rPr lang="fr-FR" sz="1400" b="1">
                <a:solidFill>
                  <a:schemeClr val="bg1"/>
                </a:solidFill>
              </a:rPr>
              <a:t>FCS n° 5</a:t>
            </a:r>
            <a:endParaRPr lang="en-US" sz="1400" b="1">
              <a:solidFill>
                <a:schemeClr val="bg1"/>
              </a:solidFill>
            </a:endParaRPr>
          </a:p>
        </p:txBody>
      </p:sp>
      <p:sp>
        <p:nvSpPr>
          <p:cNvPr id="220188" name="AutoShape 28"/>
          <p:cNvSpPr>
            <a:spLocks noChangeArrowheads="1"/>
          </p:cNvSpPr>
          <p:nvPr>
            <p:custDataLst>
              <p:tags r:id="rId2"/>
            </p:custDataLst>
          </p:nvPr>
        </p:nvSpPr>
        <p:spPr bwMode="auto">
          <a:xfrm rot="-5400000" flipH="1" flipV="1">
            <a:off x="4228306" y="481807"/>
            <a:ext cx="657225" cy="2376488"/>
          </a:xfrm>
          <a:prstGeom prst="upArrow">
            <a:avLst>
              <a:gd name="adj1" fmla="val 64704"/>
              <a:gd name="adj2" fmla="val 104971"/>
            </a:avLst>
          </a:prstGeom>
          <a:gradFill rotWithShape="1">
            <a:gsLst>
              <a:gs pos="0">
                <a:schemeClr val="bg2"/>
              </a:gs>
              <a:gs pos="100000">
                <a:schemeClr val="bg2">
                  <a:gamma/>
                  <a:tint val="63922"/>
                  <a:invGamma/>
                </a:schemeClr>
              </a:gs>
            </a:gsLst>
            <a:lin ang="5400000" scaled="1"/>
          </a:gradFill>
          <a:ln w="6350" algn="ctr">
            <a:noFill/>
            <a:miter lim="800000"/>
            <a:headEnd/>
            <a:tailEnd/>
          </a:ln>
          <a:effectLst/>
          <a:scene3d>
            <a:camera prst="legacyObliqueBottomLeft"/>
            <a:lightRig rig="legacyFlat3" dir="t"/>
          </a:scene3d>
          <a:sp3d extrusionH="430200" prstMaterial="legacyMatte">
            <a:bevelT w="13500" h="13500" prst="angle"/>
            <a:bevelB w="13500" h="13500" prst="angle"/>
            <a:extrusionClr>
              <a:schemeClr val="bg2"/>
            </a:extrusionClr>
          </a:sp3d>
        </p:spPr>
        <p:txBody>
          <a:bodyPr rot="10800000" vert="eaVert" wrap="none" anchor="ctr">
            <a:flatTx/>
          </a:bodyPr>
          <a:lstStyle/>
          <a:p>
            <a:pPr algn="ctr">
              <a:defRPr/>
            </a:pPr>
            <a:r>
              <a:rPr lang="fr-FR" sz="1200" b="1">
                <a:solidFill>
                  <a:schemeClr val="tx2"/>
                </a:solidFill>
              </a:rPr>
              <a:t>Compétence</a:t>
            </a:r>
            <a:endParaRPr lang="en-US" sz="1200" b="1">
              <a:solidFill>
                <a:schemeClr val="tx2"/>
              </a:solidFill>
            </a:endParaRPr>
          </a:p>
        </p:txBody>
      </p:sp>
      <p:sp>
        <p:nvSpPr>
          <p:cNvPr id="45067" name="AutoShape 180"/>
          <p:cNvSpPr>
            <a:spLocks noChangeArrowheads="1"/>
          </p:cNvSpPr>
          <p:nvPr>
            <p:custDataLst>
              <p:tags r:id="rId3"/>
            </p:custDataLst>
          </p:nvPr>
        </p:nvSpPr>
        <p:spPr bwMode="auto">
          <a:xfrm rot="-5400000" flipH="1" flipV="1">
            <a:off x="5816600" y="2852738"/>
            <a:ext cx="720725" cy="5616575"/>
          </a:xfrm>
          <a:prstGeom prst="upArrow">
            <a:avLst>
              <a:gd name="adj1" fmla="val 64954"/>
              <a:gd name="adj2" fmla="val 146767"/>
            </a:avLst>
          </a:prstGeom>
          <a:gradFill rotWithShape="1">
            <a:gsLst>
              <a:gs pos="0">
                <a:srgbClr val="A4B46C"/>
              </a:gs>
              <a:gs pos="100000">
                <a:srgbClr val="68820B"/>
              </a:gs>
            </a:gsLst>
            <a:lin ang="0" scaled="1"/>
          </a:gradFill>
          <a:ln w="9525">
            <a:miter lim="800000"/>
            <a:headEnd/>
            <a:tailEnd/>
          </a:ln>
          <a:scene3d>
            <a:camera prst="legacyObliqueBottomLeft"/>
            <a:lightRig rig="legacyFlat3" dir="t"/>
          </a:scene3d>
          <a:sp3d extrusionH="430200" prstMaterial="legacyMatte">
            <a:bevelT w="13500" h="13500" prst="angle"/>
            <a:bevelB w="13500" h="13500" prst="angle"/>
            <a:extrusionClr>
              <a:srgbClr val="68820B"/>
            </a:extrusionClr>
          </a:sp3d>
        </p:spPr>
        <p:txBody>
          <a:bodyPr rot="10800000" vert="eaVert" wrap="none" anchor="ctr">
            <a:flatTx/>
          </a:bodyPr>
          <a:lstStyle/>
          <a:p>
            <a:pPr algn="ctr"/>
            <a:r>
              <a:rPr lang="fr-FR" sz="1200" b="1">
                <a:solidFill>
                  <a:schemeClr val="tx2"/>
                </a:solidFill>
              </a:rPr>
              <a:t>Positionnement Prix / Maîtrise des coûts</a:t>
            </a:r>
            <a:endParaRPr lang="en-US" sz="1200" b="1">
              <a:solidFill>
                <a:schemeClr val="tx2"/>
              </a:solidFill>
            </a:endParaRPr>
          </a:p>
        </p:txBody>
      </p:sp>
      <p:sp>
        <p:nvSpPr>
          <p:cNvPr id="45068" name="AutoShape 181"/>
          <p:cNvSpPr>
            <a:spLocks noChangeArrowheads="1"/>
          </p:cNvSpPr>
          <p:nvPr>
            <p:custDataLst>
              <p:tags r:id="rId4"/>
            </p:custDataLst>
          </p:nvPr>
        </p:nvSpPr>
        <p:spPr bwMode="auto">
          <a:xfrm rot="-5400000" flipH="1" flipV="1">
            <a:off x="5233193" y="2428082"/>
            <a:ext cx="735013" cy="4464050"/>
          </a:xfrm>
          <a:prstGeom prst="upArrow">
            <a:avLst>
              <a:gd name="adj1" fmla="val 64954"/>
              <a:gd name="adj2" fmla="val 154732"/>
            </a:avLst>
          </a:prstGeom>
          <a:gradFill rotWithShape="1">
            <a:gsLst>
              <a:gs pos="0">
                <a:srgbClr val="CDD5AC"/>
              </a:gs>
              <a:gs pos="100000">
                <a:srgbClr val="D7DFB4"/>
              </a:gs>
            </a:gsLst>
            <a:lin ang="5400000" scaled="1"/>
          </a:gradFill>
          <a:ln w="9525">
            <a:miter lim="800000"/>
            <a:headEnd/>
            <a:tailEnd/>
          </a:ln>
          <a:scene3d>
            <a:camera prst="legacyObliqueBottomLeft"/>
            <a:lightRig rig="legacyFlat3" dir="t"/>
          </a:scene3d>
          <a:sp3d extrusionH="430200" prstMaterial="legacyMatte">
            <a:bevelT w="13500" h="13500" prst="angle"/>
            <a:bevelB w="13500" h="13500" prst="angle"/>
            <a:extrusionClr>
              <a:srgbClr val="D7DFB4"/>
            </a:extrusionClr>
          </a:sp3d>
        </p:spPr>
        <p:txBody>
          <a:bodyPr rot="10800000" vert="eaVert" wrap="none" anchor="ctr">
            <a:flatTx/>
          </a:bodyPr>
          <a:lstStyle/>
          <a:p>
            <a:pPr algn="ctr"/>
            <a:r>
              <a:rPr lang="fr-FR" sz="1200" b="1">
                <a:solidFill>
                  <a:schemeClr val="tx2"/>
                </a:solidFill>
              </a:rPr>
              <a:t>Ecoute / Relation de confiance</a:t>
            </a:r>
            <a:endParaRPr lang="en-US" sz="1200" b="1">
              <a:solidFill>
                <a:schemeClr val="tx2"/>
              </a:solidFill>
            </a:endParaRPr>
          </a:p>
        </p:txBody>
      </p:sp>
      <p:sp>
        <p:nvSpPr>
          <p:cNvPr id="294925" name="AutoShape 182"/>
          <p:cNvSpPr>
            <a:spLocks noChangeArrowheads="1"/>
          </p:cNvSpPr>
          <p:nvPr>
            <p:custDataLst>
              <p:tags r:id="rId5"/>
            </p:custDataLst>
          </p:nvPr>
        </p:nvSpPr>
        <p:spPr bwMode="auto">
          <a:xfrm rot="-5400000" flipH="1" flipV="1">
            <a:off x="4798220" y="1926431"/>
            <a:ext cx="741362" cy="3457575"/>
          </a:xfrm>
          <a:prstGeom prst="upArrow">
            <a:avLst>
              <a:gd name="adj1" fmla="val 64954"/>
              <a:gd name="adj2" fmla="val 126398"/>
            </a:avLst>
          </a:prstGeom>
          <a:gradFill rotWithShape="1">
            <a:gsLst>
              <a:gs pos="0">
                <a:schemeClr val="accent2"/>
              </a:gs>
              <a:gs pos="100000">
                <a:schemeClr val="accent2">
                  <a:gamma/>
                  <a:tint val="82353"/>
                  <a:invGamma/>
                </a:schemeClr>
              </a:gs>
            </a:gsLst>
            <a:lin ang="5400000" scaled="1"/>
          </a:gradFill>
          <a:ln w="9525">
            <a:miter lim="800000"/>
            <a:headEnd/>
            <a:tailEnd/>
          </a:ln>
          <a:scene3d>
            <a:camera prst="legacyObliqueBottomLeft"/>
            <a:lightRig rig="legacyFlat3" dir="t"/>
          </a:scene3d>
          <a:sp3d extrusionH="430200" prstMaterial="legacyMatte">
            <a:bevelT w="13500" h="13500" prst="angle"/>
            <a:bevelB w="13500" h="13500" prst="angle"/>
            <a:extrusionClr>
              <a:schemeClr val="accent2"/>
            </a:extrusionClr>
          </a:sp3d>
        </p:spPr>
        <p:txBody>
          <a:bodyPr rot="10800000" vert="eaVert" wrap="none" anchor="ctr">
            <a:flatTx/>
          </a:bodyPr>
          <a:lstStyle/>
          <a:p>
            <a:pPr algn="ctr">
              <a:defRPr/>
            </a:pPr>
            <a:r>
              <a:rPr lang="fr-FR" sz="1200" b="1">
                <a:solidFill>
                  <a:schemeClr val="tx2"/>
                </a:solidFill>
              </a:rPr>
              <a:t>Solutions technologiques innovantes</a:t>
            </a:r>
            <a:endParaRPr lang="en-US" sz="1200" b="1">
              <a:solidFill>
                <a:schemeClr val="tx2"/>
              </a:solidFill>
            </a:endParaRPr>
          </a:p>
        </p:txBody>
      </p:sp>
      <p:sp>
        <p:nvSpPr>
          <p:cNvPr id="220343" name="AutoShape 183"/>
          <p:cNvSpPr>
            <a:spLocks noChangeArrowheads="1"/>
          </p:cNvSpPr>
          <p:nvPr>
            <p:custDataLst>
              <p:tags r:id="rId6"/>
            </p:custDataLst>
          </p:nvPr>
        </p:nvSpPr>
        <p:spPr bwMode="auto">
          <a:xfrm rot="-5400000" flipH="1" flipV="1">
            <a:off x="4364832" y="1280319"/>
            <a:ext cx="741362" cy="2590800"/>
          </a:xfrm>
          <a:prstGeom prst="upArrow">
            <a:avLst>
              <a:gd name="adj1" fmla="val 64954"/>
              <a:gd name="adj2" fmla="val 81908"/>
            </a:avLst>
          </a:prstGeom>
          <a:gradFill rotWithShape="1">
            <a:gsLst>
              <a:gs pos="0">
                <a:schemeClr val="hlink"/>
              </a:gs>
              <a:gs pos="100000">
                <a:schemeClr val="hlink">
                  <a:gamma/>
                  <a:tint val="60392"/>
                  <a:invGamma/>
                </a:schemeClr>
              </a:gs>
            </a:gsLst>
            <a:lin ang="5400000" scaled="1"/>
          </a:gradFill>
          <a:ln w="6350" algn="ctr">
            <a:noFill/>
            <a:miter lim="800000"/>
            <a:headEnd/>
            <a:tailEnd/>
          </a:ln>
          <a:effectLst/>
          <a:scene3d>
            <a:camera prst="legacyObliqueBottomLeft"/>
            <a:lightRig rig="legacyFlat3" dir="t"/>
          </a:scene3d>
          <a:sp3d extrusionH="430200" prstMaterial="legacyMatte">
            <a:bevelT w="13500" h="13500" prst="angle"/>
            <a:bevelB w="13500" h="13500" prst="angle"/>
            <a:extrusionClr>
              <a:schemeClr val="hlink"/>
            </a:extrusionClr>
          </a:sp3d>
        </p:spPr>
        <p:txBody>
          <a:bodyPr rot="10800000" vert="eaVert" wrap="none" anchor="ctr">
            <a:flatTx/>
          </a:bodyPr>
          <a:lstStyle/>
          <a:p>
            <a:pPr algn="ctr">
              <a:defRPr/>
            </a:pPr>
            <a:r>
              <a:rPr lang="fr-FR" sz="1200" b="1">
                <a:solidFill>
                  <a:schemeClr val="tx2"/>
                </a:solidFill>
              </a:rPr>
              <a:t>Réactivité</a:t>
            </a:r>
            <a:endParaRPr lang="en-US" sz="1200" b="1">
              <a:solidFill>
                <a:schemeClr val="tx2"/>
              </a:solidFill>
            </a:endParaRPr>
          </a:p>
        </p:txBody>
      </p:sp>
      <p:sp>
        <p:nvSpPr>
          <p:cNvPr id="45071" name="Flèche vers le bas 32"/>
          <p:cNvSpPr>
            <a:spLocks noChangeArrowheads="1"/>
          </p:cNvSpPr>
          <p:nvPr/>
        </p:nvSpPr>
        <p:spPr bwMode="auto">
          <a:xfrm flipH="1">
            <a:off x="2144713" y="1268413"/>
            <a:ext cx="95250" cy="5000625"/>
          </a:xfrm>
          <a:prstGeom prst="downArrow">
            <a:avLst>
              <a:gd name="adj1" fmla="val 50000"/>
              <a:gd name="adj2" fmla="val 75104"/>
            </a:avLst>
          </a:prstGeom>
          <a:solidFill>
            <a:schemeClr val="tx2"/>
          </a:solidFill>
          <a:ln w="3175" algn="ctr">
            <a:solidFill>
              <a:schemeClr val="tx2"/>
            </a:solidFill>
            <a:round/>
            <a:headEnd/>
            <a:tailEnd/>
          </a:ln>
        </p:spPr>
        <p:txBody>
          <a:bodyPr wrap="none" lIns="0" tIns="0" rIns="0" bIns="0" anchor="ctr"/>
          <a:lstStyle/>
          <a:p>
            <a:endParaRPr lang="fr-FR"/>
          </a:p>
        </p:txBody>
      </p:sp>
      <p:sp>
        <p:nvSpPr>
          <p:cNvPr id="45072" name="Espace réservé du numéro de diapositive 1"/>
          <p:cNvSpPr txBox="1">
            <a:spLocks noGrp="1"/>
          </p:cNvSpPr>
          <p:nvPr/>
        </p:nvSpPr>
        <p:spPr bwMode="auto">
          <a:xfrm>
            <a:off x="9351963" y="6561138"/>
            <a:ext cx="280987" cy="296862"/>
          </a:xfrm>
          <a:prstGeom prst="rect">
            <a:avLst/>
          </a:prstGeom>
          <a:noFill/>
          <a:ln w="9525">
            <a:noFill/>
            <a:miter lim="800000"/>
            <a:headEnd/>
            <a:tailEnd/>
          </a:ln>
        </p:spPr>
        <p:txBody>
          <a:bodyPr lIns="0" tIns="0" rIns="0" bIns="0" anchor="ctr"/>
          <a:lstStyle/>
          <a:p>
            <a:pPr algn="r"/>
            <a:fld id="{00DB8D41-8336-485A-AEC5-B50EB4B0C571}" type="slidenum">
              <a:rPr lang="en-US">
                <a:solidFill>
                  <a:schemeClr val="tx2"/>
                </a:solidFill>
              </a:rPr>
              <a:pPr algn="r"/>
              <a:t>16</a:t>
            </a:fld>
            <a:endParaRPr lang="en-US">
              <a:solidFill>
                <a:schemeClr val="tx2"/>
              </a:solidFill>
            </a:endParaRPr>
          </a:p>
        </p:txBody>
      </p:sp>
      <p:pic>
        <p:nvPicPr>
          <p:cNvPr id="45073" name="Picture 23"/>
          <p:cNvPicPr>
            <a:picLocks noChangeAspect="1" noChangeArrowheads="1"/>
          </p:cNvPicPr>
          <p:nvPr/>
        </p:nvPicPr>
        <p:blipFill>
          <a:blip r:embed="rId8" cstate="print"/>
          <a:srcRect/>
          <a:stretch>
            <a:fillRect/>
          </a:stretch>
        </p:blipFill>
        <p:spPr bwMode="auto">
          <a:xfrm>
            <a:off x="8985250" y="0"/>
            <a:ext cx="920750" cy="981075"/>
          </a:xfrm>
          <a:prstGeom prst="rect">
            <a:avLst/>
          </a:prstGeom>
          <a:noFill/>
          <a:ln w="9525">
            <a:noFill/>
            <a:miter lim="800000"/>
            <a:headEnd/>
            <a:tailEnd/>
          </a:ln>
        </p:spPr>
      </p:pic>
      <p:sp>
        <p:nvSpPr>
          <p:cNvPr id="45074" name="Text Box 24"/>
          <p:cNvSpPr txBox="1">
            <a:spLocks noChangeArrowheads="1"/>
          </p:cNvSpPr>
          <p:nvPr/>
        </p:nvSpPr>
        <p:spPr bwMode="auto">
          <a:xfrm>
            <a:off x="2665413" y="1557338"/>
            <a:ext cx="127000" cy="274637"/>
          </a:xfrm>
          <a:prstGeom prst="rect">
            <a:avLst/>
          </a:prstGeom>
          <a:noFill/>
          <a:ln w="6350">
            <a:noFill/>
            <a:miter lim="800000"/>
            <a:headEnd/>
            <a:tailEnd/>
          </a:ln>
        </p:spPr>
        <p:txBody>
          <a:bodyPr wrap="none" lIns="0" tIns="0" rIns="0" bIns="0">
            <a:spAutoFit/>
          </a:bodyPr>
          <a:lstStyle/>
          <a:p>
            <a:r>
              <a:rPr lang="fr-FR" sz="1800" b="1">
                <a:solidFill>
                  <a:schemeClr val="tx2"/>
                </a:solidFill>
              </a:rPr>
              <a:t>1</a:t>
            </a:r>
            <a:endParaRPr lang="en-US" sz="1800" b="1">
              <a:solidFill>
                <a:schemeClr val="tx2"/>
              </a:solidFill>
            </a:endParaRPr>
          </a:p>
        </p:txBody>
      </p:sp>
      <p:sp>
        <p:nvSpPr>
          <p:cNvPr id="45075" name="Text Box 25"/>
          <p:cNvSpPr txBox="1">
            <a:spLocks noChangeArrowheads="1"/>
          </p:cNvSpPr>
          <p:nvPr/>
        </p:nvSpPr>
        <p:spPr bwMode="auto">
          <a:xfrm>
            <a:off x="2649538" y="2506663"/>
            <a:ext cx="127000" cy="274637"/>
          </a:xfrm>
          <a:prstGeom prst="rect">
            <a:avLst/>
          </a:prstGeom>
          <a:noFill/>
          <a:ln w="6350">
            <a:noFill/>
            <a:miter lim="800000"/>
            <a:headEnd/>
            <a:tailEnd/>
          </a:ln>
        </p:spPr>
        <p:txBody>
          <a:bodyPr wrap="none" lIns="0" tIns="0" rIns="0" bIns="0">
            <a:spAutoFit/>
          </a:bodyPr>
          <a:lstStyle/>
          <a:p>
            <a:r>
              <a:rPr lang="fr-FR" sz="1800" b="1">
                <a:solidFill>
                  <a:schemeClr val="tx2"/>
                </a:solidFill>
              </a:rPr>
              <a:t>2</a:t>
            </a:r>
            <a:endParaRPr lang="en-US" sz="1800" b="1">
              <a:solidFill>
                <a:schemeClr val="tx2"/>
              </a:solidFill>
            </a:endParaRPr>
          </a:p>
        </p:txBody>
      </p:sp>
      <p:sp>
        <p:nvSpPr>
          <p:cNvPr id="45076" name="Text Box 26"/>
          <p:cNvSpPr txBox="1">
            <a:spLocks noChangeArrowheads="1"/>
          </p:cNvSpPr>
          <p:nvPr/>
        </p:nvSpPr>
        <p:spPr bwMode="auto">
          <a:xfrm>
            <a:off x="2665413" y="3586163"/>
            <a:ext cx="127000" cy="274637"/>
          </a:xfrm>
          <a:prstGeom prst="rect">
            <a:avLst/>
          </a:prstGeom>
          <a:noFill/>
          <a:ln w="6350">
            <a:noFill/>
            <a:miter lim="800000"/>
            <a:headEnd/>
            <a:tailEnd/>
          </a:ln>
        </p:spPr>
        <p:txBody>
          <a:bodyPr wrap="none" lIns="0" tIns="0" rIns="0" bIns="0">
            <a:spAutoFit/>
          </a:bodyPr>
          <a:lstStyle/>
          <a:p>
            <a:r>
              <a:rPr lang="fr-FR" sz="1800" b="1">
                <a:solidFill>
                  <a:schemeClr val="tx2"/>
                </a:solidFill>
              </a:rPr>
              <a:t>3</a:t>
            </a:r>
            <a:endParaRPr lang="en-US" sz="1800" b="1">
              <a:solidFill>
                <a:schemeClr val="tx2"/>
              </a:solidFill>
            </a:endParaRPr>
          </a:p>
        </p:txBody>
      </p:sp>
      <p:sp>
        <p:nvSpPr>
          <p:cNvPr id="45077" name="Text Box 27"/>
          <p:cNvSpPr txBox="1">
            <a:spLocks noChangeArrowheads="1"/>
          </p:cNvSpPr>
          <p:nvPr/>
        </p:nvSpPr>
        <p:spPr bwMode="auto">
          <a:xfrm>
            <a:off x="2649538" y="4594225"/>
            <a:ext cx="127000" cy="274638"/>
          </a:xfrm>
          <a:prstGeom prst="rect">
            <a:avLst/>
          </a:prstGeom>
          <a:noFill/>
          <a:ln w="6350">
            <a:noFill/>
            <a:miter lim="800000"/>
            <a:headEnd/>
            <a:tailEnd/>
          </a:ln>
        </p:spPr>
        <p:txBody>
          <a:bodyPr wrap="none" lIns="0" tIns="0" rIns="0" bIns="0">
            <a:spAutoFit/>
          </a:bodyPr>
          <a:lstStyle/>
          <a:p>
            <a:r>
              <a:rPr lang="fr-FR" sz="1800" b="1">
                <a:solidFill>
                  <a:schemeClr val="tx2"/>
                </a:solidFill>
              </a:rPr>
              <a:t>4</a:t>
            </a:r>
            <a:endParaRPr lang="en-US" sz="1800" b="1">
              <a:solidFill>
                <a:schemeClr val="tx2"/>
              </a:solidFill>
            </a:endParaRPr>
          </a:p>
        </p:txBody>
      </p:sp>
      <p:sp>
        <p:nvSpPr>
          <p:cNvPr id="45078" name="Text Box 28"/>
          <p:cNvSpPr txBox="1">
            <a:spLocks noChangeArrowheads="1"/>
          </p:cNvSpPr>
          <p:nvPr/>
        </p:nvSpPr>
        <p:spPr bwMode="auto">
          <a:xfrm>
            <a:off x="2649538" y="5589588"/>
            <a:ext cx="127000" cy="274637"/>
          </a:xfrm>
          <a:prstGeom prst="rect">
            <a:avLst/>
          </a:prstGeom>
          <a:noFill/>
          <a:ln w="6350">
            <a:noFill/>
            <a:miter lim="800000"/>
            <a:headEnd/>
            <a:tailEnd/>
          </a:ln>
        </p:spPr>
        <p:txBody>
          <a:bodyPr wrap="none" lIns="0" tIns="0" rIns="0" bIns="0">
            <a:spAutoFit/>
          </a:bodyPr>
          <a:lstStyle/>
          <a:p>
            <a:r>
              <a:rPr lang="fr-FR" sz="1800" b="1">
                <a:solidFill>
                  <a:schemeClr val="tx2"/>
                </a:solidFill>
              </a:rPr>
              <a:t>5</a:t>
            </a:r>
            <a:endParaRPr lang="en-US" sz="1800" b="1">
              <a:solidFill>
                <a:schemeClr val="tx2"/>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u numéro de diapositive 3"/>
          <p:cNvSpPr txBox="1">
            <a:spLocks noGrp="1"/>
          </p:cNvSpPr>
          <p:nvPr/>
        </p:nvSpPr>
        <p:spPr bwMode="auto">
          <a:xfrm>
            <a:off x="9351963" y="6561138"/>
            <a:ext cx="280987" cy="296862"/>
          </a:xfrm>
          <a:prstGeom prst="rect">
            <a:avLst/>
          </a:prstGeom>
          <a:noFill/>
          <a:ln w="9525">
            <a:noFill/>
            <a:miter lim="800000"/>
            <a:headEnd/>
            <a:tailEnd/>
          </a:ln>
        </p:spPr>
        <p:txBody>
          <a:bodyPr lIns="0" tIns="0" rIns="0" bIns="0" anchor="ctr"/>
          <a:lstStyle/>
          <a:p>
            <a:pPr algn="r"/>
            <a:fld id="{F3635609-1509-4FD0-A3DB-D9344F30B373}" type="slidenum">
              <a:rPr lang="en-US">
                <a:solidFill>
                  <a:schemeClr val="tx2"/>
                </a:solidFill>
              </a:rPr>
              <a:pPr algn="r"/>
              <a:t>1</a:t>
            </a:fld>
            <a:endParaRPr lang="en-US">
              <a:solidFill>
                <a:schemeClr val="tx2"/>
              </a:solidFill>
            </a:endParaRPr>
          </a:p>
        </p:txBody>
      </p:sp>
      <p:graphicFrame>
        <p:nvGraphicFramePr>
          <p:cNvPr id="285699" name="Group 3"/>
          <p:cNvGraphicFramePr>
            <a:graphicFrameLocks noGrp="1"/>
          </p:cNvGraphicFramePr>
          <p:nvPr/>
        </p:nvGraphicFramePr>
        <p:xfrm>
          <a:off x="2716213" y="1268413"/>
          <a:ext cx="4826000" cy="2147885"/>
        </p:xfrm>
        <a:graphic>
          <a:graphicData uri="http://schemas.openxmlformats.org/drawingml/2006/table">
            <a:tbl>
              <a:tblPr/>
              <a:tblGrid>
                <a:gridCol w="4038600"/>
                <a:gridCol w="787400"/>
              </a:tblGrid>
              <a:tr h="360485">
                <a:tc>
                  <a:txBody>
                    <a:bodyPr/>
                    <a:lstStyle/>
                    <a:p>
                      <a:pPr marL="0" marR="0" lvl="0" indent="0" algn="l" defTabSz="762000" rtl="0" eaLnBrk="1" fontAlgn="base" latinLnBrk="0" hangingPunct="1">
                        <a:lnSpc>
                          <a:spcPct val="100000"/>
                        </a:lnSpc>
                        <a:spcBef>
                          <a:spcPct val="40000"/>
                        </a:spcBef>
                        <a:spcAft>
                          <a:spcPct val="0"/>
                        </a:spcAft>
                        <a:buClrTx/>
                        <a:buSzTx/>
                        <a:buFontTx/>
                        <a:buNone/>
                        <a:tabLst/>
                      </a:pPr>
                      <a:endParaRPr kumimoji="0" lang="fr-FR" sz="1400" b="1" i="1" u="none" strike="noStrike" cap="none" normalizeH="0" baseline="0" dirty="0" smtClean="0">
                        <a:ln>
                          <a:noFill/>
                        </a:ln>
                        <a:solidFill>
                          <a:schemeClr val="tx1"/>
                        </a:solidFill>
                        <a:effectLst/>
                        <a:latin typeface="Univers 45 Light" pitchFamily="2" charset="0"/>
                      </a:endParaRPr>
                    </a:p>
                  </a:txBody>
                  <a:tcPr marL="72000" marR="72000" marT="0" marB="144049" horzOverflow="overflow">
                    <a:lnL>
                      <a:noFill/>
                    </a:lnL>
                    <a:lnR>
                      <a:noFill/>
                    </a:lnR>
                    <a:lnT>
                      <a:noFill/>
                    </a:lnT>
                    <a:lnB>
                      <a:noFill/>
                    </a:lnB>
                    <a:lnTlToBr>
                      <a:noFill/>
                    </a:lnTlToBr>
                    <a:lnBlToTr>
                      <a:noFill/>
                    </a:lnBlToTr>
                    <a:noFill/>
                  </a:tcPr>
                </a:tc>
                <a:tc>
                  <a:txBody>
                    <a:bodyPr/>
                    <a:lstStyle/>
                    <a:p>
                      <a:pPr marL="0" marR="0" lvl="0" indent="0" algn="r" defTabSz="762000" rtl="0" eaLnBrk="1" fontAlgn="base" latinLnBrk="0" hangingPunct="1">
                        <a:lnSpc>
                          <a:spcPct val="100000"/>
                        </a:lnSpc>
                        <a:spcBef>
                          <a:spcPct val="40000"/>
                        </a:spcBef>
                        <a:spcAft>
                          <a:spcPct val="0"/>
                        </a:spcAft>
                        <a:buClrTx/>
                        <a:buSzTx/>
                        <a:buFontTx/>
                        <a:buNone/>
                        <a:tabLst/>
                      </a:pPr>
                      <a:r>
                        <a:rPr kumimoji="0" lang="fr-FR" sz="1400" b="1" i="0" u="none" strike="noStrike" cap="none" normalizeH="0" baseline="0" smtClean="0">
                          <a:ln>
                            <a:noFill/>
                          </a:ln>
                          <a:solidFill>
                            <a:schemeClr val="tx2"/>
                          </a:solidFill>
                          <a:effectLst/>
                          <a:latin typeface="Univers 45 Light" pitchFamily="2" charset="0"/>
                        </a:rPr>
                        <a:t> Page</a:t>
                      </a:r>
                      <a:endParaRPr kumimoji="0" lang="fr-FR" sz="1400" b="1" i="1" u="none" strike="noStrike" cap="none" normalizeH="0" baseline="0" smtClean="0">
                        <a:ln>
                          <a:noFill/>
                        </a:ln>
                        <a:solidFill>
                          <a:schemeClr val="tx2"/>
                        </a:solidFill>
                        <a:effectLst/>
                        <a:latin typeface="Univers 45 Light" pitchFamily="2" charset="0"/>
                      </a:endParaRPr>
                    </a:p>
                  </a:txBody>
                  <a:tcPr marL="72000" marR="72000" marT="0" marB="144049" horzOverflow="overflow">
                    <a:lnL>
                      <a:noFill/>
                    </a:lnL>
                    <a:lnR>
                      <a:noFill/>
                    </a:lnR>
                    <a:lnT>
                      <a:noFill/>
                    </a:lnT>
                    <a:lnB>
                      <a:noFill/>
                    </a:lnB>
                    <a:lnTlToBr>
                      <a:noFill/>
                    </a:lnTlToBr>
                    <a:lnBlToTr>
                      <a:noFill/>
                    </a:lnBlToTr>
                    <a:noFill/>
                  </a:tcPr>
                </a:tc>
              </a:tr>
              <a:tr h="357480">
                <a:tc>
                  <a:txBody>
                    <a:bodyPr/>
                    <a:lstStyle/>
                    <a:p>
                      <a:pPr marL="0" marR="0" lvl="0" indent="0" algn="l" defTabSz="762000" rtl="0" eaLnBrk="1" fontAlgn="base" latinLnBrk="0" hangingPunct="1">
                        <a:lnSpc>
                          <a:spcPct val="100000"/>
                        </a:lnSpc>
                        <a:spcBef>
                          <a:spcPct val="40000"/>
                        </a:spcBef>
                        <a:spcAft>
                          <a:spcPct val="0"/>
                        </a:spcAft>
                        <a:buClrTx/>
                        <a:buSzTx/>
                        <a:buFontTx/>
                        <a:buNone/>
                        <a:tabLst/>
                      </a:pPr>
                      <a:endParaRPr kumimoji="0" lang="fr-FR" sz="1400" b="1" i="0" u="none" strike="noStrike" cap="none" normalizeH="0" baseline="0" smtClean="0">
                        <a:ln>
                          <a:noFill/>
                        </a:ln>
                        <a:solidFill>
                          <a:schemeClr val="tx2"/>
                        </a:solidFill>
                        <a:effectLst/>
                        <a:latin typeface="Univers 45 Light" pitchFamily="2" charset="0"/>
                      </a:endParaRPr>
                    </a:p>
                  </a:txBody>
                  <a:tcPr marL="72000" marR="72000" marT="0" marB="144049" anchor="ctr" horzOverflow="overflow">
                    <a:lnL>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fr-FR" sz="1400" b="0" i="0" u="none" strike="noStrike" cap="none" normalizeH="0" baseline="0" smtClean="0">
                        <a:ln>
                          <a:noFill/>
                        </a:ln>
                        <a:solidFill>
                          <a:schemeClr val="tx1"/>
                        </a:solidFill>
                        <a:effectLst/>
                        <a:latin typeface="Univers 45 Light" pitchFamily="2" charset="0"/>
                      </a:endParaRPr>
                    </a:p>
                  </a:txBody>
                  <a:tcPr marL="72000" marR="72000" marT="0" marB="144049" anchor="ctr" horzOverflow="overflow">
                    <a:lnL>
                      <a:noFill/>
                    </a:lnL>
                    <a:lnR>
                      <a:noFill/>
                    </a:lnR>
                    <a:lnT>
                      <a:noFill/>
                    </a:lnT>
                    <a:lnB>
                      <a:noFill/>
                    </a:lnB>
                    <a:lnTlToBr>
                      <a:noFill/>
                    </a:lnTlToBr>
                    <a:lnBlToTr>
                      <a:noFill/>
                    </a:lnBlToTr>
                    <a:noFill/>
                  </a:tcPr>
                </a:tc>
              </a:tr>
              <a:tr h="357480">
                <a:tc>
                  <a:txBody>
                    <a:bodyPr/>
                    <a:lstStyle/>
                    <a:p>
                      <a:pPr marL="0" marR="0" lvl="0" indent="0" algn="l" defTabSz="762000" rtl="0" eaLnBrk="1" fontAlgn="base" latinLnBrk="0" hangingPunct="1">
                        <a:lnSpc>
                          <a:spcPct val="100000"/>
                        </a:lnSpc>
                        <a:spcBef>
                          <a:spcPct val="40000"/>
                        </a:spcBef>
                        <a:spcAft>
                          <a:spcPct val="0"/>
                        </a:spcAft>
                        <a:buClrTx/>
                        <a:buSzTx/>
                        <a:buFontTx/>
                        <a:buNone/>
                        <a:tabLst/>
                      </a:pPr>
                      <a:r>
                        <a:rPr kumimoji="0" lang="fr-FR" sz="1400" b="0" i="0" u="none" strike="noStrike" cap="none" normalizeH="0" baseline="0" smtClean="0">
                          <a:ln>
                            <a:noFill/>
                          </a:ln>
                          <a:solidFill>
                            <a:schemeClr val="tx2"/>
                          </a:solidFill>
                          <a:effectLst/>
                          <a:latin typeface="Univers 45 Light" pitchFamily="2" charset="0"/>
                        </a:rPr>
                        <a:t>Executive summary</a:t>
                      </a:r>
                    </a:p>
                  </a:txBody>
                  <a:tcPr marL="72000" marR="72000" marT="0" marB="144049" anchor="ctr" horzOverflow="overflow">
                    <a:lnL>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r>
                        <a:rPr kumimoji="0" lang="fr-FR" sz="1400" b="0" i="0" u="none" strike="noStrike" cap="none" normalizeH="0" baseline="0" dirty="0" smtClean="0">
                          <a:ln>
                            <a:noFill/>
                          </a:ln>
                          <a:solidFill>
                            <a:schemeClr val="tx1"/>
                          </a:solidFill>
                          <a:effectLst/>
                          <a:latin typeface="Univers 45 Light" pitchFamily="2" charset="0"/>
                        </a:rPr>
                        <a:t>4</a:t>
                      </a:r>
                    </a:p>
                  </a:txBody>
                  <a:tcPr marL="72000" marR="72000" marT="0" marB="144049" anchor="ctr" horzOverflow="overflow">
                    <a:lnL>
                      <a:noFill/>
                    </a:lnL>
                    <a:lnR>
                      <a:noFill/>
                    </a:lnR>
                    <a:lnT>
                      <a:noFill/>
                    </a:lnT>
                    <a:lnB>
                      <a:noFill/>
                    </a:lnB>
                    <a:lnTlToBr>
                      <a:noFill/>
                    </a:lnTlToBr>
                    <a:lnBlToTr>
                      <a:noFill/>
                    </a:lnBlToTr>
                    <a:noFill/>
                  </a:tcPr>
                </a:tc>
              </a:tr>
              <a:tr h="357480">
                <a:tc>
                  <a:txBody>
                    <a:bodyPr/>
                    <a:lstStyle/>
                    <a:p>
                      <a:pPr marL="187325" marR="0" lvl="1" indent="-185738" algn="l"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r>
                        <a:rPr kumimoji="0" lang="fr-FR" sz="1400" b="1" i="0" u="none" strike="noStrike" cap="none" normalizeH="0" baseline="0" smtClean="0">
                          <a:ln>
                            <a:noFill/>
                          </a:ln>
                          <a:solidFill>
                            <a:schemeClr val="tx2"/>
                          </a:solidFill>
                          <a:effectLst/>
                          <a:latin typeface="Univers 45 Light" pitchFamily="2" charset="0"/>
                        </a:rPr>
                        <a:t>Sources de la valeur du projet</a:t>
                      </a:r>
                    </a:p>
                  </a:txBody>
                  <a:tcPr marL="72000" marR="72000" marT="0" marB="144049" anchor="ctr" horzOverflow="overflow">
                    <a:lnL>
                      <a:noFill/>
                    </a:lnL>
                    <a:lnR>
                      <a:noFill/>
                    </a:lnR>
                    <a:lnT>
                      <a:noFill/>
                    </a:lnT>
                    <a:lnB>
                      <a:noFill/>
                    </a:lnB>
                    <a:lnTlToBr>
                      <a:noFill/>
                    </a:lnTlToBr>
                    <a:lnBlToTr>
                      <a:noFill/>
                    </a:lnBlToTr>
                    <a:solidFill>
                      <a:schemeClr val="accent1"/>
                    </a:solid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r>
                        <a:rPr kumimoji="0" lang="fr-FR" sz="1400" b="1" i="0" u="none" strike="noStrike" cap="none" normalizeH="0" baseline="0" dirty="0" smtClean="0">
                          <a:ln>
                            <a:noFill/>
                          </a:ln>
                          <a:solidFill>
                            <a:schemeClr val="tx1"/>
                          </a:solidFill>
                          <a:effectLst/>
                          <a:latin typeface="Univers 45 Light" pitchFamily="2" charset="0"/>
                        </a:rPr>
                        <a:t>8</a:t>
                      </a:r>
                    </a:p>
                  </a:txBody>
                  <a:tcPr marL="72000" marR="72000" marT="0" marB="144049" anchor="ctr" horzOverflow="overflow">
                    <a:lnL>
                      <a:noFill/>
                    </a:lnL>
                    <a:lnR>
                      <a:noFill/>
                    </a:lnR>
                    <a:lnT>
                      <a:noFill/>
                    </a:lnT>
                    <a:lnB>
                      <a:noFill/>
                    </a:lnB>
                    <a:lnTlToBr>
                      <a:noFill/>
                    </a:lnTlToBr>
                    <a:lnBlToTr>
                      <a:noFill/>
                    </a:lnBlToTr>
                    <a:solidFill>
                      <a:schemeClr val="accent1"/>
                    </a:solidFill>
                  </a:tcPr>
                </a:tc>
              </a:tr>
              <a:tr h="357480">
                <a:tc>
                  <a:txBody>
                    <a:bodyPr/>
                    <a:lstStyle/>
                    <a:p>
                      <a:pPr marL="187325" marR="0" lvl="1" indent="-185738" algn="l"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r>
                        <a:rPr kumimoji="0" lang="fr-FR" sz="1400" b="0" i="0" u="none" strike="noStrike" cap="none" normalizeH="0" baseline="0" dirty="0" smtClean="0">
                          <a:ln>
                            <a:noFill/>
                          </a:ln>
                          <a:solidFill>
                            <a:schemeClr val="tx2"/>
                          </a:solidFill>
                          <a:effectLst/>
                          <a:latin typeface="Univers 45 Light" pitchFamily="2" charset="0"/>
                        </a:rPr>
                        <a:t>Historique Financier</a:t>
                      </a:r>
                      <a:endParaRPr kumimoji="0" lang="fr-FR" sz="1400" b="0" i="0" u="none" strike="noStrike" cap="none" normalizeH="0" baseline="0" dirty="0" smtClean="0">
                        <a:ln>
                          <a:noFill/>
                        </a:ln>
                        <a:solidFill>
                          <a:srgbClr val="B21107"/>
                        </a:solidFill>
                        <a:effectLst/>
                        <a:latin typeface="Univers 45 Light" pitchFamily="2" charset="0"/>
                      </a:endParaRPr>
                    </a:p>
                  </a:txBody>
                  <a:tcPr marL="72000" marR="72000" marT="0" marB="144049" anchor="ctr" horzOverflow="overflow">
                    <a:lnL>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r>
                        <a:rPr kumimoji="0" lang="fr-FR" sz="1400" b="0" i="0" u="none" strike="noStrike" cap="none" normalizeH="0" baseline="0" dirty="0" smtClean="0">
                          <a:ln>
                            <a:noFill/>
                          </a:ln>
                          <a:solidFill>
                            <a:schemeClr val="tx1"/>
                          </a:solidFill>
                          <a:effectLst/>
                          <a:latin typeface="Univers 45 Light" pitchFamily="2" charset="0"/>
                        </a:rPr>
                        <a:t>38</a:t>
                      </a:r>
                    </a:p>
                  </a:txBody>
                  <a:tcPr marL="72000" marR="72000" marT="0" marB="144049" anchor="ctr" horzOverflow="overflow">
                    <a:lnL>
                      <a:noFill/>
                    </a:lnL>
                    <a:lnR>
                      <a:noFill/>
                    </a:lnR>
                    <a:lnT>
                      <a:noFill/>
                    </a:lnT>
                    <a:lnB>
                      <a:noFill/>
                    </a:lnB>
                    <a:lnTlToBr>
                      <a:noFill/>
                    </a:lnTlToBr>
                    <a:lnBlToTr>
                      <a:noFill/>
                    </a:lnBlToTr>
                    <a:noFill/>
                  </a:tcPr>
                </a:tc>
              </a:tr>
              <a:tr h="357480">
                <a:tc>
                  <a:txBody>
                    <a:bodyPr/>
                    <a:lstStyle/>
                    <a:p>
                      <a:pPr marL="187325" marR="0" lvl="1" indent="-185738" algn="l"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r>
                        <a:rPr kumimoji="0" lang="fr-FR" sz="1400" b="0" i="0" u="none" strike="noStrike" cap="none" normalizeH="0" baseline="0" dirty="0" smtClean="0">
                          <a:ln>
                            <a:noFill/>
                          </a:ln>
                          <a:solidFill>
                            <a:schemeClr val="tx2"/>
                          </a:solidFill>
                          <a:effectLst/>
                          <a:latin typeface="Univers 45 Light" pitchFamily="2" charset="0"/>
                        </a:rPr>
                        <a:t>Perspectives Financières</a:t>
                      </a:r>
                    </a:p>
                  </a:txBody>
                  <a:tcPr marL="72000" marR="72000" marT="0" marB="144049" anchor="ctr" horzOverflow="overflow">
                    <a:lnL>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r>
                        <a:rPr kumimoji="0" lang="fr-FR" sz="1400" b="0" i="0" u="none" strike="noStrike" cap="none" normalizeH="0" baseline="0" dirty="0" smtClean="0">
                          <a:ln>
                            <a:noFill/>
                          </a:ln>
                          <a:solidFill>
                            <a:schemeClr val="tx1"/>
                          </a:solidFill>
                          <a:effectLst/>
                          <a:latin typeface="Univers 45 Light" pitchFamily="2" charset="0"/>
                        </a:rPr>
                        <a:t>44</a:t>
                      </a:r>
                    </a:p>
                  </a:txBody>
                  <a:tcPr marL="72000" marR="72000" marT="0" marB="144049" anchor="ctr" horzOverflow="overflow">
                    <a:lnL>
                      <a:noFill/>
                    </a:lnL>
                    <a:lnR>
                      <a:noFill/>
                    </a:lnR>
                    <a:lnT>
                      <a:noFill/>
                    </a:lnT>
                    <a:lnB>
                      <a:noFill/>
                    </a:lnB>
                    <a:lnTlToBr>
                      <a:noFill/>
                    </a:lnTlToBr>
                    <a:lnBlToTr>
                      <a:noFill/>
                    </a:lnBlToTr>
                    <a:noFill/>
                  </a:tcPr>
                </a:tc>
              </a:tr>
            </a:tbl>
          </a:graphicData>
        </a:graphic>
      </p:graphicFrame>
      <p:sp>
        <p:nvSpPr>
          <p:cNvPr id="15376" name="Rectangle 59"/>
          <p:cNvSpPr>
            <a:spLocks noGrp="1" noChangeArrowheads="1"/>
          </p:cNvSpPr>
          <p:nvPr>
            <p:ph type="title" idx="4294967295"/>
          </p:nvPr>
        </p:nvSpPr>
        <p:spPr/>
        <p:txBody>
          <a:bodyPr/>
          <a:lstStyle/>
          <a:p>
            <a:pPr eaLnBrk="1" hangingPunct="1"/>
            <a:r>
              <a:rPr lang="fr-FR" smtClean="0"/>
              <a:t>Sommaire</a:t>
            </a:r>
          </a:p>
        </p:txBody>
      </p:sp>
      <p:pic>
        <p:nvPicPr>
          <p:cNvPr id="15377" name="Picture 23"/>
          <p:cNvPicPr>
            <a:picLocks noChangeAspect="1" noChangeArrowheads="1"/>
          </p:cNvPicPr>
          <p:nvPr/>
        </p:nvPicPr>
        <p:blipFill>
          <a:blip r:embed="rId2" cstate="print"/>
          <a:srcRect/>
          <a:stretch>
            <a:fillRect/>
          </a:stretch>
        </p:blipFill>
        <p:spPr bwMode="auto">
          <a:xfrm>
            <a:off x="8985250" y="0"/>
            <a:ext cx="920750" cy="981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200025" y="188913"/>
            <a:ext cx="4181475" cy="293687"/>
          </a:xfrm>
          <a:prstGeom prst="rect">
            <a:avLst/>
          </a:prstGeom>
          <a:solidFill>
            <a:srgbClr val="8AA5CB"/>
          </a:solidFill>
          <a:ln w="6350">
            <a:noFill/>
            <a:miter lim="800000"/>
            <a:headEnd/>
            <a:tailEnd/>
          </a:ln>
        </p:spPr>
        <p:txBody>
          <a:bodyPr wrap="none" lIns="0" tIns="0" rIns="0" bIns="0" anchor="ctr"/>
          <a:lstStyle/>
          <a:p>
            <a:endParaRPr lang="fr-FR"/>
          </a:p>
        </p:txBody>
      </p:sp>
      <p:sp>
        <p:nvSpPr>
          <p:cNvPr id="16387" name="Espace réservé du numéro de diapositive 1"/>
          <p:cNvSpPr txBox="1">
            <a:spLocks noGrp="1"/>
          </p:cNvSpPr>
          <p:nvPr/>
        </p:nvSpPr>
        <p:spPr bwMode="auto">
          <a:xfrm>
            <a:off x="9351963" y="6561138"/>
            <a:ext cx="280987" cy="296862"/>
          </a:xfrm>
          <a:prstGeom prst="rect">
            <a:avLst/>
          </a:prstGeom>
          <a:noFill/>
          <a:ln w="9525">
            <a:noFill/>
            <a:miter lim="800000"/>
            <a:headEnd/>
            <a:tailEnd/>
          </a:ln>
        </p:spPr>
        <p:txBody>
          <a:bodyPr lIns="0" tIns="0" rIns="0" bIns="0" anchor="ctr"/>
          <a:lstStyle/>
          <a:p>
            <a:pPr algn="r"/>
            <a:fld id="{EA4731D2-4F3A-4419-8761-CB286E16EEBC}" type="slidenum">
              <a:rPr lang="en-US">
                <a:solidFill>
                  <a:schemeClr val="tx2"/>
                </a:solidFill>
              </a:rPr>
              <a:pPr algn="r"/>
              <a:t>2</a:t>
            </a:fld>
            <a:endParaRPr lang="en-US">
              <a:solidFill>
                <a:schemeClr val="tx2"/>
              </a:solidFill>
            </a:endParaRPr>
          </a:p>
        </p:txBody>
      </p:sp>
      <p:sp>
        <p:nvSpPr>
          <p:cNvPr id="16388" name="Rectangle 25"/>
          <p:cNvSpPr>
            <a:spLocks noGrp="1" noChangeArrowheads="1"/>
          </p:cNvSpPr>
          <p:nvPr>
            <p:ph type="title" idx="4294967295"/>
          </p:nvPr>
        </p:nvSpPr>
        <p:spPr/>
        <p:txBody>
          <a:bodyPr lIns="91440" tIns="45720" rIns="91440" bIns="45720"/>
          <a:lstStyle/>
          <a:p>
            <a:pPr eaLnBrk="1" hangingPunct="1"/>
            <a:r>
              <a:rPr lang="fr-FR" smtClean="0">
                <a:solidFill>
                  <a:schemeClr val="tx1"/>
                </a:solidFill>
              </a:rPr>
              <a:t>Sources de la valeur du projet</a:t>
            </a:r>
            <a:br>
              <a:rPr lang="fr-FR" smtClean="0">
                <a:solidFill>
                  <a:schemeClr val="tx1"/>
                </a:solidFill>
              </a:rPr>
            </a:br>
            <a:r>
              <a:rPr lang="fr-FR" b="0" smtClean="0"/>
              <a:t>Fiche signalétique</a:t>
            </a:r>
            <a:r>
              <a:rPr lang="fr-FR" smtClean="0"/>
              <a:t>	</a:t>
            </a:r>
          </a:p>
        </p:txBody>
      </p:sp>
      <p:graphicFrame>
        <p:nvGraphicFramePr>
          <p:cNvPr id="16425" name="Group 41"/>
          <p:cNvGraphicFramePr>
            <a:graphicFrameLocks noGrp="1"/>
          </p:cNvGraphicFramePr>
          <p:nvPr>
            <p:ph sz="half" idx="4294967295"/>
            <p:extLst>
              <p:ext uri="{D42A27DB-BD31-4B8C-83A1-F6EECF244321}">
                <p14:modId xmlns:p14="http://schemas.microsoft.com/office/powerpoint/2010/main" val="4117455938"/>
              </p:ext>
            </p:extLst>
          </p:nvPr>
        </p:nvGraphicFramePr>
        <p:xfrm>
          <a:off x="1595438" y="1125538"/>
          <a:ext cx="7978775" cy="5445241"/>
        </p:xfrm>
        <a:graphic>
          <a:graphicData uri="http://schemas.openxmlformats.org/drawingml/2006/table">
            <a:tbl>
              <a:tblPr/>
              <a:tblGrid>
                <a:gridCol w="3441700"/>
                <a:gridCol w="4537075"/>
              </a:tblGrid>
              <a:tr h="372993">
                <a:tc gridSpan="2">
                  <a:txBody>
                    <a:bodyPr/>
                    <a:lstStyle/>
                    <a:p>
                      <a:pPr marL="285750" marR="0" lvl="0" indent="-285750" algn="just" defTabSz="762000" rtl="0" eaLnBrk="1" fontAlgn="base" latinLnBrk="0" hangingPunct="1">
                        <a:lnSpc>
                          <a:spcPct val="100000"/>
                        </a:lnSpc>
                        <a:spcBef>
                          <a:spcPct val="0"/>
                        </a:spcBef>
                        <a:spcAft>
                          <a:spcPct val="0"/>
                        </a:spcAft>
                        <a:buClrTx/>
                        <a:buSzTx/>
                        <a:buFontTx/>
                        <a:buNone/>
                        <a:tabLst/>
                      </a:pPr>
                      <a:r>
                        <a:rPr kumimoji="0" lang="fr-FR" sz="1200" b="1" i="0" u="none" strike="noStrike" cap="none" normalizeH="0" baseline="0" dirty="0" smtClean="0">
                          <a:ln>
                            <a:noFill/>
                          </a:ln>
                          <a:solidFill>
                            <a:schemeClr val="bg1"/>
                          </a:solidFill>
                          <a:effectLst/>
                          <a:latin typeface="Univers 45 Light" pitchFamily="2" charset="0"/>
                        </a:rPr>
                        <a:t>Raison sociale</a:t>
                      </a:r>
                      <a:r>
                        <a:rPr kumimoji="0" lang="fr-FR" sz="1200" b="0" i="0" u="none" strike="noStrike" cap="none" normalizeH="0" baseline="0" dirty="0" smtClean="0">
                          <a:ln>
                            <a:noFill/>
                          </a:ln>
                          <a:solidFill>
                            <a:schemeClr val="bg1"/>
                          </a:solidFill>
                          <a:effectLst/>
                          <a:latin typeface="Univers 45 Light" pitchFamily="2" charset="0"/>
                        </a:rPr>
                        <a:t> </a:t>
                      </a:r>
                      <a:endParaRPr kumimoji="0" lang="en-US" sz="1200" b="0" i="0" u="none" strike="noStrike" cap="none" normalizeH="0" baseline="0" dirty="0" smtClean="0">
                        <a:ln>
                          <a:noFill/>
                        </a:ln>
                        <a:solidFill>
                          <a:schemeClr val="bg1"/>
                        </a:solidFill>
                        <a:effectLst/>
                        <a:latin typeface="Univers 45 Light" pitchFamily="2" charset="0"/>
                      </a:endParaRPr>
                    </a:p>
                  </a:txBody>
                  <a:tcPr marT="45711" marB="45711"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med"/>
                    </a:lnT>
                    <a:lnB w="12700" cap="flat" cmpd="sng" algn="ctr">
                      <a:solidFill>
                        <a:srgbClr val="9FB6D9"/>
                      </a:solidFill>
                      <a:prstDash val="solid"/>
                      <a:round/>
                      <a:headEnd type="none" w="med" len="med"/>
                      <a:tailEnd type="none" w="med" len="med"/>
                    </a:lnB>
                    <a:lnTlToBr>
                      <a:noFill/>
                    </a:lnTlToBr>
                    <a:lnBlToTr>
                      <a:noFill/>
                    </a:lnBlToTr>
                    <a:solidFill>
                      <a:srgbClr val="8AA5CB"/>
                    </a:solidFill>
                  </a:tcPr>
                </a:tc>
                <a:tc hMerge="1">
                  <a:txBody>
                    <a:bodyPr/>
                    <a:lstStyle/>
                    <a:p>
                      <a:endParaRPr lang="fr-FR"/>
                    </a:p>
                  </a:txBody>
                  <a:tcPr/>
                </a:tc>
              </a:tr>
              <a:tr h="287284">
                <a:tc>
                  <a:txBody>
                    <a:bodyPr/>
                    <a:lstStyle/>
                    <a:p>
                      <a:pPr marL="285750" marR="0" lvl="0" indent="-285750" algn="l"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r>
                        <a:rPr kumimoji="0" lang="fr-FR" sz="1200" b="0" i="0" u="none" strike="noStrike" cap="none" normalizeH="0" baseline="0" smtClean="0">
                          <a:ln>
                            <a:noFill/>
                          </a:ln>
                          <a:solidFill>
                            <a:schemeClr val="tx1"/>
                          </a:solidFill>
                          <a:effectLst/>
                          <a:latin typeface="Univers 45 Light" pitchFamily="2" charset="0"/>
                        </a:rPr>
                        <a:t> Date de création de la société</a:t>
                      </a:r>
                    </a:p>
                  </a:txBody>
                  <a:tcPr marT="45711" marB="45711"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med"/>
                    </a:lnT>
                    <a:lnB w="12700" cap="flat" cmpd="sng" algn="ctr">
                      <a:solidFill>
                        <a:srgbClr val="9FB6D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Tx/>
                        <a:buSzTx/>
                        <a:buFontTx/>
                        <a:buNone/>
                        <a:tabLst/>
                      </a:pPr>
                      <a:r>
                        <a:rPr kumimoji="0" lang="fr-FR" sz="1200" b="1" i="0" u="none" strike="noStrike" cap="none" normalizeH="0" baseline="0" smtClean="0">
                          <a:ln>
                            <a:noFill/>
                          </a:ln>
                          <a:solidFill>
                            <a:schemeClr val="tx2"/>
                          </a:solidFill>
                          <a:effectLst/>
                          <a:latin typeface="Univers 45 Light" pitchFamily="2" charset="0"/>
                        </a:rPr>
                        <a:t>Juillet 2002</a:t>
                      </a:r>
                    </a:p>
                  </a:txBody>
                  <a:tcPr marT="45711" marB="45711"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med"/>
                    </a:lnT>
                    <a:lnB w="12700" cap="flat" cmpd="sng" algn="ctr">
                      <a:solidFill>
                        <a:srgbClr val="9FB6D9"/>
                      </a:solidFill>
                      <a:prstDash val="solid"/>
                      <a:round/>
                      <a:headEnd type="none" w="med" len="med"/>
                      <a:tailEnd type="none" w="med" len="med"/>
                    </a:lnB>
                    <a:lnTlToBr>
                      <a:noFill/>
                    </a:lnTlToBr>
                    <a:lnBlToTr>
                      <a:noFill/>
                    </a:lnBlToTr>
                    <a:noFill/>
                  </a:tcPr>
                </a:tc>
              </a:tr>
              <a:tr h="274269">
                <a:tc>
                  <a:txBody>
                    <a:bodyPr/>
                    <a:lstStyle/>
                    <a:p>
                      <a:pPr marL="285750" marR="0" lvl="0" indent="-285750" algn="l"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r>
                        <a:rPr kumimoji="0" lang="fr-FR" sz="1200" b="0" i="0" u="none" strike="noStrike" cap="none" normalizeH="0" baseline="0" smtClean="0">
                          <a:ln>
                            <a:noFill/>
                          </a:ln>
                          <a:solidFill>
                            <a:schemeClr val="tx1"/>
                          </a:solidFill>
                          <a:effectLst/>
                          <a:latin typeface="Univers 45 Light" pitchFamily="2" charset="0"/>
                        </a:rPr>
                        <a:t> N° SIRET</a:t>
                      </a:r>
                      <a:endParaRPr kumimoji="0" lang="en-US" sz="1200" b="0" i="0" u="none" strike="noStrike" cap="none" normalizeH="0" baseline="0" smtClean="0">
                        <a:ln>
                          <a:noFill/>
                        </a:ln>
                        <a:solidFill>
                          <a:schemeClr val="tx1"/>
                        </a:solidFill>
                        <a:effectLst/>
                        <a:latin typeface="Univers 45 Light" pitchFamily="2" charset="0"/>
                      </a:endParaRPr>
                    </a:p>
                  </a:txBody>
                  <a:tcPr marT="45711" marB="45711"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med"/>
                    </a:lnT>
                    <a:lnB w="12700" cap="flat" cmpd="sng" algn="ctr">
                      <a:solidFill>
                        <a:srgbClr val="9FB6D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Tx/>
                        <a:buSzTx/>
                        <a:buFontTx/>
                        <a:buNone/>
                        <a:tabLst/>
                      </a:pPr>
                      <a:r>
                        <a:rPr kumimoji="0" lang="fr-FR" sz="1200" b="1" i="0" u="none" strike="noStrike" cap="none" normalizeH="0" baseline="0" smtClean="0">
                          <a:ln>
                            <a:noFill/>
                          </a:ln>
                          <a:solidFill>
                            <a:schemeClr val="tx2"/>
                          </a:solidFill>
                          <a:effectLst/>
                          <a:latin typeface="Univers 45 Light" pitchFamily="2" charset="0"/>
                        </a:rPr>
                        <a:t>442 556 411 00027</a:t>
                      </a:r>
                    </a:p>
                  </a:txBody>
                  <a:tcPr marT="45711" marB="45711"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med"/>
                    </a:lnT>
                    <a:lnB w="12700" cap="flat" cmpd="sng" algn="ctr">
                      <a:solidFill>
                        <a:srgbClr val="9FB6D9"/>
                      </a:solidFill>
                      <a:prstDash val="solid"/>
                      <a:round/>
                      <a:headEnd type="none" w="med" len="med"/>
                      <a:tailEnd type="none" w="med" len="med"/>
                    </a:lnB>
                    <a:lnTlToBr>
                      <a:noFill/>
                    </a:lnTlToBr>
                    <a:lnBlToTr>
                      <a:noFill/>
                    </a:lnBlToTr>
                    <a:noFill/>
                  </a:tcPr>
                </a:tc>
              </a:tr>
              <a:tr h="530253">
                <a:tc>
                  <a:txBody>
                    <a:bodyPr/>
                    <a:lstStyle/>
                    <a:p>
                      <a:pPr marL="285750" marR="0" lvl="0" indent="-285750" algn="l"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r>
                        <a:rPr kumimoji="0" lang="fr-FR" sz="1200" b="0" i="0" u="none" strike="noStrike" cap="none" normalizeH="0" baseline="0" smtClean="0">
                          <a:ln>
                            <a:noFill/>
                          </a:ln>
                          <a:solidFill>
                            <a:schemeClr val="tx1"/>
                          </a:solidFill>
                          <a:effectLst/>
                          <a:latin typeface="Univers 45 Light" pitchFamily="2" charset="0"/>
                        </a:rPr>
                        <a:t>Actionnariat actuel</a:t>
                      </a:r>
                      <a:endParaRPr kumimoji="0" lang="en-US" sz="1200" b="0" i="0" u="none" strike="noStrike" cap="none" normalizeH="0" baseline="0" smtClean="0">
                        <a:ln>
                          <a:noFill/>
                        </a:ln>
                        <a:solidFill>
                          <a:schemeClr val="tx1"/>
                        </a:solidFill>
                        <a:effectLst/>
                        <a:latin typeface="Univers 45 Light" pitchFamily="2" charset="0"/>
                      </a:endParaRPr>
                    </a:p>
                  </a:txBody>
                  <a:tcPr marT="45711" marB="45711"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med"/>
                    </a:lnT>
                    <a:lnB w="12700" cap="flat" cmpd="sng" algn="ctr">
                      <a:solidFill>
                        <a:srgbClr val="9FB6D9"/>
                      </a:solidFill>
                      <a:prstDash val="solid"/>
                      <a:round/>
                      <a:headEnd type="none" w="med" len="med"/>
                      <a:tailEnd type="none" w="med" len="sm"/>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Tx/>
                        <a:buSzTx/>
                        <a:buFontTx/>
                        <a:buNone/>
                        <a:tabLst/>
                      </a:pPr>
                      <a:r>
                        <a:rPr kumimoji="0" lang="fr-FR" sz="1200" b="1" i="0" u="none" strike="noStrike" cap="none" normalizeH="0" baseline="0" smtClean="0">
                          <a:ln>
                            <a:noFill/>
                          </a:ln>
                          <a:solidFill>
                            <a:schemeClr val="tx2"/>
                          </a:solidFill>
                          <a:effectLst/>
                          <a:latin typeface="Univers 45 Light" pitchFamily="2" charset="0"/>
                        </a:rPr>
                        <a:t>Stéphane Wallyn (98%)</a:t>
                      </a:r>
                    </a:p>
                    <a:p>
                      <a:pPr marL="0" marR="0" lvl="0" indent="0" algn="l" defTabSz="914400" rtl="0" eaLnBrk="1" fontAlgn="base" latinLnBrk="0" hangingPunct="1">
                        <a:lnSpc>
                          <a:spcPct val="100000"/>
                        </a:lnSpc>
                        <a:spcBef>
                          <a:spcPct val="40000"/>
                        </a:spcBef>
                        <a:spcAft>
                          <a:spcPct val="0"/>
                        </a:spcAft>
                        <a:buClrTx/>
                        <a:buSzTx/>
                        <a:buFontTx/>
                        <a:buNone/>
                        <a:tabLst/>
                      </a:pPr>
                      <a:r>
                        <a:rPr kumimoji="0" lang="fr-FR" sz="1200" b="1" i="0" u="none" strike="noStrike" cap="none" normalizeH="0" baseline="0" smtClean="0">
                          <a:ln>
                            <a:noFill/>
                          </a:ln>
                          <a:solidFill>
                            <a:schemeClr val="tx2"/>
                          </a:solidFill>
                          <a:effectLst/>
                          <a:latin typeface="Univers 45 Light" pitchFamily="2" charset="0"/>
                        </a:rPr>
                        <a:t>Olivier Wallyn (2%)</a:t>
                      </a:r>
                    </a:p>
                  </a:txBody>
                  <a:tcPr marT="45711" marB="45711"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med"/>
                    </a:lnT>
                    <a:lnB w="12700" cap="flat" cmpd="sng" algn="ctr">
                      <a:solidFill>
                        <a:srgbClr val="9FB6D9"/>
                      </a:solidFill>
                      <a:prstDash val="solid"/>
                      <a:round/>
                      <a:headEnd type="none" w="med" len="med"/>
                      <a:tailEnd type="none" w="med" len="sm"/>
                    </a:lnB>
                    <a:lnTlToBr>
                      <a:noFill/>
                    </a:lnTlToBr>
                    <a:lnBlToTr>
                      <a:noFill/>
                    </a:lnBlToTr>
                    <a:noFill/>
                  </a:tcPr>
                </a:tc>
              </a:tr>
              <a:tr h="301569">
                <a:tc>
                  <a:txBody>
                    <a:bodyPr/>
                    <a:lstStyle/>
                    <a:p>
                      <a:pPr marL="285750" marR="0" lvl="0" indent="-285750" algn="l"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r>
                        <a:rPr kumimoji="0" lang="fr-FR" sz="1200" b="0" i="0" u="none" strike="noStrike" cap="none" normalizeH="0" baseline="0" dirty="0" smtClean="0">
                          <a:ln>
                            <a:noFill/>
                          </a:ln>
                          <a:solidFill>
                            <a:schemeClr val="tx1"/>
                          </a:solidFill>
                          <a:effectLst/>
                          <a:latin typeface="Univers 45 Light" pitchFamily="2" charset="0"/>
                        </a:rPr>
                        <a:t>Coordonnées</a:t>
                      </a:r>
                      <a:endParaRPr kumimoji="0" lang="en-US" sz="1200" b="0" i="0" u="none" strike="noStrike" cap="none" normalizeH="0" baseline="0" dirty="0" smtClean="0">
                        <a:ln>
                          <a:noFill/>
                        </a:ln>
                        <a:solidFill>
                          <a:schemeClr val="tx1"/>
                        </a:solidFill>
                        <a:effectLst/>
                        <a:latin typeface="Univers 45 Light" pitchFamily="2" charset="0"/>
                      </a:endParaRPr>
                    </a:p>
                  </a:txBody>
                  <a:tcPr marT="45711" marB="45711"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sm"/>
                    </a:lnT>
                    <a:lnB w="12700" cap="flat" cmpd="sng" algn="ctr">
                      <a:solidFill>
                        <a:srgbClr val="9FB6D9"/>
                      </a:solidFill>
                      <a:prstDash val="solid"/>
                      <a:round/>
                      <a:headEnd type="none" w="med" len="med"/>
                      <a:tailEnd type="none" w="med" len="sm"/>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Tx/>
                        <a:buSzTx/>
                        <a:buFontTx/>
                        <a:buNone/>
                        <a:tabLst/>
                      </a:pPr>
                      <a:r>
                        <a:rPr kumimoji="0" lang="fr-FR" sz="1200" b="1" i="0" u="none" strike="noStrike" cap="none" normalizeH="0" baseline="0" dirty="0" smtClean="0">
                          <a:ln>
                            <a:noFill/>
                          </a:ln>
                          <a:solidFill>
                            <a:schemeClr val="tx2"/>
                          </a:solidFill>
                          <a:effectLst/>
                          <a:latin typeface="Univers 45 Light" pitchFamily="2" charset="0"/>
                        </a:rPr>
                        <a:t>03 20 34 93 40 / swallyn@aquastar-consulting.com</a:t>
                      </a:r>
                    </a:p>
                  </a:txBody>
                  <a:tcPr marT="45711" marB="45711"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sm"/>
                    </a:lnT>
                    <a:lnB w="12700" cap="flat" cmpd="sng" algn="ctr">
                      <a:solidFill>
                        <a:srgbClr val="9FB6D9"/>
                      </a:solidFill>
                      <a:prstDash val="solid"/>
                      <a:round/>
                      <a:headEnd type="none" w="med" len="med"/>
                      <a:tailEnd type="none" w="med" len="sm"/>
                    </a:lnB>
                    <a:lnTlToBr>
                      <a:noFill/>
                    </a:lnTlToBr>
                    <a:lnBlToTr>
                      <a:noFill/>
                    </a:lnBlToTr>
                    <a:noFill/>
                  </a:tcPr>
                </a:tc>
              </a:tr>
              <a:tr h="301569">
                <a:tc>
                  <a:txBody>
                    <a:bodyPr/>
                    <a:lstStyle/>
                    <a:p>
                      <a:pPr marL="285750" marR="0" lvl="0" indent="-285750" algn="l"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r>
                        <a:rPr kumimoji="0" lang="en-US" sz="1200" b="0" i="0" u="none" strike="noStrike" cap="none" normalizeH="0" baseline="0" dirty="0" err="1" smtClean="0">
                          <a:ln>
                            <a:noFill/>
                          </a:ln>
                          <a:solidFill>
                            <a:schemeClr val="tx1"/>
                          </a:solidFill>
                          <a:effectLst/>
                          <a:latin typeface="Univers 45 Light" pitchFamily="2" charset="0"/>
                        </a:rPr>
                        <a:t>Activité</a:t>
                      </a:r>
                      <a:endParaRPr kumimoji="0" lang="en-US" sz="1200" b="0" i="0" u="none" strike="noStrike" cap="none" normalizeH="0" baseline="0" dirty="0" smtClean="0">
                        <a:ln>
                          <a:noFill/>
                        </a:ln>
                        <a:solidFill>
                          <a:schemeClr val="tx1"/>
                        </a:solidFill>
                        <a:effectLst/>
                        <a:latin typeface="Univers 45 Light" pitchFamily="2" charset="0"/>
                      </a:endParaRPr>
                    </a:p>
                  </a:txBody>
                  <a:tcPr marT="45711" marB="45711"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sm"/>
                    </a:lnT>
                    <a:lnB w="12700" cap="flat" cmpd="sng" algn="ctr">
                      <a:solidFill>
                        <a:srgbClr val="9FB6D9"/>
                      </a:solidFill>
                      <a:prstDash val="solid"/>
                      <a:round/>
                      <a:headEnd type="none" w="med" len="med"/>
                      <a:tailEnd type="none" w="med" len="sm"/>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Tx/>
                        <a:buSzTx/>
                        <a:buFontTx/>
                        <a:buNone/>
                        <a:tabLst/>
                      </a:pPr>
                      <a:r>
                        <a:rPr kumimoji="0" lang="fr-FR" sz="1200" b="1" i="0" u="none" strike="noStrike" cap="none" normalizeH="0" baseline="0" dirty="0" smtClean="0">
                          <a:ln>
                            <a:noFill/>
                          </a:ln>
                          <a:solidFill>
                            <a:schemeClr val="tx2"/>
                          </a:solidFill>
                          <a:effectLst/>
                          <a:latin typeface="Univers 45 Light" pitchFamily="2" charset="0"/>
                        </a:rPr>
                        <a:t>Société de Services Informatiques</a:t>
                      </a:r>
                    </a:p>
                  </a:txBody>
                  <a:tcPr marT="45711" marB="45711"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sm"/>
                    </a:lnT>
                    <a:lnB w="12700" cap="flat" cmpd="sng" algn="ctr">
                      <a:solidFill>
                        <a:srgbClr val="9FB6D9"/>
                      </a:solidFill>
                      <a:prstDash val="solid"/>
                      <a:round/>
                      <a:headEnd type="none" w="med" len="med"/>
                      <a:tailEnd type="none" w="med" len="sm"/>
                    </a:lnB>
                    <a:lnTlToBr>
                      <a:noFill/>
                    </a:lnTlToBr>
                    <a:lnBlToTr>
                      <a:noFill/>
                    </a:lnBlToTr>
                    <a:noFill/>
                  </a:tcPr>
                </a:tc>
              </a:tr>
              <a:tr h="301569">
                <a:tc>
                  <a:txBody>
                    <a:bodyPr/>
                    <a:lstStyle/>
                    <a:p>
                      <a:pPr marL="285750" marR="0" lvl="0" indent="-285750" algn="l"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Univers 45 Light" pitchFamily="2" charset="0"/>
                        </a:rPr>
                        <a:t>CA / </a:t>
                      </a:r>
                      <a:r>
                        <a:rPr kumimoji="0" lang="en-US" sz="1200" b="0" i="0" u="none" strike="noStrike" cap="none" normalizeH="0" baseline="0" dirty="0" err="1" smtClean="0">
                          <a:ln>
                            <a:noFill/>
                          </a:ln>
                          <a:solidFill>
                            <a:schemeClr val="tx1"/>
                          </a:solidFill>
                          <a:effectLst/>
                          <a:latin typeface="Univers 45 Light" pitchFamily="2" charset="0"/>
                        </a:rPr>
                        <a:t>Effectif</a:t>
                      </a:r>
                      <a:endParaRPr kumimoji="0" lang="en-US" sz="1200" b="0" i="0" u="none" strike="noStrike" cap="none" normalizeH="0" baseline="0" dirty="0" smtClean="0">
                        <a:ln>
                          <a:noFill/>
                        </a:ln>
                        <a:solidFill>
                          <a:schemeClr val="tx1"/>
                        </a:solidFill>
                        <a:effectLst/>
                        <a:latin typeface="Univers 45 Light" pitchFamily="2" charset="0"/>
                      </a:endParaRPr>
                    </a:p>
                  </a:txBody>
                  <a:tcPr marT="45711" marB="45711"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sm"/>
                    </a:lnT>
                    <a:lnB w="12700" cap="flat" cmpd="sng" algn="ctr">
                      <a:solidFill>
                        <a:srgbClr val="9FB6D9"/>
                      </a:solidFill>
                      <a:prstDash val="solid"/>
                      <a:round/>
                      <a:headEnd type="none" w="med" len="med"/>
                      <a:tailEnd type="none" w="med" len="sm"/>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Tx/>
                        <a:buSzTx/>
                        <a:buFontTx/>
                        <a:buNone/>
                        <a:tabLst/>
                      </a:pPr>
                      <a:r>
                        <a:rPr kumimoji="0" lang="fr-FR" sz="1200" b="1" i="0" u="none" strike="noStrike" cap="none" normalizeH="0" baseline="0" dirty="0" smtClean="0">
                          <a:ln>
                            <a:noFill/>
                          </a:ln>
                          <a:solidFill>
                            <a:schemeClr val="tx2"/>
                          </a:solidFill>
                          <a:effectLst/>
                          <a:latin typeface="Univers 45 Light" pitchFamily="2" charset="0"/>
                        </a:rPr>
                        <a:t>20000 </a:t>
                      </a:r>
                      <a:r>
                        <a:rPr kumimoji="0" lang="fr-FR" sz="1200" b="1" i="0" u="none" strike="noStrike" cap="none" normalizeH="0" baseline="0" dirty="0" smtClean="0">
                          <a:ln>
                            <a:noFill/>
                          </a:ln>
                          <a:solidFill>
                            <a:schemeClr val="tx2"/>
                          </a:solidFill>
                          <a:effectLst/>
                          <a:latin typeface="Univers 45 Light" pitchFamily="2" charset="0"/>
                        </a:rPr>
                        <a:t>k€ en </a:t>
                      </a:r>
                      <a:r>
                        <a:rPr kumimoji="0" lang="fr-FR" sz="1200" b="1" i="0" u="none" strike="noStrike" cap="none" normalizeH="0" baseline="0" dirty="0" smtClean="0">
                          <a:ln>
                            <a:noFill/>
                          </a:ln>
                          <a:solidFill>
                            <a:schemeClr val="tx2"/>
                          </a:solidFill>
                          <a:effectLst/>
                          <a:latin typeface="Univers 45 Light" pitchFamily="2" charset="0"/>
                        </a:rPr>
                        <a:t>2012 </a:t>
                      </a:r>
                      <a:r>
                        <a:rPr kumimoji="0" lang="fr-FR" sz="1200" b="1" i="0" u="none" strike="noStrike" cap="none" normalizeH="0" baseline="0" dirty="0" smtClean="0">
                          <a:ln>
                            <a:noFill/>
                          </a:ln>
                          <a:solidFill>
                            <a:schemeClr val="tx2"/>
                          </a:solidFill>
                          <a:effectLst/>
                          <a:latin typeface="Univers 45 Light" pitchFamily="2" charset="0"/>
                        </a:rPr>
                        <a:t>/ </a:t>
                      </a:r>
                      <a:r>
                        <a:rPr kumimoji="0" lang="fr-FR" sz="1200" b="1" i="0" u="none" strike="noStrike" cap="none" normalizeH="0" baseline="0" dirty="0" smtClean="0">
                          <a:ln>
                            <a:noFill/>
                          </a:ln>
                          <a:solidFill>
                            <a:schemeClr val="tx2"/>
                          </a:solidFill>
                          <a:effectLst/>
                          <a:latin typeface="Univers 45 Light" pitchFamily="2" charset="0"/>
                        </a:rPr>
                        <a:t>15 </a:t>
                      </a:r>
                      <a:r>
                        <a:rPr kumimoji="0" lang="fr-FR" sz="1200" b="1" i="0" u="none" strike="noStrike" cap="none" normalizeH="0" baseline="0" dirty="0" smtClean="0">
                          <a:ln>
                            <a:noFill/>
                          </a:ln>
                          <a:solidFill>
                            <a:schemeClr val="tx2"/>
                          </a:solidFill>
                          <a:effectLst/>
                          <a:latin typeface="Univers 45 Light" pitchFamily="2" charset="0"/>
                        </a:rPr>
                        <a:t>personnes</a:t>
                      </a:r>
                    </a:p>
                  </a:txBody>
                  <a:tcPr marT="45711" marB="45711"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sm"/>
                    </a:lnT>
                    <a:lnB w="12700" cap="flat" cmpd="sng" algn="ctr">
                      <a:solidFill>
                        <a:srgbClr val="9FB6D9"/>
                      </a:solidFill>
                      <a:prstDash val="solid"/>
                      <a:round/>
                      <a:headEnd type="none" w="med" len="med"/>
                      <a:tailEnd type="none" w="med" len="sm"/>
                    </a:lnB>
                    <a:lnTlToBr>
                      <a:noFill/>
                    </a:lnTlToBr>
                    <a:lnBlToTr>
                      <a:noFill/>
                    </a:lnBlToTr>
                    <a:noFill/>
                  </a:tcPr>
                </a:tc>
              </a:tr>
              <a:tr h="1044381">
                <a:tc>
                  <a:txBody>
                    <a:bodyPr/>
                    <a:lstStyle/>
                    <a:p>
                      <a:pPr marL="285750" marR="0" lvl="0" indent="-285750" algn="l"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en-US" sz="1200" b="0" i="0" u="none" strike="noStrike" cap="none" normalizeH="0" baseline="0" dirty="0" smtClean="0">
                        <a:ln>
                          <a:noFill/>
                        </a:ln>
                        <a:solidFill>
                          <a:schemeClr val="tx1"/>
                        </a:solidFill>
                        <a:effectLst/>
                        <a:latin typeface="Univers 45 Light" pitchFamily="2" charset="0"/>
                      </a:endParaRPr>
                    </a:p>
                  </a:txBody>
                  <a:tcPr marL="90000" marR="90000" marT="46791" marB="46791"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sm"/>
                    </a:lnT>
                    <a:lnB w="12700" cap="flat" cmpd="sng" algn="ctr">
                      <a:solidFill>
                        <a:srgbClr val="9FB6D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Tx/>
                        <a:buSzTx/>
                        <a:buFontTx/>
                        <a:buNone/>
                        <a:tabLst/>
                      </a:pPr>
                      <a:endParaRPr kumimoji="0" lang="fr-FR" sz="1200" b="1" i="0" u="none" strike="noStrike" cap="none" normalizeH="0" baseline="0" dirty="0" smtClean="0">
                        <a:ln>
                          <a:noFill/>
                        </a:ln>
                        <a:solidFill>
                          <a:schemeClr val="tx2"/>
                        </a:solidFill>
                        <a:effectLst/>
                        <a:latin typeface="Univers 45 Light" pitchFamily="2" charset="0"/>
                      </a:endParaRPr>
                    </a:p>
                  </a:txBody>
                  <a:tcPr marT="45711" marB="45711"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sm"/>
                    </a:lnT>
                    <a:lnB w="12700" cap="flat" cmpd="sng" algn="ctr">
                      <a:solidFill>
                        <a:srgbClr val="9FB6D9"/>
                      </a:solidFill>
                      <a:prstDash val="solid"/>
                      <a:round/>
                      <a:headEnd type="none" w="med" len="med"/>
                      <a:tailEnd type="none" w="med" len="med"/>
                    </a:lnB>
                    <a:lnTlToBr>
                      <a:noFill/>
                    </a:lnTlToBr>
                    <a:lnBlToTr>
                      <a:noFill/>
                    </a:lnBlToTr>
                    <a:noFill/>
                  </a:tcPr>
                </a:tc>
              </a:tr>
              <a:tr h="292045">
                <a:tc gridSpan="2">
                  <a:txBody>
                    <a:bodyPr/>
                    <a:lstStyle/>
                    <a:p>
                      <a:pPr marL="285750" marR="0" lvl="0" indent="-285750" algn="just" defTabSz="762000" rtl="0" eaLnBrk="1" fontAlgn="base"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bg1"/>
                          </a:solidFill>
                          <a:effectLst/>
                          <a:latin typeface="Univers 45 Light" pitchFamily="2" charset="0"/>
                        </a:rPr>
                        <a:t>Description du projet &amp; objectifs clefs </a:t>
                      </a:r>
                      <a:endParaRPr kumimoji="0" lang="en-US" sz="1200" b="1" i="0" u="none" strike="noStrike" cap="none" normalizeH="0" baseline="0" smtClean="0">
                        <a:ln>
                          <a:noFill/>
                        </a:ln>
                        <a:solidFill>
                          <a:schemeClr val="bg1"/>
                        </a:solidFill>
                        <a:effectLst/>
                        <a:latin typeface="Univers 45 Light" pitchFamily="2" charset="0"/>
                      </a:endParaRPr>
                    </a:p>
                  </a:txBody>
                  <a:tcPr marT="45711" marB="45711"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med"/>
                    </a:lnT>
                    <a:lnB w="12700" cap="flat" cmpd="sng" algn="ctr">
                      <a:solidFill>
                        <a:srgbClr val="9FB6D9"/>
                      </a:solidFill>
                      <a:prstDash val="solid"/>
                      <a:round/>
                      <a:headEnd type="none" w="med" len="med"/>
                      <a:tailEnd type="none" w="med" len="sm"/>
                    </a:lnB>
                    <a:lnTlToBr>
                      <a:noFill/>
                    </a:lnTlToBr>
                    <a:lnBlToTr>
                      <a:noFill/>
                    </a:lnBlToTr>
                    <a:solidFill>
                      <a:srgbClr val="8AA5CB"/>
                    </a:solidFill>
                  </a:tcPr>
                </a:tc>
                <a:tc hMerge="1">
                  <a:txBody>
                    <a:bodyPr/>
                    <a:lstStyle/>
                    <a:p>
                      <a:endParaRPr lang="fr-FR"/>
                    </a:p>
                  </a:txBody>
                  <a:tcPr/>
                </a:tc>
              </a:tr>
              <a:tr h="1739195">
                <a:tc gridSpan="2">
                  <a:txBody>
                    <a:bodyPr/>
                    <a:lstStyle/>
                    <a:p>
                      <a:pPr marL="285750" marR="0" lvl="0" indent="-285750" algn="l" defTabSz="762000" rtl="0" eaLnBrk="1" fontAlgn="base" latinLnBrk="0" hangingPunct="1">
                        <a:lnSpc>
                          <a:spcPct val="100000"/>
                        </a:lnSpc>
                        <a:spcBef>
                          <a:spcPct val="40000"/>
                        </a:spcBef>
                        <a:spcAft>
                          <a:spcPct val="0"/>
                        </a:spcAft>
                        <a:buClr>
                          <a:schemeClr val="tx2"/>
                        </a:buClr>
                        <a:buSzPct val="85000"/>
                        <a:buFont typeface="Wingdings" pitchFamily="2" charset="2"/>
                        <a:buChar char="l"/>
                        <a:tabLst/>
                      </a:pPr>
                      <a:endParaRPr kumimoji="0" lang="en-US" sz="1200" b="0" i="0" u="none" strike="noStrike" cap="none" normalizeH="0" baseline="0" dirty="0" smtClean="0">
                        <a:ln>
                          <a:noFill/>
                        </a:ln>
                        <a:solidFill>
                          <a:schemeClr val="tx1"/>
                        </a:solidFill>
                        <a:effectLst/>
                        <a:latin typeface="Univers 45 Light" pitchFamily="2" charset="0"/>
                      </a:endParaRPr>
                    </a:p>
                  </a:txBody>
                  <a:tcPr marL="90000" marR="90000" marT="46791" marB="46791"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sm"/>
                    </a:lnT>
                    <a:lnB w="12700" cap="flat" cmpd="sng" algn="ctr">
                      <a:solidFill>
                        <a:srgbClr val="9FB6D9"/>
                      </a:solidFill>
                      <a:prstDash val="solid"/>
                      <a:round/>
                      <a:headEnd type="none" w="med" len="med"/>
                      <a:tailEnd type="none" w="med" len="med"/>
                    </a:lnB>
                    <a:lnTlToBr>
                      <a:noFill/>
                    </a:lnTlToBr>
                    <a:lnBlToTr>
                      <a:noFill/>
                    </a:lnBlToTr>
                    <a:noFill/>
                  </a:tcPr>
                </a:tc>
                <a:tc hMerge="1">
                  <a:txBody>
                    <a:bodyPr/>
                    <a:lstStyle/>
                    <a:p>
                      <a:endParaRPr lang="fr-FR"/>
                    </a:p>
                  </a:txBody>
                  <a:tcPr/>
                </a:tc>
              </a:tr>
            </a:tbl>
          </a:graphicData>
        </a:graphic>
      </p:graphicFrame>
      <p:pic>
        <p:nvPicPr>
          <p:cNvPr id="16421" name="Picture 37"/>
          <p:cNvPicPr>
            <a:picLocks noChangeAspect="1" noChangeArrowheads="1"/>
          </p:cNvPicPr>
          <p:nvPr/>
        </p:nvPicPr>
        <p:blipFill>
          <a:blip r:embed="rId2" cstate="print"/>
          <a:srcRect/>
          <a:stretch>
            <a:fillRect/>
          </a:stretch>
        </p:blipFill>
        <p:spPr bwMode="auto">
          <a:xfrm>
            <a:off x="8985250" y="0"/>
            <a:ext cx="920750" cy="9810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1"/>
          <p:cNvSpPr txBox="1">
            <a:spLocks noGrp="1" noChangeArrowheads="1"/>
          </p:cNvSpPr>
          <p:nvPr/>
        </p:nvSpPr>
        <p:spPr bwMode="auto">
          <a:xfrm>
            <a:off x="9351963" y="6561138"/>
            <a:ext cx="280987" cy="296862"/>
          </a:xfrm>
          <a:prstGeom prst="rect">
            <a:avLst/>
          </a:prstGeom>
          <a:noFill/>
          <a:ln w="9525">
            <a:noFill/>
            <a:miter lim="800000"/>
            <a:headEnd/>
            <a:tailEnd/>
          </a:ln>
        </p:spPr>
        <p:txBody>
          <a:bodyPr lIns="0" tIns="0" rIns="0" bIns="0" anchor="ctr"/>
          <a:lstStyle/>
          <a:p>
            <a:pPr algn="r"/>
            <a:fld id="{1997AE89-E845-4580-A4D0-8D994B487E57}" type="slidenum">
              <a:rPr lang="en-US">
                <a:solidFill>
                  <a:schemeClr val="tx2"/>
                </a:solidFill>
              </a:rPr>
              <a:pPr algn="r"/>
              <a:t>3</a:t>
            </a:fld>
            <a:endParaRPr lang="en-US">
              <a:solidFill>
                <a:schemeClr val="tx2"/>
              </a:solidFill>
            </a:endParaRPr>
          </a:p>
        </p:txBody>
      </p:sp>
      <p:sp>
        <p:nvSpPr>
          <p:cNvPr id="21507" name="Rectangle 2"/>
          <p:cNvSpPr>
            <a:spLocks noGrp="1" noChangeArrowheads="1"/>
          </p:cNvSpPr>
          <p:nvPr>
            <p:ph type="title" idx="4294967295"/>
          </p:nvPr>
        </p:nvSpPr>
        <p:spPr/>
        <p:txBody>
          <a:bodyPr/>
          <a:lstStyle/>
          <a:p>
            <a:r>
              <a:rPr lang="fr-FR" dirty="0" smtClean="0"/>
              <a:t>Sources de la </a:t>
            </a:r>
            <a:r>
              <a:rPr lang="fr-FR" dirty="0" smtClean="0"/>
              <a:t>valeur</a:t>
            </a:r>
            <a:r>
              <a:rPr lang="fr-FR" dirty="0" smtClean="0"/>
              <a:t/>
            </a:r>
            <a:br>
              <a:rPr lang="fr-FR" dirty="0" smtClean="0"/>
            </a:br>
            <a:r>
              <a:rPr lang="fr-FR" dirty="0" smtClean="0"/>
              <a:t> </a:t>
            </a:r>
            <a:r>
              <a:rPr lang="fr-FR" b="0" dirty="0" smtClean="0">
                <a:ea typeface="ＭＳ Ｐゴシック" pitchFamily="34" charset="-128"/>
              </a:rPr>
              <a:t>Identité : Chef d’Orchestre</a:t>
            </a:r>
            <a:endParaRPr lang="fr-FR" b="0" dirty="0" smtClean="0">
              <a:ea typeface="ＭＳ Ｐゴシック" pitchFamily="34" charset="-128"/>
            </a:endParaRPr>
          </a:p>
        </p:txBody>
      </p:sp>
      <p:sp>
        <p:nvSpPr>
          <p:cNvPr id="21508" name="Espace réservé du numéro de diapositive 3"/>
          <p:cNvSpPr txBox="1">
            <a:spLocks noGrp="1"/>
          </p:cNvSpPr>
          <p:nvPr/>
        </p:nvSpPr>
        <p:spPr bwMode="auto">
          <a:xfrm>
            <a:off x="9351963" y="6561138"/>
            <a:ext cx="280987" cy="296862"/>
          </a:xfrm>
          <a:prstGeom prst="rect">
            <a:avLst/>
          </a:prstGeom>
          <a:noFill/>
          <a:ln w="9525">
            <a:noFill/>
            <a:miter lim="800000"/>
            <a:headEnd/>
            <a:tailEnd/>
          </a:ln>
        </p:spPr>
        <p:txBody>
          <a:bodyPr lIns="0" tIns="0" rIns="0" bIns="0" anchor="ctr"/>
          <a:lstStyle/>
          <a:p>
            <a:pPr algn="r"/>
            <a:fld id="{55736227-6FA7-4E5C-BE01-88AE219C88BC}" type="slidenum">
              <a:rPr lang="en-US">
                <a:solidFill>
                  <a:schemeClr val="tx2"/>
                </a:solidFill>
              </a:rPr>
              <a:pPr algn="r"/>
              <a:t>3</a:t>
            </a:fld>
            <a:endParaRPr lang="en-US">
              <a:solidFill>
                <a:schemeClr val="tx2"/>
              </a:solidFill>
            </a:endParaRPr>
          </a:p>
        </p:txBody>
      </p:sp>
      <p:sp>
        <p:nvSpPr>
          <p:cNvPr id="21509" name="Rectangle 96"/>
          <p:cNvSpPr>
            <a:spLocks noChangeArrowheads="1"/>
          </p:cNvSpPr>
          <p:nvPr/>
        </p:nvSpPr>
        <p:spPr bwMode="auto">
          <a:xfrm>
            <a:off x="1662113" y="1151331"/>
            <a:ext cx="1049967" cy="627864"/>
          </a:xfrm>
          <a:prstGeom prst="rect">
            <a:avLst/>
          </a:prstGeom>
          <a:noFill/>
          <a:ln w="6350">
            <a:noFill/>
            <a:miter lim="800000"/>
            <a:headEnd/>
            <a:tailEnd/>
          </a:ln>
        </p:spPr>
        <p:txBody>
          <a:bodyPr wrap="none" lIns="0" tIns="0" rIns="0" bIns="0" anchor="ctr">
            <a:spAutoFit/>
          </a:bodyPr>
          <a:lstStyle/>
          <a:p>
            <a:r>
              <a:rPr lang="fr-FR" sz="1200" dirty="0"/>
              <a:t>Stéphane </a:t>
            </a:r>
            <a:r>
              <a:rPr lang="fr-FR" sz="1200" dirty="0" err="1"/>
              <a:t>Wallyn</a:t>
            </a:r>
            <a:endParaRPr lang="fr-FR" sz="1200" dirty="0"/>
          </a:p>
          <a:p>
            <a:r>
              <a:rPr lang="fr-FR" sz="1200" dirty="0" smtClean="0"/>
              <a:t>40</a:t>
            </a:r>
            <a:r>
              <a:rPr lang="fr-FR" sz="1200" dirty="0" smtClean="0"/>
              <a:t> </a:t>
            </a:r>
            <a:r>
              <a:rPr lang="fr-FR" sz="1200" dirty="0"/>
              <a:t>ans, marié, 2 enfants</a:t>
            </a:r>
          </a:p>
          <a:p>
            <a:pPr eaLnBrk="0" hangingPunct="0">
              <a:spcBef>
                <a:spcPct val="40000"/>
              </a:spcBef>
            </a:pPr>
            <a:r>
              <a:rPr lang="fr-FR" sz="1200" b="1" dirty="0"/>
              <a:t>Gérant fondateur</a:t>
            </a:r>
          </a:p>
        </p:txBody>
      </p:sp>
      <p:sp>
        <p:nvSpPr>
          <p:cNvPr id="21510" name="Rectangle 97"/>
          <p:cNvSpPr>
            <a:spLocks noChangeArrowheads="1"/>
          </p:cNvSpPr>
          <p:nvPr/>
        </p:nvSpPr>
        <p:spPr bwMode="auto">
          <a:xfrm>
            <a:off x="3368675" y="1317055"/>
            <a:ext cx="3898900" cy="1923604"/>
          </a:xfrm>
          <a:prstGeom prst="rect">
            <a:avLst/>
          </a:prstGeom>
          <a:noFill/>
          <a:ln w="6350">
            <a:noFill/>
            <a:miter lim="800000"/>
            <a:headEnd/>
            <a:tailEnd/>
          </a:ln>
        </p:spPr>
        <p:txBody>
          <a:bodyPr lIns="0" tIns="0" rIns="0" bIns="0" anchor="ctr">
            <a:spAutoFit/>
          </a:bodyPr>
          <a:lstStyle/>
          <a:p>
            <a:pPr>
              <a:tabLst>
                <a:tab pos="6172200" algn="l"/>
              </a:tabLst>
            </a:pPr>
            <a:r>
              <a:rPr lang="fr-FR" sz="1300" b="1" dirty="0">
                <a:solidFill>
                  <a:schemeClr val="tx2"/>
                </a:solidFill>
              </a:rPr>
              <a:t>Formation</a:t>
            </a:r>
          </a:p>
          <a:p>
            <a:pPr>
              <a:buFontTx/>
              <a:buChar char="•"/>
              <a:tabLst>
                <a:tab pos="6172200" algn="l"/>
              </a:tabLst>
            </a:pPr>
            <a:r>
              <a:rPr lang="fr-FR" sz="1200" dirty="0"/>
              <a:t> Maître Ingénieur en génie des systèmes industriels et </a:t>
            </a:r>
            <a:r>
              <a:rPr lang="fr-FR" sz="1200" dirty="0" smtClean="0"/>
              <a:t>productiques</a:t>
            </a:r>
            <a:endParaRPr lang="fr-FR" sz="1200" dirty="0"/>
          </a:p>
          <a:p>
            <a:pPr>
              <a:tabLst>
                <a:tab pos="6172200" algn="l"/>
              </a:tabLst>
            </a:pPr>
            <a:endParaRPr lang="fr-FR" sz="1300" dirty="0">
              <a:solidFill>
                <a:schemeClr val="tx2"/>
              </a:solidFill>
            </a:endParaRPr>
          </a:p>
          <a:p>
            <a:pPr>
              <a:tabLst>
                <a:tab pos="6172200" algn="l"/>
              </a:tabLst>
            </a:pPr>
            <a:r>
              <a:rPr lang="fr-FR" sz="1300" b="1" dirty="0">
                <a:solidFill>
                  <a:schemeClr val="tx2"/>
                </a:solidFill>
              </a:rPr>
              <a:t>Expériences professionnelles</a:t>
            </a:r>
          </a:p>
          <a:p>
            <a:pPr>
              <a:tabLst>
                <a:tab pos="6172200" algn="l"/>
              </a:tabLst>
            </a:pPr>
            <a:r>
              <a:rPr lang="fr-FR" sz="1300" b="1" dirty="0">
                <a:solidFill>
                  <a:schemeClr val="tx2"/>
                </a:solidFill>
              </a:rPr>
              <a:t>Parcours :</a:t>
            </a:r>
          </a:p>
          <a:p>
            <a:pPr>
              <a:buFontTx/>
              <a:buChar char="•"/>
              <a:tabLst>
                <a:tab pos="6172200" algn="l"/>
              </a:tabLst>
            </a:pPr>
            <a:r>
              <a:rPr lang="fr-FR" sz="1200" dirty="0"/>
              <a:t> Responsable informatique pour les sites du Nord du Groupe </a:t>
            </a:r>
            <a:r>
              <a:rPr lang="fr-FR" sz="1200" dirty="0" err="1"/>
              <a:t>Mecaplast</a:t>
            </a:r>
            <a:r>
              <a:rPr lang="fr-FR" sz="1200" dirty="0"/>
              <a:t> </a:t>
            </a:r>
            <a:r>
              <a:rPr lang="fr-FR" sz="1200" dirty="0" smtClean="0"/>
              <a:t>(1997 </a:t>
            </a:r>
            <a:r>
              <a:rPr lang="fr-FR" sz="1200" dirty="0"/>
              <a:t>à 2002)</a:t>
            </a:r>
          </a:p>
          <a:p>
            <a:pPr>
              <a:tabLst>
                <a:tab pos="6172200" algn="l"/>
              </a:tabLst>
            </a:pPr>
            <a:r>
              <a:rPr lang="fr-FR" sz="1300" b="1" dirty="0" smtClean="0">
                <a:solidFill>
                  <a:schemeClr val="tx2"/>
                </a:solidFill>
              </a:rPr>
              <a:t>Bénéfices </a:t>
            </a:r>
            <a:r>
              <a:rPr lang="fr-FR" sz="1300" b="1" dirty="0">
                <a:solidFill>
                  <a:schemeClr val="tx2"/>
                </a:solidFill>
              </a:rPr>
              <a:t>:</a:t>
            </a:r>
          </a:p>
          <a:p>
            <a:pPr>
              <a:buFontTx/>
              <a:buChar char="•"/>
              <a:tabLst>
                <a:tab pos="6172200" algn="l"/>
              </a:tabLst>
            </a:pPr>
            <a:r>
              <a:rPr lang="fr-FR" sz="1200" dirty="0"/>
              <a:t> Expérience très riche – Industrie de pointe (Equipementier auto 1</a:t>
            </a:r>
            <a:r>
              <a:rPr lang="fr-FR" sz="1200" baseline="30000" dirty="0"/>
              <a:t>er</a:t>
            </a:r>
            <a:r>
              <a:rPr lang="fr-FR" sz="1200" dirty="0"/>
              <a:t> rang – Groupe international) – Vision globale de part le poste occupé</a:t>
            </a:r>
          </a:p>
          <a:p>
            <a:pPr>
              <a:buFontTx/>
              <a:buChar char="•"/>
              <a:tabLst>
                <a:tab pos="6172200" algn="l"/>
              </a:tabLst>
            </a:pPr>
            <a:r>
              <a:rPr lang="fr-FR" sz="1200" dirty="0"/>
              <a:t> Evolution </a:t>
            </a:r>
            <a:r>
              <a:rPr lang="fr-FR" sz="1200" dirty="0" smtClean="0"/>
              <a:t>éclair </a:t>
            </a:r>
            <a:r>
              <a:rPr lang="fr-FR" sz="1200" dirty="0"/>
              <a:t>en 5 </a:t>
            </a:r>
            <a:r>
              <a:rPr lang="fr-FR" sz="1200" dirty="0" smtClean="0"/>
              <a:t>ans</a:t>
            </a:r>
            <a:endParaRPr lang="fr-FR" sz="1200" dirty="0"/>
          </a:p>
        </p:txBody>
      </p:sp>
      <p:sp>
        <p:nvSpPr>
          <p:cNvPr id="21511" name="Rectangle 99"/>
          <p:cNvSpPr>
            <a:spLocks noChangeArrowheads="1"/>
          </p:cNvSpPr>
          <p:nvPr/>
        </p:nvSpPr>
        <p:spPr bwMode="auto">
          <a:xfrm>
            <a:off x="3391854" y="3498393"/>
            <a:ext cx="639599" cy="754053"/>
          </a:xfrm>
          <a:prstGeom prst="rect">
            <a:avLst/>
          </a:prstGeom>
          <a:noFill/>
          <a:ln w="6350">
            <a:noFill/>
            <a:miter lim="800000"/>
            <a:headEnd/>
            <a:tailEnd/>
          </a:ln>
        </p:spPr>
        <p:txBody>
          <a:bodyPr wrap="none" lIns="0" tIns="0" rIns="0" bIns="0" anchor="ctr">
            <a:spAutoFit/>
          </a:bodyPr>
          <a:lstStyle/>
          <a:p>
            <a:pPr>
              <a:tabLst>
                <a:tab pos="6172200" algn="l"/>
              </a:tabLst>
            </a:pPr>
            <a:r>
              <a:rPr lang="fr-FR" sz="1300" b="1" dirty="0" smtClean="0">
                <a:solidFill>
                  <a:schemeClr val="tx2"/>
                </a:solidFill>
              </a:rPr>
              <a:t>Valeurs</a:t>
            </a:r>
            <a:endParaRPr lang="en-US" sz="1300" b="1" dirty="0">
              <a:solidFill>
                <a:schemeClr val="tx2"/>
              </a:solidFill>
            </a:endParaRPr>
          </a:p>
          <a:p>
            <a:pPr>
              <a:buFontTx/>
              <a:buChar char="•"/>
              <a:tabLst>
                <a:tab pos="6172200" algn="l"/>
              </a:tabLst>
            </a:pPr>
            <a:r>
              <a:rPr lang="fr-FR" sz="1200" dirty="0" smtClean="0"/>
              <a:t> Humaniste</a:t>
            </a:r>
          </a:p>
          <a:p>
            <a:pPr>
              <a:buFontTx/>
              <a:buChar char="•"/>
              <a:tabLst>
                <a:tab pos="6172200" algn="l"/>
              </a:tabLst>
            </a:pPr>
            <a:r>
              <a:rPr lang="fr-FR" sz="1200" dirty="0"/>
              <a:t> </a:t>
            </a:r>
            <a:r>
              <a:rPr lang="fr-FR" sz="1200" dirty="0" smtClean="0"/>
              <a:t>Pragmatique</a:t>
            </a:r>
            <a:endParaRPr lang="fr-FR" sz="1200" dirty="0"/>
          </a:p>
          <a:p>
            <a:pPr>
              <a:buFontTx/>
              <a:buChar char="•"/>
              <a:tabLst>
                <a:tab pos="6172200" algn="l"/>
              </a:tabLst>
            </a:pPr>
            <a:r>
              <a:rPr lang="fr-FR" sz="1200" dirty="0" smtClean="0"/>
              <a:t> Leadership</a:t>
            </a:r>
            <a:endParaRPr lang="fr-FR" sz="1200" dirty="0"/>
          </a:p>
        </p:txBody>
      </p:sp>
      <p:sp>
        <p:nvSpPr>
          <p:cNvPr id="21512" name="Rectangle 101"/>
          <p:cNvSpPr>
            <a:spLocks noChangeArrowheads="1"/>
          </p:cNvSpPr>
          <p:nvPr/>
        </p:nvSpPr>
        <p:spPr bwMode="auto">
          <a:xfrm>
            <a:off x="1784350" y="3527425"/>
            <a:ext cx="0" cy="320675"/>
          </a:xfrm>
          <a:prstGeom prst="rect">
            <a:avLst/>
          </a:prstGeom>
          <a:noFill/>
          <a:ln w="6350">
            <a:noFill/>
            <a:miter lim="800000"/>
            <a:headEnd/>
            <a:tailEnd/>
          </a:ln>
        </p:spPr>
        <p:txBody>
          <a:bodyPr wrap="none" lIns="0" tIns="0" rIns="0" bIns="0" anchor="ctr">
            <a:spAutoFit/>
          </a:bodyPr>
          <a:lstStyle/>
          <a:p>
            <a:pPr eaLnBrk="0" hangingPunct="0"/>
            <a:endParaRPr lang="fr-FR" sz="1100" b="1"/>
          </a:p>
          <a:p>
            <a:pPr eaLnBrk="0" hangingPunct="0"/>
            <a:endParaRPr lang="fr-FR" b="1"/>
          </a:p>
        </p:txBody>
      </p:sp>
      <p:pic>
        <p:nvPicPr>
          <p:cNvPr id="21513" name="Picture 9" descr="IMG_0041"/>
          <p:cNvPicPr>
            <a:picLocks noChangeAspect="1" noChangeArrowheads="1"/>
          </p:cNvPicPr>
          <p:nvPr/>
        </p:nvPicPr>
        <p:blipFill>
          <a:blip r:embed="rId3" cstate="print"/>
          <a:srcRect/>
          <a:stretch>
            <a:fillRect/>
          </a:stretch>
        </p:blipFill>
        <p:spPr bwMode="auto">
          <a:xfrm>
            <a:off x="344488" y="1196975"/>
            <a:ext cx="1038225" cy="1390650"/>
          </a:xfrm>
          <a:prstGeom prst="rect">
            <a:avLst/>
          </a:prstGeom>
          <a:noFill/>
          <a:ln w="9525">
            <a:noFill/>
            <a:miter lim="800000"/>
            <a:headEnd/>
            <a:tailEnd/>
          </a:ln>
        </p:spPr>
      </p:pic>
      <p:pic>
        <p:nvPicPr>
          <p:cNvPr id="21515" name="Picture 11"/>
          <p:cNvPicPr>
            <a:picLocks noChangeAspect="1" noChangeArrowheads="1"/>
          </p:cNvPicPr>
          <p:nvPr/>
        </p:nvPicPr>
        <p:blipFill>
          <a:blip r:embed="rId4" cstate="print"/>
          <a:srcRect/>
          <a:stretch>
            <a:fillRect/>
          </a:stretch>
        </p:blipFill>
        <p:spPr bwMode="auto">
          <a:xfrm>
            <a:off x="8986838" y="0"/>
            <a:ext cx="919162" cy="981075"/>
          </a:xfrm>
          <a:prstGeom prst="rect">
            <a:avLst/>
          </a:prstGeom>
          <a:noFill/>
          <a:ln w="9525">
            <a:noFill/>
            <a:miter lim="800000"/>
            <a:headEnd/>
            <a:tailEnd/>
          </a:ln>
        </p:spPr>
      </p:pic>
      <p:sp>
        <p:nvSpPr>
          <p:cNvPr id="12" name="Rectangle 99"/>
          <p:cNvSpPr>
            <a:spLocks noChangeArrowheads="1"/>
          </p:cNvSpPr>
          <p:nvPr/>
        </p:nvSpPr>
        <p:spPr bwMode="auto">
          <a:xfrm>
            <a:off x="3391854" y="4486180"/>
            <a:ext cx="2216954" cy="938719"/>
          </a:xfrm>
          <a:prstGeom prst="rect">
            <a:avLst/>
          </a:prstGeom>
          <a:noFill/>
          <a:ln w="6350">
            <a:noFill/>
            <a:miter lim="800000"/>
            <a:headEnd/>
            <a:tailEnd/>
          </a:ln>
        </p:spPr>
        <p:txBody>
          <a:bodyPr wrap="none" lIns="0" tIns="0" rIns="0" bIns="0" anchor="ctr">
            <a:spAutoFit/>
          </a:bodyPr>
          <a:lstStyle/>
          <a:p>
            <a:pPr>
              <a:tabLst>
                <a:tab pos="6172200" algn="l"/>
              </a:tabLst>
            </a:pPr>
            <a:r>
              <a:rPr lang="fr-FR" sz="1300" b="1" dirty="0">
                <a:solidFill>
                  <a:schemeClr val="tx2"/>
                </a:solidFill>
              </a:rPr>
              <a:t>Rôles opérationnels dans Aquastar Consulting</a:t>
            </a:r>
            <a:endParaRPr lang="en-US" sz="1300" b="1" dirty="0">
              <a:solidFill>
                <a:schemeClr val="tx2"/>
              </a:solidFill>
            </a:endParaRPr>
          </a:p>
          <a:p>
            <a:pPr>
              <a:buFontTx/>
              <a:buChar char="•"/>
              <a:tabLst>
                <a:tab pos="6172200" algn="l"/>
              </a:tabLst>
            </a:pPr>
            <a:r>
              <a:rPr lang="fr-FR" sz="1200" dirty="0"/>
              <a:t> </a:t>
            </a:r>
            <a:r>
              <a:rPr lang="fr-FR" sz="1200" dirty="0" smtClean="0"/>
              <a:t>Gestion stratégie et orientations</a:t>
            </a:r>
          </a:p>
          <a:p>
            <a:pPr>
              <a:buFontTx/>
              <a:buChar char="•"/>
              <a:tabLst>
                <a:tab pos="6172200" algn="l"/>
              </a:tabLst>
            </a:pPr>
            <a:r>
              <a:rPr lang="fr-FR" sz="1200" dirty="0" smtClean="0"/>
              <a:t> Gestion </a:t>
            </a:r>
            <a:r>
              <a:rPr lang="fr-FR" sz="1200" dirty="0"/>
              <a:t>Administrative, Financière et Humaine</a:t>
            </a:r>
          </a:p>
          <a:p>
            <a:pPr>
              <a:buFontTx/>
              <a:buChar char="•"/>
              <a:tabLst>
                <a:tab pos="6172200" algn="l"/>
              </a:tabLst>
            </a:pPr>
            <a:r>
              <a:rPr lang="fr-FR" sz="1200" dirty="0"/>
              <a:t> Gestion des Partenariats</a:t>
            </a:r>
          </a:p>
          <a:p>
            <a:pPr>
              <a:tabLst>
                <a:tab pos="6172200" algn="l"/>
              </a:tabLst>
            </a:pPr>
            <a:endParaRPr lang="fr-FR" sz="1200"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200025" y="188913"/>
            <a:ext cx="4181475" cy="293687"/>
          </a:xfrm>
          <a:prstGeom prst="rect">
            <a:avLst/>
          </a:prstGeom>
          <a:solidFill>
            <a:srgbClr val="8AA5CB"/>
          </a:solidFill>
          <a:ln w="6350">
            <a:noFill/>
            <a:miter lim="800000"/>
            <a:headEnd/>
            <a:tailEnd/>
          </a:ln>
        </p:spPr>
        <p:txBody>
          <a:bodyPr wrap="none" lIns="0" tIns="0" rIns="0" bIns="0" anchor="ctr"/>
          <a:lstStyle/>
          <a:p>
            <a:endParaRPr lang="fr-FR"/>
          </a:p>
        </p:txBody>
      </p:sp>
      <p:sp>
        <p:nvSpPr>
          <p:cNvPr id="26627" name="Espace réservé du numéro de diapositive 2"/>
          <p:cNvSpPr txBox="1">
            <a:spLocks noGrp="1"/>
          </p:cNvSpPr>
          <p:nvPr/>
        </p:nvSpPr>
        <p:spPr bwMode="auto">
          <a:xfrm>
            <a:off x="9351963" y="6561138"/>
            <a:ext cx="280987" cy="296862"/>
          </a:xfrm>
          <a:prstGeom prst="rect">
            <a:avLst/>
          </a:prstGeom>
          <a:noFill/>
          <a:ln w="9525">
            <a:noFill/>
            <a:miter lim="800000"/>
            <a:headEnd/>
            <a:tailEnd/>
          </a:ln>
        </p:spPr>
        <p:txBody>
          <a:bodyPr lIns="0" tIns="0" rIns="0" bIns="0" anchor="ctr"/>
          <a:lstStyle/>
          <a:p>
            <a:pPr algn="r"/>
            <a:fld id="{B624ACEC-BF01-4738-A7FA-F000332D89FE}" type="slidenum">
              <a:rPr lang="en-US">
                <a:solidFill>
                  <a:schemeClr val="tx2"/>
                </a:solidFill>
              </a:rPr>
              <a:pPr algn="r"/>
              <a:t>4</a:t>
            </a:fld>
            <a:endParaRPr lang="en-US">
              <a:solidFill>
                <a:schemeClr val="tx2"/>
              </a:solidFill>
            </a:endParaRPr>
          </a:p>
        </p:txBody>
      </p:sp>
      <p:sp>
        <p:nvSpPr>
          <p:cNvPr id="26628" name="Rectangle 4"/>
          <p:cNvSpPr>
            <a:spLocks noGrp="1" noChangeArrowheads="1"/>
          </p:cNvSpPr>
          <p:nvPr>
            <p:ph type="title"/>
          </p:nvPr>
        </p:nvSpPr>
        <p:spPr/>
        <p:txBody>
          <a:bodyPr/>
          <a:lstStyle/>
          <a:p>
            <a:r>
              <a:rPr lang="fr-FR" dirty="0" smtClean="0">
                <a:solidFill>
                  <a:schemeClr val="tx1"/>
                </a:solidFill>
              </a:rPr>
              <a:t>  Sources de la </a:t>
            </a:r>
            <a:r>
              <a:rPr lang="fr-FR" dirty="0" smtClean="0">
                <a:solidFill>
                  <a:schemeClr val="tx1"/>
                </a:solidFill>
              </a:rPr>
              <a:t>valeur</a:t>
            </a:r>
            <a:r>
              <a:rPr lang="fr-FR" dirty="0" smtClean="0">
                <a:solidFill>
                  <a:schemeClr val="tx1"/>
                </a:solidFill>
              </a:rPr>
              <a:t/>
            </a:r>
            <a:br>
              <a:rPr lang="fr-FR" dirty="0" smtClean="0">
                <a:solidFill>
                  <a:schemeClr val="tx1"/>
                </a:solidFill>
              </a:rPr>
            </a:br>
            <a:r>
              <a:rPr lang="fr-FR" dirty="0" smtClean="0">
                <a:solidFill>
                  <a:schemeClr val="tx1"/>
                </a:solidFill>
              </a:rPr>
              <a:t>  </a:t>
            </a:r>
            <a:r>
              <a:rPr lang="fr-FR" b="0" dirty="0" smtClean="0"/>
              <a:t>Historique d’Aquastar : Les dates importantes</a:t>
            </a:r>
            <a:r>
              <a:rPr lang="fr-FR" dirty="0" smtClean="0"/>
              <a:t> </a:t>
            </a:r>
          </a:p>
        </p:txBody>
      </p:sp>
      <p:pic>
        <p:nvPicPr>
          <p:cNvPr id="26629" name="Picture 5"/>
          <p:cNvPicPr>
            <a:picLocks noChangeAspect="1" noChangeArrowheads="1"/>
          </p:cNvPicPr>
          <p:nvPr/>
        </p:nvPicPr>
        <p:blipFill>
          <a:blip r:embed="rId3" cstate="print"/>
          <a:srcRect/>
          <a:stretch>
            <a:fillRect/>
          </a:stretch>
        </p:blipFill>
        <p:spPr bwMode="auto">
          <a:xfrm>
            <a:off x="8986838" y="0"/>
            <a:ext cx="919162" cy="981075"/>
          </a:xfrm>
          <a:prstGeom prst="rect">
            <a:avLst/>
          </a:prstGeom>
          <a:noFill/>
          <a:ln w="9525">
            <a:noFill/>
            <a:miter lim="800000"/>
            <a:headEnd/>
            <a:tailEnd/>
          </a:ln>
        </p:spPr>
      </p:pic>
      <p:sp>
        <p:nvSpPr>
          <p:cNvPr id="26630" name="Rectangle 97"/>
          <p:cNvSpPr>
            <a:spLocks noChangeArrowheads="1"/>
          </p:cNvSpPr>
          <p:nvPr/>
        </p:nvSpPr>
        <p:spPr bwMode="auto">
          <a:xfrm>
            <a:off x="1928813" y="1125538"/>
            <a:ext cx="4818062" cy="752475"/>
          </a:xfrm>
          <a:prstGeom prst="rect">
            <a:avLst/>
          </a:prstGeom>
          <a:noFill/>
          <a:ln w="6350">
            <a:noFill/>
            <a:miter lim="800000"/>
            <a:headEnd/>
            <a:tailEnd/>
          </a:ln>
        </p:spPr>
        <p:txBody>
          <a:bodyPr wrap="none" lIns="0" tIns="0" rIns="0" bIns="0" anchor="ctr">
            <a:spAutoFit/>
          </a:bodyPr>
          <a:lstStyle/>
          <a:p>
            <a:pPr>
              <a:tabLst>
                <a:tab pos="6172200" algn="l"/>
              </a:tabLst>
            </a:pPr>
            <a:r>
              <a:rPr lang="fr-FR" sz="1300" b="1">
                <a:solidFill>
                  <a:schemeClr val="tx2"/>
                </a:solidFill>
              </a:rPr>
              <a:t>2002</a:t>
            </a:r>
          </a:p>
          <a:p>
            <a:pPr>
              <a:buFontTx/>
              <a:buChar char="•"/>
              <a:tabLst>
                <a:tab pos="6172200" algn="l"/>
              </a:tabLst>
            </a:pPr>
            <a:r>
              <a:rPr lang="fr-FR" sz="1200"/>
              <a:t> Création de la société, avec 2 collaborateurs – toujours présents à ce jour (Kevin Lesne &amp; Aurélien Guestin)</a:t>
            </a:r>
          </a:p>
          <a:p>
            <a:pPr>
              <a:buFontTx/>
              <a:buChar char="•"/>
              <a:tabLst>
                <a:tab pos="6172200" algn="l"/>
              </a:tabLst>
            </a:pPr>
            <a:r>
              <a:rPr lang="fr-FR" sz="1200"/>
              <a:t> Installation au CRITT M2A (Bruay la Buissière)</a:t>
            </a:r>
          </a:p>
          <a:p>
            <a:pPr>
              <a:buFontTx/>
              <a:buChar char="•"/>
              <a:tabLst>
                <a:tab pos="6172200" algn="l"/>
              </a:tabLst>
            </a:pPr>
            <a:r>
              <a:rPr lang="fr-FR" sz="1200"/>
              <a:t> Activité : Infogérance, exploitation et assistance conseil auprès de PME / PMI</a:t>
            </a:r>
          </a:p>
        </p:txBody>
      </p:sp>
      <p:sp>
        <p:nvSpPr>
          <p:cNvPr id="26631" name="Rectangle 97"/>
          <p:cNvSpPr>
            <a:spLocks noChangeArrowheads="1"/>
          </p:cNvSpPr>
          <p:nvPr/>
        </p:nvSpPr>
        <p:spPr bwMode="auto">
          <a:xfrm>
            <a:off x="1912938" y="1954213"/>
            <a:ext cx="7993062" cy="754062"/>
          </a:xfrm>
          <a:prstGeom prst="rect">
            <a:avLst/>
          </a:prstGeom>
          <a:noFill/>
          <a:ln w="6350">
            <a:noFill/>
            <a:miter lim="800000"/>
            <a:headEnd/>
            <a:tailEnd/>
          </a:ln>
        </p:spPr>
        <p:txBody>
          <a:bodyPr lIns="0" tIns="0" rIns="0" bIns="0" anchor="ctr">
            <a:spAutoFit/>
          </a:bodyPr>
          <a:lstStyle/>
          <a:p>
            <a:pPr>
              <a:tabLst>
                <a:tab pos="6172200" algn="l"/>
              </a:tabLst>
            </a:pPr>
            <a:r>
              <a:rPr lang="fr-FR" sz="1300" b="1" dirty="0">
                <a:solidFill>
                  <a:schemeClr val="tx2"/>
                </a:solidFill>
              </a:rPr>
              <a:t>2003</a:t>
            </a:r>
          </a:p>
          <a:p>
            <a:pPr>
              <a:buFontTx/>
              <a:buChar char="•"/>
              <a:tabLst>
                <a:tab pos="6172200" algn="l"/>
              </a:tabLst>
            </a:pPr>
            <a:r>
              <a:rPr lang="fr-FR" sz="1200" dirty="0"/>
              <a:t> Embauche d’un ingénieur expérimenté , </a:t>
            </a:r>
          </a:p>
          <a:p>
            <a:pPr>
              <a:buFontTx/>
              <a:buChar char="•"/>
              <a:tabLst>
                <a:tab pos="6172200" algn="l"/>
              </a:tabLst>
            </a:pPr>
            <a:r>
              <a:rPr lang="fr-FR" sz="1200" dirty="0"/>
              <a:t> Développement de l’activité d’intégration de solutions infrastructure informatique auprès des PME / PMI </a:t>
            </a:r>
          </a:p>
          <a:p>
            <a:pPr>
              <a:buFontTx/>
              <a:buChar char="•"/>
              <a:tabLst>
                <a:tab pos="6172200" algn="l"/>
              </a:tabLst>
            </a:pPr>
            <a:r>
              <a:rPr lang="fr-FR" sz="1200" dirty="0"/>
              <a:t> Premiers Clients Moyen et Grand Compte (EPSM des Flandres, </a:t>
            </a:r>
            <a:r>
              <a:rPr lang="fr-FR" sz="1200" dirty="0" err="1"/>
              <a:t>Assedics</a:t>
            </a:r>
            <a:r>
              <a:rPr lang="fr-FR" sz="1200" dirty="0"/>
              <a:t> Pays du Nord)</a:t>
            </a:r>
          </a:p>
        </p:txBody>
      </p:sp>
      <p:sp>
        <p:nvSpPr>
          <p:cNvPr id="26632" name="Rectangle 97"/>
          <p:cNvSpPr>
            <a:spLocks noChangeArrowheads="1"/>
          </p:cNvSpPr>
          <p:nvPr/>
        </p:nvSpPr>
        <p:spPr bwMode="auto">
          <a:xfrm>
            <a:off x="1928813" y="3975621"/>
            <a:ext cx="7993062" cy="384721"/>
          </a:xfrm>
          <a:prstGeom prst="rect">
            <a:avLst/>
          </a:prstGeom>
          <a:noFill/>
          <a:ln w="6350">
            <a:noFill/>
            <a:miter lim="800000"/>
            <a:headEnd/>
            <a:tailEnd/>
          </a:ln>
        </p:spPr>
        <p:txBody>
          <a:bodyPr lIns="0" tIns="0" rIns="0" bIns="0" anchor="ctr">
            <a:spAutoFit/>
          </a:bodyPr>
          <a:lstStyle/>
          <a:p>
            <a:pPr>
              <a:tabLst>
                <a:tab pos="6172200" algn="l"/>
              </a:tabLst>
            </a:pPr>
            <a:r>
              <a:rPr lang="fr-FR" sz="1300" b="1" dirty="0">
                <a:solidFill>
                  <a:schemeClr val="tx2"/>
                </a:solidFill>
              </a:rPr>
              <a:t>2005</a:t>
            </a:r>
          </a:p>
          <a:p>
            <a:pPr>
              <a:buFontTx/>
              <a:buChar char="•"/>
              <a:tabLst>
                <a:tab pos="6172200" algn="l"/>
              </a:tabLst>
            </a:pPr>
            <a:r>
              <a:rPr lang="fr-FR" sz="1200" dirty="0" smtClean="0"/>
              <a:t>Continuité </a:t>
            </a:r>
            <a:r>
              <a:rPr lang="fr-FR" sz="1200" dirty="0"/>
              <a:t>du développement</a:t>
            </a:r>
          </a:p>
        </p:txBody>
      </p:sp>
      <p:sp>
        <p:nvSpPr>
          <p:cNvPr id="26633" name="Rectangle 97"/>
          <p:cNvSpPr>
            <a:spLocks noChangeArrowheads="1"/>
          </p:cNvSpPr>
          <p:nvPr/>
        </p:nvSpPr>
        <p:spPr bwMode="auto">
          <a:xfrm>
            <a:off x="1928813" y="2965713"/>
            <a:ext cx="7993062" cy="569387"/>
          </a:xfrm>
          <a:prstGeom prst="rect">
            <a:avLst/>
          </a:prstGeom>
          <a:noFill/>
          <a:ln w="6350">
            <a:noFill/>
            <a:miter lim="800000"/>
            <a:headEnd/>
            <a:tailEnd/>
          </a:ln>
        </p:spPr>
        <p:txBody>
          <a:bodyPr lIns="0" tIns="0" rIns="0" bIns="0" anchor="ctr">
            <a:spAutoFit/>
          </a:bodyPr>
          <a:lstStyle/>
          <a:p>
            <a:pPr>
              <a:tabLst>
                <a:tab pos="6172200" algn="l"/>
              </a:tabLst>
            </a:pPr>
            <a:r>
              <a:rPr lang="fr-FR" sz="1300" b="1" dirty="0">
                <a:solidFill>
                  <a:schemeClr val="tx2"/>
                </a:solidFill>
              </a:rPr>
              <a:t>2004</a:t>
            </a:r>
          </a:p>
          <a:p>
            <a:pPr>
              <a:buFontTx/>
              <a:buChar char="•"/>
              <a:tabLst>
                <a:tab pos="6172200" algn="l"/>
              </a:tabLst>
            </a:pPr>
            <a:r>
              <a:rPr lang="fr-FR" sz="1200" dirty="0" smtClean="0"/>
              <a:t>Premiers </a:t>
            </a:r>
            <a:r>
              <a:rPr lang="fr-FR" sz="1200" dirty="0"/>
              <a:t>marchés publics de « fournitures » (Mairie de Bruay-la-Buissière, CH de Bailleul, …) </a:t>
            </a:r>
          </a:p>
          <a:p>
            <a:pPr>
              <a:buFontTx/>
              <a:buChar char="•"/>
              <a:tabLst>
                <a:tab pos="6172200" algn="l"/>
              </a:tabLst>
            </a:pPr>
            <a:r>
              <a:rPr lang="fr-FR" sz="1200" dirty="0"/>
              <a:t> Innovation - solution </a:t>
            </a:r>
            <a:r>
              <a:rPr lang="fr-FR" sz="1200" dirty="0" err="1"/>
              <a:t>LiveKiosque</a:t>
            </a:r>
            <a:r>
              <a:rPr lang="fr-FR" sz="1200" dirty="0"/>
              <a:t>, et développement de la clientèles Assédic (Assedic Pas-de-Calais, Picardie, Pays de Loire, </a:t>
            </a:r>
            <a:r>
              <a:rPr lang="fr-FR" sz="1200" dirty="0" err="1"/>
              <a:t>Rhone-Alpes</a:t>
            </a:r>
            <a:r>
              <a:rPr lang="fr-FR" sz="1200" dirty="0"/>
              <a:t>, etc…)</a:t>
            </a:r>
          </a:p>
        </p:txBody>
      </p:sp>
      <p:sp>
        <p:nvSpPr>
          <p:cNvPr id="26634" name="Accolade ouvrante 12"/>
          <p:cNvSpPr>
            <a:spLocks/>
          </p:cNvSpPr>
          <p:nvPr/>
        </p:nvSpPr>
        <p:spPr bwMode="auto">
          <a:xfrm>
            <a:off x="1497013" y="1196975"/>
            <a:ext cx="287337" cy="1439863"/>
          </a:xfrm>
          <a:prstGeom prst="leftBrace">
            <a:avLst>
              <a:gd name="adj1" fmla="val 8352"/>
              <a:gd name="adj2" fmla="val 50000"/>
            </a:avLst>
          </a:prstGeom>
          <a:solidFill>
            <a:schemeClr val="bg2"/>
          </a:solidFill>
          <a:ln w="6350" algn="ctr">
            <a:solidFill>
              <a:schemeClr val="tx2"/>
            </a:solidFill>
            <a:round/>
            <a:headEnd/>
            <a:tailEnd/>
          </a:ln>
        </p:spPr>
        <p:txBody>
          <a:bodyPr wrap="none" lIns="0" tIns="0" rIns="0" bIns="0" anchor="ctr"/>
          <a:lstStyle/>
          <a:p>
            <a:endParaRPr lang="fr-FR"/>
          </a:p>
        </p:txBody>
      </p:sp>
      <p:sp>
        <p:nvSpPr>
          <p:cNvPr id="26635" name="ZoneTexte 13"/>
          <p:cNvSpPr txBox="1">
            <a:spLocks noChangeArrowheads="1"/>
          </p:cNvSpPr>
          <p:nvPr/>
        </p:nvSpPr>
        <p:spPr bwMode="auto">
          <a:xfrm>
            <a:off x="631825" y="1773238"/>
            <a:ext cx="792163" cy="307975"/>
          </a:xfrm>
          <a:prstGeom prst="rect">
            <a:avLst/>
          </a:prstGeom>
          <a:noFill/>
          <a:ln w="9525">
            <a:noFill/>
            <a:miter lim="800000"/>
            <a:headEnd/>
            <a:tailEnd/>
          </a:ln>
        </p:spPr>
        <p:txBody>
          <a:bodyPr>
            <a:spAutoFit/>
          </a:bodyPr>
          <a:lstStyle/>
          <a:p>
            <a:pPr algn="ctr"/>
            <a:r>
              <a:rPr lang="fr-FR" sz="1400" i="1"/>
              <a:t>Création</a:t>
            </a:r>
          </a:p>
        </p:txBody>
      </p:sp>
      <p:sp>
        <p:nvSpPr>
          <p:cNvPr id="26636" name="Accolade ouvrante 14"/>
          <p:cNvSpPr>
            <a:spLocks/>
          </p:cNvSpPr>
          <p:nvPr/>
        </p:nvSpPr>
        <p:spPr bwMode="auto">
          <a:xfrm>
            <a:off x="1497013" y="2782888"/>
            <a:ext cx="287337" cy="1800225"/>
          </a:xfrm>
          <a:prstGeom prst="leftBrace">
            <a:avLst>
              <a:gd name="adj1" fmla="val 8354"/>
              <a:gd name="adj2" fmla="val 50000"/>
            </a:avLst>
          </a:prstGeom>
          <a:solidFill>
            <a:schemeClr val="bg2"/>
          </a:solidFill>
          <a:ln w="6350" algn="ctr">
            <a:solidFill>
              <a:schemeClr val="tx2"/>
            </a:solidFill>
            <a:round/>
            <a:headEnd/>
            <a:tailEnd/>
          </a:ln>
        </p:spPr>
        <p:txBody>
          <a:bodyPr wrap="none" lIns="0" tIns="0" rIns="0" bIns="0" anchor="ctr"/>
          <a:lstStyle/>
          <a:p>
            <a:endParaRPr lang="fr-FR"/>
          </a:p>
        </p:txBody>
      </p:sp>
      <p:sp>
        <p:nvSpPr>
          <p:cNvPr id="26637" name="ZoneTexte 15"/>
          <p:cNvSpPr txBox="1">
            <a:spLocks noChangeArrowheads="1"/>
          </p:cNvSpPr>
          <p:nvPr/>
        </p:nvSpPr>
        <p:spPr bwMode="auto">
          <a:xfrm>
            <a:off x="273050" y="3413125"/>
            <a:ext cx="1150938" cy="522288"/>
          </a:xfrm>
          <a:prstGeom prst="rect">
            <a:avLst/>
          </a:prstGeom>
          <a:noFill/>
          <a:ln w="9525">
            <a:noFill/>
            <a:miter lim="800000"/>
            <a:headEnd/>
            <a:tailEnd/>
          </a:ln>
        </p:spPr>
        <p:txBody>
          <a:bodyPr>
            <a:spAutoFit/>
          </a:bodyPr>
          <a:lstStyle/>
          <a:p>
            <a:pPr algn="ctr"/>
            <a:r>
              <a:rPr lang="fr-FR" sz="1400" i="1"/>
              <a:t>Consolidation &amp; Développement</a:t>
            </a:r>
          </a:p>
        </p:txBody>
      </p:sp>
      <p:sp>
        <p:nvSpPr>
          <p:cNvPr id="26638" name="Rectangle 97"/>
          <p:cNvSpPr>
            <a:spLocks noChangeArrowheads="1"/>
          </p:cNvSpPr>
          <p:nvPr/>
        </p:nvSpPr>
        <p:spPr bwMode="auto">
          <a:xfrm>
            <a:off x="1928813" y="4847992"/>
            <a:ext cx="7993062" cy="1492716"/>
          </a:xfrm>
          <a:prstGeom prst="rect">
            <a:avLst/>
          </a:prstGeom>
          <a:noFill/>
          <a:ln w="6350">
            <a:noFill/>
            <a:miter lim="800000"/>
            <a:headEnd/>
            <a:tailEnd/>
          </a:ln>
        </p:spPr>
        <p:txBody>
          <a:bodyPr lIns="0" tIns="0" rIns="0" bIns="0" anchor="ctr">
            <a:spAutoFit/>
          </a:bodyPr>
          <a:lstStyle/>
          <a:p>
            <a:pPr>
              <a:tabLst>
                <a:tab pos="6172200" algn="l"/>
              </a:tabLst>
            </a:pPr>
            <a:r>
              <a:rPr lang="fr-FR" sz="1300" b="1" dirty="0">
                <a:solidFill>
                  <a:schemeClr val="tx2"/>
                </a:solidFill>
              </a:rPr>
              <a:t>2006 – 1ère rupture</a:t>
            </a:r>
          </a:p>
          <a:p>
            <a:pPr>
              <a:buFontTx/>
              <a:buChar char="•"/>
              <a:tabLst>
                <a:tab pos="6172200" algn="l"/>
              </a:tabLst>
            </a:pPr>
            <a:r>
              <a:rPr lang="fr-FR" sz="1200" dirty="0"/>
              <a:t> Déménagement d’Aquastar Consulting dans les locaux de Mons-en-Barœul – Cœur de l’activité économique régionale – locaux 400 m2 en prévision d’un développement</a:t>
            </a:r>
          </a:p>
          <a:p>
            <a:pPr>
              <a:buFontTx/>
              <a:buChar char="•"/>
              <a:tabLst>
                <a:tab pos="6172200" algn="l"/>
              </a:tabLst>
            </a:pPr>
            <a:r>
              <a:rPr lang="fr-FR" sz="1200" dirty="0"/>
              <a:t> Embauche d’un Consultant Progiciel (François Gervais) – Améliorer notre taux de pénétration dans la PME / PMI par une approche métier</a:t>
            </a:r>
          </a:p>
          <a:p>
            <a:pPr>
              <a:buFontTx/>
              <a:buChar char="•"/>
              <a:tabLst>
                <a:tab pos="6172200" algn="l"/>
              </a:tabLst>
            </a:pPr>
            <a:r>
              <a:rPr lang="fr-FR" sz="1200" dirty="0"/>
              <a:t> Embauche d’un Développeur (David Lebrun) -  soutien à la production de projets métiers complexes  </a:t>
            </a:r>
          </a:p>
          <a:p>
            <a:pPr>
              <a:buFontTx/>
              <a:buChar char="•"/>
              <a:tabLst>
                <a:tab pos="6172200" algn="l"/>
              </a:tabLst>
            </a:pPr>
            <a:r>
              <a:rPr lang="fr-FR" sz="1200" dirty="0"/>
              <a:t> Embauche d’une Assistante de Gestion (Christelle </a:t>
            </a:r>
            <a:r>
              <a:rPr lang="fr-FR" sz="1200" dirty="0" err="1"/>
              <a:t>Wallyn</a:t>
            </a:r>
            <a:r>
              <a:rPr lang="fr-FR" sz="1200" dirty="0"/>
              <a:t>) – Comptabilité courante, tâches administratives et recouvrement</a:t>
            </a:r>
          </a:p>
          <a:p>
            <a:pPr>
              <a:buFontTx/>
              <a:buChar char="•"/>
              <a:tabLst>
                <a:tab pos="6172200" algn="l"/>
              </a:tabLst>
            </a:pPr>
            <a:r>
              <a:rPr lang="fr-FR" sz="1200" dirty="0"/>
              <a:t> </a:t>
            </a:r>
            <a:r>
              <a:rPr lang="fr-FR" sz="1200" dirty="0" smtClean="0"/>
              <a:t>Premières </a:t>
            </a:r>
            <a:r>
              <a:rPr lang="fr-FR" sz="1200" dirty="0"/>
              <a:t>actions marketing  &amp; communication – Embauche en contrat de professionnalisation d’une chargé de marketing et communication – 1 an</a:t>
            </a:r>
          </a:p>
          <a:p>
            <a:pPr lvl="1">
              <a:buFontTx/>
              <a:buChar char="•"/>
              <a:tabLst>
                <a:tab pos="6172200" algn="l"/>
              </a:tabLst>
            </a:pPr>
            <a:r>
              <a:rPr lang="fr-FR" sz="1200" dirty="0"/>
              <a:t> Cible/Segmentation</a:t>
            </a:r>
          </a:p>
          <a:p>
            <a:pPr lvl="1">
              <a:buFontTx/>
              <a:buChar char="•"/>
              <a:tabLst>
                <a:tab pos="6172200" algn="l"/>
              </a:tabLst>
            </a:pPr>
            <a:r>
              <a:rPr lang="fr-FR" sz="1200" dirty="0"/>
              <a:t> Axes </a:t>
            </a:r>
            <a:r>
              <a:rPr lang="fr-FR" sz="1200" dirty="0" smtClean="0"/>
              <a:t>Stratégique</a:t>
            </a:r>
            <a:endParaRPr lang="fr-FR" sz="1200" dirty="0"/>
          </a:p>
        </p:txBody>
      </p:sp>
      <p:sp>
        <p:nvSpPr>
          <p:cNvPr id="26639" name="Accolade ouvrante 17"/>
          <p:cNvSpPr>
            <a:spLocks/>
          </p:cNvSpPr>
          <p:nvPr/>
        </p:nvSpPr>
        <p:spPr bwMode="auto">
          <a:xfrm>
            <a:off x="1497013" y="4705350"/>
            <a:ext cx="287337" cy="1800225"/>
          </a:xfrm>
          <a:prstGeom prst="leftBrace">
            <a:avLst>
              <a:gd name="adj1" fmla="val 8354"/>
              <a:gd name="adj2" fmla="val 50000"/>
            </a:avLst>
          </a:prstGeom>
          <a:solidFill>
            <a:schemeClr val="bg2"/>
          </a:solidFill>
          <a:ln w="6350" algn="ctr">
            <a:solidFill>
              <a:schemeClr val="tx2"/>
            </a:solidFill>
            <a:round/>
            <a:headEnd/>
            <a:tailEnd/>
          </a:ln>
        </p:spPr>
        <p:txBody>
          <a:bodyPr wrap="none" lIns="0" tIns="0" rIns="0" bIns="0" anchor="ctr"/>
          <a:lstStyle/>
          <a:p>
            <a:endParaRPr lang="fr-FR"/>
          </a:p>
        </p:txBody>
      </p:sp>
      <p:sp>
        <p:nvSpPr>
          <p:cNvPr id="26640" name="ZoneTexte 18"/>
          <p:cNvSpPr txBox="1">
            <a:spLocks noChangeArrowheads="1"/>
          </p:cNvSpPr>
          <p:nvPr/>
        </p:nvSpPr>
        <p:spPr bwMode="auto">
          <a:xfrm>
            <a:off x="560388" y="5661025"/>
            <a:ext cx="1008062" cy="307975"/>
          </a:xfrm>
          <a:prstGeom prst="rect">
            <a:avLst/>
          </a:prstGeom>
          <a:noFill/>
          <a:ln w="9525">
            <a:noFill/>
            <a:miter lim="800000"/>
            <a:headEnd/>
            <a:tailEnd/>
          </a:ln>
        </p:spPr>
        <p:txBody>
          <a:bodyPr>
            <a:spAutoFit/>
          </a:bodyPr>
          <a:lstStyle/>
          <a:p>
            <a:pPr algn="ctr"/>
            <a:r>
              <a:rPr lang="fr-FR" sz="1400" i="1"/>
              <a:t>Croissance</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200025" y="188913"/>
            <a:ext cx="4181475" cy="293687"/>
          </a:xfrm>
          <a:prstGeom prst="rect">
            <a:avLst/>
          </a:prstGeom>
          <a:solidFill>
            <a:srgbClr val="8AA5CB"/>
          </a:solidFill>
          <a:ln w="6350">
            <a:noFill/>
            <a:miter lim="800000"/>
            <a:headEnd/>
            <a:tailEnd/>
          </a:ln>
        </p:spPr>
        <p:txBody>
          <a:bodyPr wrap="none" lIns="0" tIns="0" rIns="0" bIns="0" anchor="ctr"/>
          <a:lstStyle/>
          <a:p>
            <a:endParaRPr lang="fr-FR"/>
          </a:p>
        </p:txBody>
      </p:sp>
      <p:sp>
        <p:nvSpPr>
          <p:cNvPr id="27651" name="Espace réservé du numéro de diapositive 2"/>
          <p:cNvSpPr>
            <a:spLocks noGrp="1"/>
          </p:cNvSpPr>
          <p:nvPr>
            <p:ph type="sldNum" sz="quarter" idx="10"/>
          </p:nvPr>
        </p:nvSpPr>
        <p:spPr>
          <a:noFill/>
        </p:spPr>
        <p:txBody>
          <a:bodyPr/>
          <a:lstStyle/>
          <a:p>
            <a:fld id="{9DBABE93-3809-4D36-B8F6-E3A2511811AB}" type="slidenum">
              <a:rPr lang="en-US" smtClean="0"/>
              <a:pPr/>
              <a:t>5</a:t>
            </a:fld>
            <a:endParaRPr lang="en-US" smtClean="0"/>
          </a:p>
        </p:txBody>
      </p:sp>
      <p:sp>
        <p:nvSpPr>
          <p:cNvPr id="27652" name="Rectangle 97"/>
          <p:cNvSpPr>
            <a:spLocks noChangeArrowheads="1"/>
          </p:cNvSpPr>
          <p:nvPr/>
        </p:nvSpPr>
        <p:spPr bwMode="auto">
          <a:xfrm>
            <a:off x="1928813" y="2187575"/>
            <a:ext cx="7993062" cy="938213"/>
          </a:xfrm>
          <a:prstGeom prst="rect">
            <a:avLst/>
          </a:prstGeom>
          <a:noFill/>
          <a:ln w="6350">
            <a:noFill/>
            <a:miter lim="800000"/>
            <a:headEnd/>
            <a:tailEnd/>
          </a:ln>
        </p:spPr>
        <p:txBody>
          <a:bodyPr lIns="0" tIns="0" rIns="0" bIns="0" anchor="ctr">
            <a:spAutoFit/>
          </a:bodyPr>
          <a:lstStyle/>
          <a:p>
            <a:pPr>
              <a:tabLst>
                <a:tab pos="6172200" algn="l"/>
              </a:tabLst>
            </a:pPr>
            <a:r>
              <a:rPr lang="fr-FR" sz="1300" b="1" dirty="0">
                <a:solidFill>
                  <a:schemeClr val="tx2"/>
                </a:solidFill>
              </a:rPr>
              <a:t>2008 – Seconde rupture</a:t>
            </a:r>
          </a:p>
          <a:p>
            <a:pPr>
              <a:buFontTx/>
              <a:buChar char="•"/>
              <a:tabLst>
                <a:tab pos="6172200" algn="l"/>
              </a:tabLst>
            </a:pPr>
            <a:r>
              <a:rPr lang="fr-FR" sz="1200" dirty="0"/>
              <a:t> Embauche d’un technicien Micro &amp; Réseau (Damien </a:t>
            </a:r>
            <a:r>
              <a:rPr lang="fr-FR" sz="1200" dirty="0" err="1"/>
              <a:t>Bunnens</a:t>
            </a:r>
            <a:r>
              <a:rPr lang="fr-FR" sz="1200" dirty="0"/>
              <a:t>) – soutien à la production</a:t>
            </a:r>
          </a:p>
          <a:p>
            <a:pPr>
              <a:buFontTx/>
              <a:buChar char="•"/>
              <a:tabLst>
                <a:tab pos="6172200" algn="l"/>
              </a:tabLst>
            </a:pPr>
            <a:r>
              <a:rPr lang="fr-FR" sz="1200" dirty="0"/>
              <a:t> Embauche d’un Ingénieur Commercial </a:t>
            </a:r>
          </a:p>
          <a:p>
            <a:pPr>
              <a:buFontTx/>
              <a:buChar char="•"/>
              <a:tabLst>
                <a:tab pos="6172200" algn="l"/>
              </a:tabLst>
            </a:pPr>
            <a:r>
              <a:rPr lang="fr-FR" sz="1200" dirty="0"/>
              <a:t> Embauche d’une téléprospectrice – Actions ciblées – Développement de notre présence sur secteur Santé et Public</a:t>
            </a:r>
          </a:p>
          <a:p>
            <a:pPr>
              <a:tabLst>
                <a:tab pos="6172200" algn="l"/>
              </a:tabLst>
            </a:pPr>
            <a:endParaRPr lang="fr-FR" sz="1200" dirty="0"/>
          </a:p>
        </p:txBody>
      </p:sp>
      <p:sp>
        <p:nvSpPr>
          <p:cNvPr id="27653" name="Rectangle 97"/>
          <p:cNvSpPr>
            <a:spLocks noChangeArrowheads="1"/>
          </p:cNvSpPr>
          <p:nvPr/>
        </p:nvSpPr>
        <p:spPr bwMode="auto">
          <a:xfrm>
            <a:off x="1928813" y="1217617"/>
            <a:ext cx="7993062" cy="754053"/>
          </a:xfrm>
          <a:prstGeom prst="rect">
            <a:avLst/>
          </a:prstGeom>
          <a:noFill/>
          <a:ln w="6350">
            <a:noFill/>
            <a:miter lim="800000"/>
            <a:headEnd/>
            <a:tailEnd/>
          </a:ln>
        </p:spPr>
        <p:txBody>
          <a:bodyPr lIns="0" tIns="0" rIns="0" bIns="0" anchor="ctr">
            <a:spAutoFit/>
          </a:bodyPr>
          <a:lstStyle/>
          <a:p>
            <a:pPr>
              <a:tabLst>
                <a:tab pos="6172200" algn="l"/>
              </a:tabLst>
            </a:pPr>
            <a:r>
              <a:rPr lang="fr-FR" sz="1300" b="1" dirty="0">
                <a:solidFill>
                  <a:schemeClr val="tx2"/>
                </a:solidFill>
              </a:rPr>
              <a:t>2007</a:t>
            </a:r>
          </a:p>
          <a:p>
            <a:pPr>
              <a:buFontTx/>
              <a:buChar char="•"/>
              <a:tabLst>
                <a:tab pos="6172200" algn="l"/>
              </a:tabLst>
            </a:pPr>
            <a:r>
              <a:rPr lang="fr-FR" sz="1200" dirty="0"/>
              <a:t> Premières retombées actions marketing et communication secteur Santé – Projets à fortes valeurs ajoutées techniques (CH Bailleul, CH Cambrai, Cliniques, etc..)</a:t>
            </a:r>
          </a:p>
          <a:p>
            <a:pPr>
              <a:buFontTx/>
              <a:buChar char="•"/>
              <a:tabLst>
                <a:tab pos="6172200" algn="l"/>
              </a:tabLst>
            </a:pPr>
            <a:r>
              <a:rPr lang="fr-FR" sz="1200" dirty="0"/>
              <a:t> Premiers projets de Gestion à fortes valeurs ajoutées technique (CRM, </a:t>
            </a:r>
            <a:r>
              <a:rPr lang="fr-FR" sz="1200" dirty="0" err="1"/>
              <a:t>e-Buisness</a:t>
            </a:r>
            <a:r>
              <a:rPr lang="fr-FR" sz="1200" dirty="0"/>
              <a:t>, communication entre systèmes de gestions hétérogènes, etc.)</a:t>
            </a:r>
          </a:p>
          <a:p>
            <a:pPr>
              <a:buFontTx/>
              <a:buChar char="•"/>
              <a:tabLst>
                <a:tab pos="6172200" algn="l"/>
              </a:tabLst>
            </a:pPr>
            <a:r>
              <a:rPr lang="fr-FR" sz="1200" dirty="0"/>
              <a:t> Continuité du développement </a:t>
            </a:r>
          </a:p>
        </p:txBody>
      </p:sp>
      <p:sp>
        <p:nvSpPr>
          <p:cNvPr id="27654" name="Accolade ouvrante 11"/>
          <p:cNvSpPr>
            <a:spLocks/>
          </p:cNvSpPr>
          <p:nvPr/>
        </p:nvSpPr>
        <p:spPr bwMode="auto">
          <a:xfrm>
            <a:off x="1497013" y="1179513"/>
            <a:ext cx="287337" cy="863600"/>
          </a:xfrm>
          <a:prstGeom prst="leftBrace">
            <a:avLst>
              <a:gd name="adj1" fmla="val 8349"/>
              <a:gd name="adj2" fmla="val 50000"/>
            </a:avLst>
          </a:prstGeom>
          <a:solidFill>
            <a:schemeClr val="bg2"/>
          </a:solidFill>
          <a:ln w="6350" algn="ctr">
            <a:solidFill>
              <a:schemeClr val="tx2"/>
            </a:solidFill>
            <a:round/>
            <a:headEnd/>
            <a:tailEnd/>
          </a:ln>
        </p:spPr>
        <p:txBody>
          <a:bodyPr wrap="none" lIns="0" tIns="0" rIns="0" bIns="0" anchor="ctr"/>
          <a:lstStyle/>
          <a:p>
            <a:endParaRPr lang="fr-FR"/>
          </a:p>
        </p:txBody>
      </p:sp>
      <p:sp>
        <p:nvSpPr>
          <p:cNvPr id="27655" name="Accolade ouvrante 14"/>
          <p:cNvSpPr>
            <a:spLocks/>
          </p:cNvSpPr>
          <p:nvPr/>
        </p:nvSpPr>
        <p:spPr bwMode="auto">
          <a:xfrm>
            <a:off x="1497013" y="2187575"/>
            <a:ext cx="287337" cy="863600"/>
          </a:xfrm>
          <a:prstGeom prst="leftBrace">
            <a:avLst>
              <a:gd name="adj1" fmla="val 8349"/>
              <a:gd name="adj2" fmla="val 50000"/>
            </a:avLst>
          </a:prstGeom>
          <a:solidFill>
            <a:schemeClr val="bg2"/>
          </a:solidFill>
          <a:ln w="6350" algn="ctr">
            <a:solidFill>
              <a:schemeClr val="tx2"/>
            </a:solidFill>
            <a:round/>
            <a:headEnd/>
            <a:tailEnd/>
          </a:ln>
        </p:spPr>
        <p:txBody>
          <a:bodyPr wrap="none" lIns="0" tIns="0" rIns="0" bIns="0" anchor="ctr"/>
          <a:lstStyle/>
          <a:p>
            <a:endParaRPr lang="fr-FR"/>
          </a:p>
        </p:txBody>
      </p:sp>
      <p:sp>
        <p:nvSpPr>
          <p:cNvPr id="27656" name="ZoneTexte 15"/>
          <p:cNvSpPr txBox="1">
            <a:spLocks noChangeArrowheads="1"/>
          </p:cNvSpPr>
          <p:nvPr/>
        </p:nvSpPr>
        <p:spPr bwMode="auto">
          <a:xfrm>
            <a:off x="560388" y="2474913"/>
            <a:ext cx="1079500" cy="307975"/>
          </a:xfrm>
          <a:prstGeom prst="rect">
            <a:avLst/>
          </a:prstGeom>
          <a:noFill/>
          <a:ln w="9525">
            <a:noFill/>
            <a:miter lim="800000"/>
            <a:headEnd/>
            <a:tailEnd/>
          </a:ln>
        </p:spPr>
        <p:txBody>
          <a:bodyPr>
            <a:spAutoFit/>
          </a:bodyPr>
          <a:lstStyle/>
          <a:p>
            <a:pPr algn="ctr"/>
            <a:r>
              <a:rPr lang="fr-FR" sz="1400" i="1"/>
              <a:t>Croissance</a:t>
            </a:r>
          </a:p>
        </p:txBody>
      </p:sp>
      <p:sp>
        <p:nvSpPr>
          <p:cNvPr id="27657" name="ZoneTexte 16"/>
          <p:cNvSpPr txBox="1">
            <a:spLocks noChangeArrowheads="1"/>
          </p:cNvSpPr>
          <p:nvPr/>
        </p:nvSpPr>
        <p:spPr bwMode="auto">
          <a:xfrm>
            <a:off x="344488" y="1376363"/>
            <a:ext cx="1152525" cy="522287"/>
          </a:xfrm>
          <a:prstGeom prst="rect">
            <a:avLst/>
          </a:prstGeom>
          <a:noFill/>
          <a:ln w="9525">
            <a:noFill/>
            <a:miter lim="800000"/>
            <a:headEnd/>
            <a:tailEnd/>
          </a:ln>
        </p:spPr>
        <p:txBody>
          <a:bodyPr>
            <a:spAutoFit/>
          </a:bodyPr>
          <a:lstStyle/>
          <a:p>
            <a:pPr algn="ctr"/>
            <a:r>
              <a:rPr lang="fr-FR" sz="1400" i="1" dirty="0"/>
              <a:t>Consolidation &amp; Développement</a:t>
            </a:r>
          </a:p>
        </p:txBody>
      </p:sp>
      <p:sp>
        <p:nvSpPr>
          <p:cNvPr id="27658" name="Rectangle 97"/>
          <p:cNvSpPr>
            <a:spLocks noChangeArrowheads="1"/>
          </p:cNvSpPr>
          <p:nvPr/>
        </p:nvSpPr>
        <p:spPr bwMode="auto">
          <a:xfrm>
            <a:off x="1928813" y="3490123"/>
            <a:ext cx="7993062" cy="754053"/>
          </a:xfrm>
          <a:prstGeom prst="rect">
            <a:avLst/>
          </a:prstGeom>
          <a:noFill/>
          <a:ln w="6350">
            <a:noFill/>
            <a:miter lim="800000"/>
            <a:headEnd/>
            <a:tailEnd/>
          </a:ln>
        </p:spPr>
        <p:txBody>
          <a:bodyPr lIns="0" tIns="0" rIns="0" bIns="0" anchor="ctr">
            <a:spAutoFit/>
          </a:bodyPr>
          <a:lstStyle/>
          <a:p>
            <a:pPr>
              <a:tabLst>
                <a:tab pos="6172200" algn="l"/>
              </a:tabLst>
            </a:pPr>
            <a:r>
              <a:rPr lang="fr-FR" sz="1300" b="1" dirty="0">
                <a:solidFill>
                  <a:schemeClr val="tx2"/>
                </a:solidFill>
              </a:rPr>
              <a:t>2009</a:t>
            </a:r>
          </a:p>
          <a:p>
            <a:pPr>
              <a:buFontTx/>
              <a:buChar char="•"/>
              <a:tabLst>
                <a:tab pos="6172200" algn="l"/>
              </a:tabLst>
            </a:pPr>
            <a:r>
              <a:rPr lang="fr-FR" sz="1200" dirty="0"/>
              <a:t> Mise en place outils de </a:t>
            </a:r>
            <a:r>
              <a:rPr lang="fr-FR" sz="1200" dirty="0" smtClean="0"/>
              <a:t>pilotage – </a:t>
            </a:r>
            <a:r>
              <a:rPr lang="fr-FR" sz="1200" dirty="0"/>
              <a:t>suivi et prédiction de l’activité  - Analyse et amélioration processus internes de fonctionnement (Qualité)</a:t>
            </a:r>
          </a:p>
          <a:p>
            <a:pPr>
              <a:buFontTx/>
              <a:buChar char="•"/>
              <a:tabLst>
                <a:tab pos="6172200" algn="l"/>
              </a:tabLst>
            </a:pPr>
            <a:r>
              <a:rPr lang="fr-FR" sz="1200" dirty="0" smtClean="0"/>
              <a:t> Politique </a:t>
            </a:r>
            <a:r>
              <a:rPr lang="fr-FR" sz="1200" dirty="0"/>
              <a:t>interne de restriction </a:t>
            </a:r>
            <a:r>
              <a:rPr lang="fr-FR" sz="1200" dirty="0" smtClean="0"/>
              <a:t>face à la période de tension économique – </a:t>
            </a:r>
            <a:r>
              <a:rPr lang="fr-FR" sz="1200" dirty="0"/>
              <a:t>Adhésion de l’ensemble du personnel</a:t>
            </a:r>
          </a:p>
          <a:p>
            <a:pPr>
              <a:buFontTx/>
              <a:buChar char="•"/>
              <a:tabLst>
                <a:tab pos="6172200" algn="l"/>
              </a:tabLst>
            </a:pPr>
            <a:r>
              <a:rPr lang="fr-FR" sz="1200" dirty="0"/>
              <a:t> Mi 2009 - Fin de la crise et redémarrage très important de l’activité aussi bien sur segment PME / PMI que Moyen et Grand Compte (Public &amp; Santé</a:t>
            </a:r>
            <a:r>
              <a:rPr lang="fr-FR" sz="1200" dirty="0" smtClean="0"/>
              <a:t>)</a:t>
            </a:r>
            <a:endParaRPr lang="fr-FR" sz="1200" dirty="0"/>
          </a:p>
        </p:txBody>
      </p:sp>
      <p:sp>
        <p:nvSpPr>
          <p:cNvPr id="27659" name="Accolade ouvrante 18"/>
          <p:cNvSpPr>
            <a:spLocks/>
          </p:cNvSpPr>
          <p:nvPr/>
        </p:nvSpPr>
        <p:spPr bwMode="auto">
          <a:xfrm>
            <a:off x="1497013" y="3209925"/>
            <a:ext cx="287337" cy="1227138"/>
          </a:xfrm>
          <a:prstGeom prst="leftBrace">
            <a:avLst>
              <a:gd name="adj1" fmla="val 8364"/>
              <a:gd name="adj2" fmla="val 50000"/>
            </a:avLst>
          </a:prstGeom>
          <a:solidFill>
            <a:schemeClr val="bg2"/>
          </a:solidFill>
          <a:ln w="6350" algn="ctr">
            <a:solidFill>
              <a:schemeClr val="tx2"/>
            </a:solidFill>
            <a:round/>
            <a:headEnd/>
            <a:tailEnd/>
          </a:ln>
        </p:spPr>
        <p:txBody>
          <a:bodyPr wrap="none" lIns="0" tIns="0" rIns="0" bIns="0" anchor="ctr"/>
          <a:lstStyle/>
          <a:p>
            <a:endParaRPr lang="fr-FR"/>
          </a:p>
        </p:txBody>
      </p:sp>
      <p:sp>
        <p:nvSpPr>
          <p:cNvPr id="27660" name="ZoneTexte 19"/>
          <p:cNvSpPr txBox="1">
            <a:spLocks noChangeArrowheads="1"/>
          </p:cNvSpPr>
          <p:nvPr/>
        </p:nvSpPr>
        <p:spPr bwMode="auto">
          <a:xfrm>
            <a:off x="415925" y="3697288"/>
            <a:ext cx="1081088" cy="307975"/>
          </a:xfrm>
          <a:prstGeom prst="rect">
            <a:avLst/>
          </a:prstGeom>
          <a:noFill/>
          <a:ln w="9525">
            <a:noFill/>
            <a:miter lim="800000"/>
            <a:headEnd/>
            <a:tailEnd/>
          </a:ln>
        </p:spPr>
        <p:txBody>
          <a:bodyPr>
            <a:spAutoFit/>
          </a:bodyPr>
          <a:lstStyle/>
          <a:p>
            <a:pPr algn="ctr"/>
            <a:r>
              <a:rPr lang="fr-FR" sz="1400" i="1"/>
              <a:t>Restructuration</a:t>
            </a:r>
          </a:p>
        </p:txBody>
      </p:sp>
      <p:sp>
        <p:nvSpPr>
          <p:cNvPr id="27661" name="Rectangle 97"/>
          <p:cNvSpPr>
            <a:spLocks noChangeArrowheads="1"/>
          </p:cNvSpPr>
          <p:nvPr/>
        </p:nvSpPr>
        <p:spPr bwMode="auto">
          <a:xfrm>
            <a:off x="1928813" y="4847992"/>
            <a:ext cx="7993062" cy="1492716"/>
          </a:xfrm>
          <a:prstGeom prst="rect">
            <a:avLst/>
          </a:prstGeom>
          <a:noFill/>
          <a:ln w="6350">
            <a:noFill/>
            <a:miter lim="800000"/>
            <a:headEnd/>
            <a:tailEnd/>
          </a:ln>
        </p:spPr>
        <p:txBody>
          <a:bodyPr lIns="0" tIns="0" rIns="0" bIns="0" anchor="ctr">
            <a:spAutoFit/>
          </a:bodyPr>
          <a:lstStyle/>
          <a:p>
            <a:pPr>
              <a:tabLst>
                <a:tab pos="6172200" algn="l"/>
              </a:tabLst>
            </a:pPr>
            <a:r>
              <a:rPr lang="fr-FR" sz="1300" b="1" dirty="0">
                <a:solidFill>
                  <a:schemeClr val="tx2"/>
                </a:solidFill>
              </a:rPr>
              <a:t>2010 - Transition</a:t>
            </a:r>
          </a:p>
          <a:p>
            <a:pPr>
              <a:buFontTx/>
              <a:buChar char="•"/>
              <a:tabLst>
                <a:tab pos="6172200" algn="l"/>
              </a:tabLst>
            </a:pPr>
            <a:r>
              <a:rPr lang="fr-FR" sz="1200" dirty="0"/>
              <a:t> Evolution de Kevin </a:t>
            </a:r>
            <a:r>
              <a:rPr lang="fr-FR" sz="1200" dirty="0" err="1"/>
              <a:t>Lesne</a:t>
            </a:r>
            <a:r>
              <a:rPr lang="fr-FR" sz="1200" dirty="0"/>
              <a:t> (présent depuis la création) vers la fonction de Responsable Technique</a:t>
            </a:r>
          </a:p>
          <a:p>
            <a:pPr>
              <a:buFontTx/>
              <a:buChar char="•"/>
              <a:tabLst>
                <a:tab pos="6172200" algn="l"/>
              </a:tabLst>
            </a:pPr>
            <a:r>
              <a:rPr lang="fr-FR" sz="1200" dirty="0"/>
              <a:t> Embauche d’un second technicien Micro &amp; Réseaux (Christian Boulanger)</a:t>
            </a:r>
          </a:p>
          <a:p>
            <a:pPr>
              <a:buFontTx/>
              <a:buChar char="•"/>
              <a:tabLst>
                <a:tab pos="6172200" algn="l"/>
              </a:tabLst>
            </a:pPr>
            <a:r>
              <a:rPr lang="fr-FR" sz="1200" dirty="0"/>
              <a:t> Evolution d’Aurélien </a:t>
            </a:r>
            <a:r>
              <a:rPr lang="fr-FR" sz="1200" dirty="0" err="1"/>
              <a:t>Guestin</a:t>
            </a:r>
            <a:r>
              <a:rPr lang="fr-FR" sz="1200" dirty="0"/>
              <a:t> (présent depuis la création) vers la fonction commerciale – Chargé d’Affaires MGC secteur Public et Santé</a:t>
            </a:r>
          </a:p>
          <a:p>
            <a:pPr>
              <a:buFontTx/>
              <a:buChar char="•"/>
              <a:tabLst>
                <a:tab pos="6172200" algn="l"/>
              </a:tabLst>
            </a:pPr>
            <a:r>
              <a:rPr lang="fr-FR" sz="1200" dirty="0"/>
              <a:t> Embauche d’un second Chargé d’Affaires (Olivier BAUDUIN) – MGC Secteur Privé et Education</a:t>
            </a:r>
          </a:p>
          <a:p>
            <a:pPr>
              <a:buFontTx/>
              <a:buChar char="•"/>
              <a:tabLst>
                <a:tab pos="6172200" algn="l"/>
              </a:tabLst>
            </a:pPr>
            <a:r>
              <a:rPr lang="fr-FR" sz="1200" dirty="0"/>
              <a:t> Mise en place d’un PEI</a:t>
            </a:r>
          </a:p>
          <a:p>
            <a:pPr>
              <a:buFontTx/>
              <a:buChar char="•"/>
              <a:tabLst>
                <a:tab pos="6172200" algn="l"/>
              </a:tabLst>
            </a:pPr>
            <a:r>
              <a:rPr lang="fr-FR" sz="1200" dirty="0"/>
              <a:t> Continuité du développement – Notoriété grandissante</a:t>
            </a:r>
          </a:p>
          <a:p>
            <a:pPr>
              <a:buFontTx/>
              <a:buChar char="•"/>
              <a:tabLst>
                <a:tab pos="6172200" algn="l"/>
              </a:tabLst>
            </a:pPr>
            <a:r>
              <a:rPr lang="fr-FR" sz="1200" dirty="0" smtClean="0"/>
              <a:t> Préparation </a:t>
            </a:r>
            <a:r>
              <a:rPr lang="fr-FR" sz="1200" dirty="0"/>
              <a:t>phase de croissance 2011</a:t>
            </a:r>
          </a:p>
        </p:txBody>
      </p:sp>
      <p:sp>
        <p:nvSpPr>
          <p:cNvPr id="27662" name="Accolade ouvrante 21"/>
          <p:cNvSpPr>
            <a:spLocks/>
          </p:cNvSpPr>
          <p:nvPr/>
        </p:nvSpPr>
        <p:spPr bwMode="auto">
          <a:xfrm>
            <a:off x="1497013" y="4848225"/>
            <a:ext cx="287337" cy="1533525"/>
          </a:xfrm>
          <a:prstGeom prst="leftBrace">
            <a:avLst>
              <a:gd name="adj1" fmla="val 8351"/>
              <a:gd name="adj2" fmla="val 50000"/>
            </a:avLst>
          </a:prstGeom>
          <a:solidFill>
            <a:schemeClr val="bg2"/>
          </a:solidFill>
          <a:ln w="6350" algn="ctr">
            <a:solidFill>
              <a:schemeClr val="tx2"/>
            </a:solidFill>
            <a:round/>
            <a:headEnd/>
            <a:tailEnd/>
          </a:ln>
        </p:spPr>
        <p:txBody>
          <a:bodyPr wrap="none" lIns="0" tIns="0" rIns="0" bIns="0" anchor="ctr"/>
          <a:lstStyle/>
          <a:p>
            <a:endParaRPr lang="fr-FR"/>
          </a:p>
        </p:txBody>
      </p:sp>
      <p:sp>
        <p:nvSpPr>
          <p:cNvPr id="27663" name="ZoneTexte 22"/>
          <p:cNvSpPr txBox="1">
            <a:spLocks noChangeArrowheads="1"/>
          </p:cNvSpPr>
          <p:nvPr/>
        </p:nvSpPr>
        <p:spPr bwMode="auto">
          <a:xfrm>
            <a:off x="344488" y="5661025"/>
            <a:ext cx="1152525" cy="523875"/>
          </a:xfrm>
          <a:prstGeom prst="rect">
            <a:avLst/>
          </a:prstGeom>
          <a:noFill/>
          <a:ln w="9525">
            <a:noFill/>
            <a:miter lim="800000"/>
            <a:headEnd/>
            <a:tailEnd/>
          </a:ln>
        </p:spPr>
        <p:txBody>
          <a:bodyPr>
            <a:spAutoFit/>
          </a:bodyPr>
          <a:lstStyle/>
          <a:p>
            <a:pPr algn="ctr"/>
            <a:r>
              <a:rPr lang="fr-FR" sz="1400" i="1"/>
              <a:t>Consolidation &amp; Développement</a:t>
            </a:r>
          </a:p>
        </p:txBody>
      </p:sp>
      <p:sp>
        <p:nvSpPr>
          <p:cNvPr id="27" name="Rectangle 4"/>
          <p:cNvSpPr txBox="1">
            <a:spLocks noChangeArrowheads="1"/>
          </p:cNvSpPr>
          <p:nvPr/>
        </p:nvSpPr>
        <p:spPr bwMode="black">
          <a:xfrm>
            <a:off x="271463" y="-1588"/>
            <a:ext cx="7705725" cy="982663"/>
          </a:xfrm>
          <a:prstGeom prst="rect">
            <a:avLst/>
          </a:prstGeom>
          <a:noFill/>
          <a:ln w="9525">
            <a:noFill/>
            <a:miter lim="800000"/>
            <a:headEnd/>
            <a:tailEnd/>
          </a:ln>
        </p:spPr>
        <p:txBody>
          <a:bodyPr lIns="0" tIns="0" rIns="0" bIns="0" anchor="ctr"/>
          <a:lstStyle/>
          <a:p>
            <a:pPr eaLnBrk="0" hangingPunct="0">
              <a:defRPr/>
            </a:pPr>
            <a:r>
              <a:rPr lang="fr-FR" sz="1800" b="1" kern="0" dirty="0">
                <a:latin typeface="+mj-lt"/>
                <a:ea typeface="+mj-ea"/>
                <a:cs typeface="+mj-cs"/>
              </a:rPr>
              <a:t>  Sources de la </a:t>
            </a:r>
            <a:r>
              <a:rPr lang="fr-FR" sz="1800" b="1" kern="0" dirty="0" smtClean="0">
                <a:latin typeface="+mj-lt"/>
                <a:ea typeface="+mj-ea"/>
                <a:cs typeface="+mj-cs"/>
              </a:rPr>
              <a:t>valeur</a:t>
            </a:r>
            <a:r>
              <a:rPr lang="fr-FR" sz="1800" b="1" kern="0" dirty="0">
                <a:latin typeface="+mj-lt"/>
                <a:ea typeface="+mj-ea"/>
                <a:cs typeface="+mj-cs"/>
              </a:rPr>
              <a:t/>
            </a:r>
            <a:br>
              <a:rPr lang="fr-FR" sz="1800" b="1" kern="0" dirty="0">
                <a:latin typeface="+mj-lt"/>
                <a:ea typeface="+mj-ea"/>
                <a:cs typeface="+mj-cs"/>
              </a:rPr>
            </a:br>
            <a:r>
              <a:rPr lang="fr-FR" sz="1800" b="1" kern="0" dirty="0">
                <a:latin typeface="+mj-lt"/>
                <a:ea typeface="+mj-ea"/>
                <a:cs typeface="+mj-cs"/>
              </a:rPr>
              <a:t>  </a:t>
            </a:r>
            <a:r>
              <a:rPr lang="fr-FR" sz="1800" kern="0" dirty="0">
                <a:solidFill>
                  <a:schemeClr val="bg1"/>
                </a:solidFill>
                <a:latin typeface="+mj-lt"/>
                <a:ea typeface="+mj-ea"/>
                <a:cs typeface="+mj-cs"/>
              </a:rPr>
              <a:t>Historique d’Aquastar : Les dates importantes (suite) </a:t>
            </a:r>
            <a:r>
              <a:rPr lang="fr-FR" sz="1800" b="1" kern="0" dirty="0">
                <a:solidFill>
                  <a:schemeClr val="bg1"/>
                </a:solidFill>
                <a:latin typeface="+mj-lt"/>
                <a:ea typeface="+mj-ea"/>
                <a:cs typeface="+mj-cs"/>
              </a:rPr>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200025" y="188913"/>
            <a:ext cx="4181475" cy="293687"/>
          </a:xfrm>
          <a:prstGeom prst="rect">
            <a:avLst/>
          </a:prstGeom>
          <a:solidFill>
            <a:srgbClr val="8AA5CB"/>
          </a:solidFill>
          <a:ln w="6350">
            <a:noFill/>
            <a:miter lim="800000"/>
            <a:headEnd/>
            <a:tailEnd/>
          </a:ln>
        </p:spPr>
        <p:txBody>
          <a:bodyPr wrap="none" lIns="0" tIns="0" rIns="0" bIns="0" anchor="ctr"/>
          <a:lstStyle/>
          <a:p>
            <a:endParaRPr lang="fr-FR"/>
          </a:p>
        </p:txBody>
      </p:sp>
      <p:sp>
        <p:nvSpPr>
          <p:cNvPr id="27651" name="Espace réservé du numéro de diapositive 2"/>
          <p:cNvSpPr>
            <a:spLocks noGrp="1"/>
          </p:cNvSpPr>
          <p:nvPr>
            <p:ph type="sldNum" sz="quarter" idx="10"/>
          </p:nvPr>
        </p:nvSpPr>
        <p:spPr>
          <a:noFill/>
        </p:spPr>
        <p:txBody>
          <a:bodyPr/>
          <a:lstStyle/>
          <a:p>
            <a:fld id="{9DBABE93-3809-4D36-B8F6-E3A2511811AB}" type="slidenum">
              <a:rPr lang="en-US" smtClean="0"/>
              <a:pPr/>
              <a:t>6</a:t>
            </a:fld>
            <a:endParaRPr lang="en-US" smtClean="0"/>
          </a:p>
        </p:txBody>
      </p:sp>
      <p:sp>
        <p:nvSpPr>
          <p:cNvPr id="27652" name="Rectangle 97"/>
          <p:cNvSpPr>
            <a:spLocks noChangeArrowheads="1"/>
          </p:cNvSpPr>
          <p:nvPr/>
        </p:nvSpPr>
        <p:spPr bwMode="auto">
          <a:xfrm>
            <a:off x="1928813" y="2636961"/>
            <a:ext cx="7993062" cy="1308050"/>
          </a:xfrm>
          <a:prstGeom prst="rect">
            <a:avLst/>
          </a:prstGeom>
          <a:noFill/>
          <a:ln w="6350">
            <a:noFill/>
            <a:miter lim="800000"/>
            <a:headEnd/>
            <a:tailEnd/>
          </a:ln>
        </p:spPr>
        <p:txBody>
          <a:bodyPr lIns="0" tIns="0" rIns="0" bIns="0" anchor="ctr">
            <a:spAutoFit/>
          </a:bodyPr>
          <a:lstStyle/>
          <a:p>
            <a:pPr>
              <a:tabLst>
                <a:tab pos="6172200" algn="l"/>
              </a:tabLst>
            </a:pPr>
            <a:r>
              <a:rPr lang="fr-FR" sz="1300" b="1" dirty="0" smtClean="0">
                <a:solidFill>
                  <a:schemeClr val="tx2"/>
                </a:solidFill>
              </a:rPr>
              <a:t>2012 </a:t>
            </a:r>
            <a:endParaRPr lang="fr-FR" sz="1300" b="1" dirty="0">
              <a:solidFill>
                <a:schemeClr val="tx2"/>
              </a:solidFill>
            </a:endParaRPr>
          </a:p>
          <a:p>
            <a:pPr>
              <a:buFontTx/>
              <a:buChar char="•"/>
              <a:tabLst>
                <a:tab pos="6172200" algn="l"/>
              </a:tabLst>
            </a:pPr>
            <a:r>
              <a:rPr lang="fr-FR" sz="1200" dirty="0"/>
              <a:t> Embauche d’un </a:t>
            </a:r>
            <a:r>
              <a:rPr lang="fr-FR" sz="1200" dirty="0" smtClean="0"/>
              <a:t>Ingénieur Sécurité &amp; Réseaux (Nicolas </a:t>
            </a:r>
            <a:r>
              <a:rPr lang="fr-FR" sz="1200" dirty="0" err="1" smtClean="0"/>
              <a:t>Demaeght</a:t>
            </a:r>
            <a:r>
              <a:rPr lang="fr-FR" sz="1200" dirty="0" smtClean="0"/>
              <a:t>)</a:t>
            </a:r>
            <a:endParaRPr lang="fr-FR" sz="1200" dirty="0"/>
          </a:p>
          <a:p>
            <a:pPr>
              <a:buFontTx/>
              <a:buChar char="•"/>
              <a:tabLst>
                <a:tab pos="6172200" algn="l"/>
              </a:tabLst>
            </a:pPr>
            <a:r>
              <a:rPr lang="fr-FR" sz="1200" dirty="0"/>
              <a:t> Embauche d’un Ingénieur </a:t>
            </a:r>
            <a:r>
              <a:rPr lang="fr-FR" sz="1200" dirty="0" smtClean="0"/>
              <a:t>Système et Stockage </a:t>
            </a:r>
          </a:p>
          <a:p>
            <a:pPr>
              <a:buFontTx/>
              <a:buChar char="•"/>
              <a:tabLst>
                <a:tab pos="6172200" algn="l"/>
              </a:tabLst>
            </a:pPr>
            <a:r>
              <a:rPr lang="fr-FR" sz="1200" dirty="0" smtClean="0"/>
              <a:t> Embauche d’une Consultante métier Sage (Naaima </a:t>
            </a:r>
            <a:r>
              <a:rPr lang="fr-FR" sz="1200" dirty="0" err="1" smtClean="0"/>
              <a:t>Chnaiti</a:t>
            </a:r>
            <a:r>
              <a:rPr lang="fr-FR" sz="1200" dirty="0" smtClean="0"/>
              <a:t>)</a:t>
            </a:r>
          </a:p>
          <a:p>
            <a:pPr>
              <a:buFontTx/>
              <a:buChar char="•"/>
              <a:tabLst>
                <a:tab pos="6172200" algn="l"/>
              </a:tabLst>
            </a:pPr>
            <a:r>
              <a:rPr lang="fr-FR" sz="1200" dirty="0"/>
              <a:t> </a:t>
            </a:r>
            <a:r>
              <a:rPr lang="fr-FR" sz="1200" dirty="0" smtClean="0"/>
              <a:t>Embauche d’un Responsable Marketing </a:t>
            </a:r>
            <a:endParaRPr lang="fr-FR" sz="1200" dirty="0"/>
          </a:p>
          <a:p>
            <a:pPr>
              <a:buFontTx/>
              <a:buChar char="•"/>
              <a:tabLst>
                <a:tab pos="6172200" algn="l"/>
              </a:tabLst>
            </a:pPr>
            <a:endParaRPr lang="fr-FR" sz="1200" dirty="0"/>
          </a:p>
          <a:p>
            <a:pPr>
              <a:tabLst>
                <a:tab pos="6172200" algn="l"/>
              </a:tabLst>
            </a:pPr>
            <a:endParaRPr lang="fr-FR" sz="1200" dirty="0"/>
          </a:p>
        </p:txBody>
      </p:sp>
      <p:sp>
        <p:nvSpPr>
          <p:cNvPr id="27653" name="Rectangle 97"/>
          <p:cNvSpPr>
            <a:spLocks noChangeArrowheads="1"/>
          </p:cNvSpPr>
          <p:nvPr/>
        </p:nvSpPr>
        <p:spPr bwMode="auto">
          <a:xfrm>
            <a:off x="1928813" y="1112838"/>
            <a:ext cx="7993062" cy="1308050"/>
          </a:xfrm>
          <a:prstGeom prst="rect">
            <a:avLst/>
          </a:prstGeom>
          <a:noFill/>
          <a:ln w="6350">
            <a:noFill/>
            <a:miter lim="800000"/>
            <a:headEnd/>
            <a:tailEnd/>
          </a:ln>
        </p:spPr>
        <p:txBody>
          <a:bodyPr lIns="0" tIns="0" rIns="0" bIns="0" anchor="ctr">
            <a:spAutoFit/>
          </a:bodyPr>
          <a:lstStyle/>
          <a:p>
            <a:pPr>
              <a:tabLst>
                <a:tab pos="6172200" algn="l"/>
              </a:tabLst>
            </a:pPr>
            <a:r>
              <a:rPr lang="fr-FR" sz="1300" b="1" dirty="0" smtClean="0">
                <a:solidFill>
                  <a:schemeClr val="tx2"/>
                </a:solidFill>
              </a:rPr>
              <a:t>2011 – Troisième rupture</a:t>
            </a:r>
            <a:endParaRPr lang="fr-FR" sz="1300" b="1" dirty="0">
              <a:solidFill>
                <a:schemeClr val="tx2"/>
              </a:solidFill>
            </a:endParaRPr>
          </a:p>
          <a:p>
            <a:pPr>
              <a:buFontTx/>
              <a:buChar char="•"/>
              <a:tabLst>
                <a:tab pos="6172200" algn="l"/>
              </a:tabLst>
            </a:pPr>
            <a:r>
              <a:rPr lang="fr-FR" sz="1200" dirty="0"/>
              <a:t> </a:t>
            </a:r>
            <a:r>
              <a:rPr lang="fr-FR" sz="1200" dirty="0" smtClean="0"/>
              <a:t>Levée de fond (400 K€)</a:t>
            </a:r>
          </a:p>
          <a:p>
            <a:pPr>
              <a:buFontTx/>
              <a:buChar char="•"/>
              <a:tabLst>
                <a:tab pos="6172200" algn="l"/>
              </a:tabLst>
            </a:pPr>
            <a:r>
              <a:rPr lang="fr-FR" sz="1200" dirty="0"/>
              <a:t> Embauche d’un </a:t>
            </a:r>
            <a:r>
              <a:rPr lang="fr-FR" sz="1200" dirty="0" smtClean="0"/>
              <a:t>Responsable Commercial (Ludovic DESCHAMPS)</a:t>
            </a:r>
          </a:p>
          <a:p>
            <a:pPr>
              <a:buFontTx/>
              <a:buChar char="•"/>
              <a:tabLst>
                <a:tab pos="6172200" algn="l"/>
              </a:tabLst>
            </a:pPr>
            <a:r>
              <a:rPr lang="fr-FR" sz="1200" dirty="0"/>
              <a:t> </a:t>
            </a:r>
            <a:r>
              <a:rPr lang="fr-FR" sz="1200" dirty="0" smtClean="0"/>
              <a:t>Embauche d’une Assistante Commerciale</a:t>
            </a:r>
          </a:p>
          <a:p>
            <a:pPr>
              <a:buFontTx/>
              <a:buChar char="•"/>
              <a:tabLst>
                <a:tab pos="6172200" algn="l"/>
              </a:tabLst>
            </a:pPr>
            <a:r>
              <a:rPr lang="fr-FR" sz="1200" dirty="0" smtClean="0"/>
              <a:t> Premières </a:t>
            </a:r>
            <a:r>
              <a:rPr lang="fr-FR" sz="1200" dirty="0"/>
              <a:t>retombées </a:t>
            </a:r>
            <a:r>
              <a:rPr lang="fr-FR" sz="1200" dirty="0"/>
              <a:t>MGC Secteur Privé et </a:t>
            </a:r>
            <a:r>
              <a:rPr lang="fr-FR" sz="1200" dirty="0" smtClean="0"/>
              <a:t>Education (</a:t>
            </a:r>
            <a:r>
              <a:rPr lang="fr-FR" sz="1200" dirty="0" err="1" smtClean="0"/>
              <a:t>Cofidis</a:t>
            </a:r>
            <a:r>
              <a:rPr lang="fr-FR" sz="1200" dirty="0" smtClean="0"/>
              <a:t>, </a:t>
            </a:r>
            <a:r>
              <a:rPr lang="fr-FR" sz="1200" dirty="0" err="1" smtClean="0"/>
              <a:t>Phildard</a:t>
            </a:r>
            <a:r>
              <a:rPr lang="fr-FR" sz="1200" dirty="0" smtClean="0"/>
              <a:t>, etc.)</a:t>
            </a:r>
          </a:p>
          <a:p>
            <a:pPr>
              <a:buFontTx/>
              <a:buChar char="•"/>
              <a:tabLst>
                <a:tab pos="6172200" algn="l"/>
              </a:tabLst>
            </a:pPr>
            <a:r>
              <a:rPr lang="fr-FR" sz="1200" dirty="0"/>
              <a:t> </a:t>
            </a:r>
            <a:r>
              <a:rPr lang="fr-FR" sz="1200" dirty="0" smtClean="0"/>
              <a:t>Premiers cours dispensés à l’IEE de Valencienne et ISEN de Lille</a:t>
            </a:r>
            <a:endParaRPr lang="fr-FR" sz="1200" dirty="0"/>
          </a:p>
          <a:p>
            <a:pPr>
              <a:buFontTx/>
              <a:buChar char="•"/>
              <a:tabLst>
                <a:tab pos="6172200" algn="l"/>
              </a:tabLst>
            </a:pPr>
            <a:r>
              <a:rPr lang="fr-FR" sz="1200" dirty="0" smtClean="0"/>
              <a:t> 44% de croissance sur l’année</a:t>
            </a:r>
            <a:endParaRPr lang="fr-FR" sz="1200" dirty="0"/>
          </a:p>
        </p:txBody>
      </p:sp>
      <p:sp>
        <p:nvSpPr>
          <p:cNvPr id="27654" name="Accolade ouvrante 11"/>
          <p:cNvSpPr>
            <a:spLocks/>
          </p:cNvSpPr>
          <p:nvPr/>
        </p:nvSpPr>
        <p:spPr bwMode="auto">
          <a:xfrm>
            <a:off x="1497013" y="1351732"/>
            <a:ext cx="287337" cy="863600"/>
          </a:xfrm>
          <a:prstGeom prst="leftBrace">
            <a:avLst>
              <a:gd name="adj1" fmla="val 8349"/>
              <a:gd name="adj2" fmla="val 50000"/>
            </a:avLst>
          </a:prstGeom>
          <a:solidFill>
            <a:schemeClr val="bg2"/>
          </a:solidFill>
          <a:ln w="6350" algn="ctr">
            <a:solidFill>
              <a:schemeClr val="tx2"/>
            </a:solidFill>
            <a:round/>
            <a:headEnd/>
            <a:tailEnd/>
          </a:ln>
        </p:spPr>
        <p:txBody>
          <a:bodyPr wrap="none" lIns="0" tIns="0" rIns="0" bIns="0" anchor="ctr"/>
          <a:lstStyle/>
          <a:p>
            <a:endParaRPr lang="fr-FR"/>
          </a:p>
        </p:txBody>
      </p:sp>
      <p:sp>
        <p:nvSpPr>
          <p:cNvPr id="27655" name="Accolade ouvrante 14"/>
          <p:cNvSpPr>
            <a:spLocks/>
          </p:cNvSpPr>
          <p:nvPr/>
        </p:nvSpPr>
        <p:spPr bwMode="auto">
          <a:xfrm>
            <a:off x="1497013" y="2619672"/>
            <a:ext cx="287337" cy="863600"/>
          </a:xfrm>
          <a:prstGeom prst="leftBrace">
            <a:avLst>
              <a:gd name="adj1" fmla="val 8349"/>
              <a:gd name="adj2" fmla="val 50000"/>
            </a:avLst>
          </a:prstGeom>
          <a:solidFill>
            <a:schemeClr val="bg2"/>
          </a:solidFill>
          <a:ln w="6350" algn="ctr">
            <a:solidFill>
              <a:schemeClr val="tx2"/>
            </a:solidFill>
            <a:round/>
            <a:headEnd/>
            <a:tailEnd/>
          </a:ln>
        </p:spPr>
        <p:txBody>
          <a:bodyPr wrap="none" lIns="0" tIns="0" rIns="0" bIns="0" anchor="ctr"/>
          <a:lstStyle/>
          <a:p>
            <a:endParaRPr lang="fr-FR"/>
          </a:p>
        </p:txBody>
      </p:sp>
      <p:sp>
        <p:nvSpPr>
          <p:cNvPr id="27656" name="ZoneTexte 15"/>
          <p:cNvSpPr txBox="1">
            <a:spLocks noChangeArrowheads="1"/>
          </p:cNvSpPr>
          <p:nvPr/>
        </p:nvSpPr>
        <p:spPr bwMode="auto">
          <a:xfrm>
            <a:off x="381000" y="2907010"/>
            <a:ext cx="1079500" cy="523220"/>
          </a:xfrm>
          <a:prstGeom prst="rect">
            <a:avLst/>
          </a:prstGeom>
          <a:noFill/>
          <a:ln w="9525">
            <a:noFill/>
            <a:miter lim="800000"/>
            <a:headEnd/>
            <a:tailEnd/>
          </a:ln>
        </p:spPr>
        <p:txBody>
          <a:bodyPr>
            <a:spAutoFit/>
          </a:bodyPr>
          <a:lstStyle/>
          <a:p>
            <a:pPr algn="ctr"/>
            <a:r>
              <a:rPr lang="fr-FR" sz="1400" i="1" dirty="0"/>
              <a:t>Consolidation &amp; </a:t>
            </a:r>
            <a:r>
              <a:rPr lang="fr-FR" sz="1400" i="1" dirty="0" smtClean="0"/>
              <a:t>Développement</a:t>
            </a:r>
            <a:endParaRPr lang="fr-FR" sz="1400" i="1" dirty="0"/>
          </a:p>
        </p:txBody>
      </p:sp>
      <p:sp>
        <p:nvSpPr>
          <p:cNvPr id="27657" name="ZoneTexte 16"/>
          <p:cNvSpPr txBox="1">
            <a:spLocks noChangeArrowheads="1"/>
          </p:cNvSpPr>
          <p:nvPr/>
        </p:nvSpPr>
        <p:spPr bwMode="auto">
          <a:xfrm>
            <a:off x="344488" y="1548582"/>
            <a:ext cx="1152525" cy="523220"/>
          </a:xfrm>
          <a:prstGeom prst="rect">
            <a:avLst/>
          </a:prstGeom>
          <a:noFill/>
          <a:ln w="9525">
            <a:noFill/>
            <a:miter lim="800000"/>
            <a:headEnd/>
            <a:tailEnd/>
          </a:ln>
        </p:spPr>
        <p:txBody>
          <a:bodyPr>
            <a:spAutoFit/>
          </a:bodyPr>
          <a:lstStyle/>
          <a:p>
            <a:pPr algn="ctr"/>
            <a:r>
              <a:rPr lang="fr-FR" sz="1400" i="1" dirty="0" smtClean="0"/>
              <a:t>Accélération de la croissance</a:t>
            </a:r>
            <a:endParaRPr lang="fr-FR" sz="1400" i="1" dirty="0"/>
          </a:p>
        </p:txBody>
      </p:sp>
      <p:sp>
        <p:nvSpPr>
          <p:cNvPr id="27658" name="Rectangle 97"/>
          <p:cNvSpPr>
            <a:spLocks noChangeArrowheads="1"/>
          </p:cNvSpPr>
          <p:nvPr/>
        </p:nvSpPr>
        <p:spPr bwMode="auto">
          <a:xfrm>
            <a:off x="1928813" y="3829887"/>
            <a:ext cx="7993062" cy="938719"/>
          </a:xfrm>
          <a:prstGeom prst="rect">
            <a:avLst/>
          </a:prstGeom>
          <a:noFill/>
          <a:ln w="6350">
            <a:noFill/>
            <a:miter lim="800000"/>
            <a:headEnd/>
            <a:tailEnd/>
          </a:ln>
        </p:spPr>
        <p:txBody>
          <a:bodyPr lIns="0" tIns="0" rIns="0" bIns="0" anchor="ctr">
            <a:spAutoFit/>
          </a:bodyPr>
          <a:lstStyle/>
          <a:p>
            <a:pPr>
              <a:tabLst>
                <a:tab pos="6172200" algn="l"/>
              </a:tabLst>
            </a:pPr>
            <a:r>
              <a:rPr lang="fr-FR" sz="1300" b="1" dirty="0" smtClean="0">
                <a:solidFill>
                  <a:schemeClr val="tx2"/>
                </a:solidFill>
              </a:rPr>
              <a:t>2013 </a:t>
            </a:r>
            <a:endParaRPr lang="fr-FR" sz="1300" b="1" dirty="0">
              <a:solidFill>
                <a:schemeClr val="tx2"/>
              </a:solidFill>
            </a:endParaRPr>
          </a:p>
          <a:p>
            <a:pPr>
              <a:buFontTx/>
              <a:buChar char="•"/>
              <a:tabLst>
                <a:tab pos="6172200" algn="l"/>
              </a:tabLst>
            </a:pPr>
            <a:r>
              <a:rPr lang="fr-FR" sz="1200" dirty="0"/>
              <a:t> </a:t>
            </a:r>
            <a:r>
              <a:rPr lang="fr-FR" sz="1200" dirty="0" smtClean="0"/>
              <a:t>Rachat de la société </a:t>
            </a:r>
            <a:r>
              <a:rPr lang="fr-FR" sz="1200" dirty="0" err="1" smtClean="0"/>
              <a:t>Securéo</a:t>
            </a:r>
            <a:r>
              <a:rPr lang="fr-FR" sz="1200" dirty="0" smtClean="0"/>
              <a:t> Services – Spécialiste LAN et Sécurité</a:t>
            </a:r>
          </a:p>
          <a:p>
            <a:pPr>
              <a:buFontTx/>
              <a:buChar char="•"/>
              <a:tabLst>
                <a:tab pos="6172200" algn="l"/>
              </a:tabLst>
            </a:pPr>
            <a:r>
              <a:rPr lang="fr-FR" sz="1200" dirty="0" smtClean="0"/>
              <a:t> Embauche d’une consultante métier Sage (Stéphanie </a:t>
            </a:r>
            <a:r>
              <a:rPr lang="fr-FR" sz="1200" dirty="0" err="1" smtClean="0"/>
              <a:t>Nowak</a:t>
            </a:r>
            <a:r>
              <a:rPr lang="fr-FR" sz="1200" dirty="0" smtClean="0"/>
              <a:t>)</a:t>
            </a:r>
            <a:endParaRPr lang="fr-FR" sz="1200" dirty="0"/>
          </a:p>
          <a:p>
            <a:pPr>
              <a:buFontTx/>
              <a:buChar char="•"/>
              <a:tabLst>
                <a:tab pos="6172200" algn="l"/>
              </a:tabLst>
            </a:pPr>
            <a:r>
              <a:rPr lang="fr-FR" sz="1200" dirty="0" smtClean="0"/>
              <a:t> Structuration / Organisation des services et du management</a:t>
            </a:r>
          </a:p>
          <a:p>
            <a:pPr>
              <a:buFontTx/>
              <a:buChar char="•"/>
              <a:tabLst>
                <a:tab pos="6172200" algn="l"/>
              </a:tabLst>
            </a:pPr>
            <a:r>
              <a:rPr lang="fr-FR" sz="1200" dirty="0"/>
              <a:t> </a:t>
            </a:r>
            <a:r>
              <a:rPr lang="fr-FR" sz="1200" dirty="0" smtClean="0"/>
              <a:t>Objectifs 2 750 K€ (37 %)</a:t>
            </a:r>
            <a:endParaRPr lang="fr-FR" sz="1200" dirty="0"/>
          </a:p>
        </p:txBody>
      </p:sp>
      <p:sp>
        <p:nvSpPr>
          <p:cNvPr id="27659" name="Accolade ouvrante 18"/>
          <p:cNvSpPr>
            <a:spLocks/>
          </p:cNvSpPr>
          <p:nvPr/>
        </p:nvSpPr>
        <p:spPr bwMode="auto">
          <a:xfrm>
            <a:off x="1497013" y="3642022"/>
            <a:ext cx="287337" cy="1227138"/>
          </a:xfrm>
          <a:prstGeom prst="leftBrace">
            <a:avLst>
              <a:gd name="adj1" fmla="val 8364"/>
              <a:gd name="adj2" fmla="val 50000"/>
            </a:avLst>
          </a:prstGeom>
          <a:solidFill>
            <a:schemeClr val="bg2"/>
          </a:solidFill>
          <a:ln w="6350" algn="ctr">
            <a:solidFill>
              <a:schemeClr val="tx2"/>
            </a:solidFill>
            <a:round/>
            <a:headEnd/>
            <a:tailEnd/>
          </a:ln>
        </p:spPr>
        <p:txBody>
          <a:bodyPr wrap="none" lIns="0" tIns="0" rIns="0" bIns="0" anchor="ctr"/>
          <a:lstStyle/>
          <a:p>
            <a:endParaRPr lang="fr-FR"/>
          </a:p>
        </p:txBody>
      </p:sp>
      <p:sp>
        <p:nvSpPr>
          <p:cNvPr id="27660" name="ZoneTexte 19"/>
          <p:cNvSpPr txBox="1">
            <a:spLocks noChangeArrowheads="1"/>
          </p:cNvSpPr>
          <p:nvPr/>
        </p:nvSpPr>
        <p:spPr bwMode="auto">
          <a:xfrm>
            <a:off x="415925" y="4129385"/>
            <a:ext cx="1081088" cy="307975"/>
          </a:xfrm>
          <a:prstGeom prst="rect">
            <a:avLst/>
          </a:prstGeom>
          <a:noFill/>
          <a:ln w="9525">
            <a:noFill/>
            <a:miter lim="800000"/>
            <a:headEnd/>
            <a:tailEnd/>
          </a:ln>
        </p:spPr>
        <p:txBody>
          <a:bodyPr>
            <a:spAutoFit/>
          </a:bodyPr>
          <a:lstStyle/>
          <a:p>
            <a:pPr algn="ctr"/>
            <a:r>
              <a:rPr lang="fr-FR" sz="1400" i="1" dirty="0" smtClean="0"/>
              <a:t>Croissance</a:t>
            </a:r>
            <a:endParaRPr lang="fr-FR" sz="1400" i="1" dirty="0"/>
          </a:p>
        </p:txBody>
      </p:sp>
      <p:sp>
        <p:nvSpPr>
          <p:cNvPr id="27" name="Rectangle 4"/>
          <p:cNvSpPr txBox="1">
            <a:spLocks noChangeArrowheads="1"/>
          </p:cNvSpPr>
          <p:nvPr/>
        </p:nvSpPr>
        <p:spPr bwMode="black">
          <a:xfrm>
            <a:off x="271463" y="-1588"/>
            <a:ext cx="7705725" cy="982663"/>
          </a:xfrm>
          <a:prstGeom prst="rect">
            <a:avLst/>
          </a:prstGeom>
          <a:noFill/>
          <a:ln w="9525">
            <a:noFill/>
            <a:miter lim="800000"/>
            <a:headEnd/>
            <a:tailEnd/>
          </a:ln>
        </p:spPr>
        <p:txBody>
          <a:bodyPr lIns="0" tIns="0" rIns="0" bIns="0" anchor="ctr"/>
          <a:lstStyle/>
          <a:p>
            <a:pPr eaLnBrk="0" hangingPunct="0">
              <a:defRPr/>
            </a:pPr>
            <a:r>
              <a:rPr lang="fr-FR" sz="1800" b="1" kern="0" dirty="0">
                <a:latin typeface="+mj-lt"/>
                <a:ea typeface="+mj-ea"/>
                <a:cs typeface="+mj-cs"/>
              </a:rPr>
              <a:t>  Sources de la </a:t>
            </a:r>
            <a:r>
              <a:rPr lang="fr-FR" sz="1800" b="1" kern="0" dirty="0" smtClean="0">
                <a:latin typeface="+mj-lt"/>
                <a:ea typeface="+mj-ea"/>
                <a:cs typeface="+mj-cs"/>
              </a:rPr>
              <a:t>valeur</a:t>
            </a:r>
            <a:r>
              <a:rPr lang="fr-FR" sz="1800" b="1" kern="0" dirty="0">
                <a:latin typeface="+mj-lt"/>
                <a:ea typeface="+mj-ea"/>
                <a:cs typeface="+mj-cs"/>
              </a:rPr>
              <a:t/>
            </a:r>
            <a:br>
              <a:rPr lang="fr-FR" sz="1800" b="1" kern="0" dirty="0">
                <a:latin typeface="+mj-lt"/>
                <a:ea typeface="+mj-ea"/>
                <a:cs typeface="+mj-cs"/>
              </a:rPr>
            </a:br>
            <a:r>
              <a:rPr lang="fr-FR" sz="1800" b="1" kern="0" dirty="0">
                <a:latin typeface="+mj-lt"/>
                <a:ea typeface="+mj-ea"/>
                <a:cs typeface="+mj-cs"/>
              </a:rPr>
              <a:t>  </a:t>
            </a:r>
            <a:r>
              <a:rPr lang="fr-FR" sz="1800" kern="0" dirty="0">
                <a:solidFill>
                  <a:schemeClr val="bg1"/>
                </a:solidFill>
                <a:latin typeface="+mj-lt"/>
                <a:ea typeface="+mj-ea"/>
                <a:cs typeface="+mj-cs"/>
              </a:rPr>
              <a:t>Historique d’Aquastar : Les dates importantes (suite) </a:t>
            </a:r>
            <a:r>
              <a:rPr lang="fr-FR" sz="1800" b="1" kern="0" dirty="0">
                <a:solidFill>
                  <a:schemeClr val="bg1"/>
                </a:solidFill>
                <a:latin typeface="+mj-lt"/>
                <a:ea typeface="+mj-ea"/>
                <a:cs typeface="+mj-cs"/>
              </a:rPr>
              <a:t> </a:t>
            </a:r>
          </a:p>
        </p:txBody>
      </p:sp>
    </p:spTree>
    <p:extLst>
      <p:ext uri="{BB962C8B-B14F-4D97-AF65-F5344CB8AC3E}">
        <p14:creationId xmlns:p14="http://schemas.microsoft.com/office/powerpoint/2010/main" val="1884209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200025" y="188913"/>
            <a:ext cx="4181475" cy="293687"/>
          </a:xfrm>
          <a:prstGeom prst="rect">
            <a:avLst/>
          </a:prstGeom>
          <a:solidFill>
            <a:srgbClr val="8AA5CB"/>
          </a:solidFill>
          <a:ln w="6350">
            <a:noFill/>
            <a:miter lim="800000"/>
            <a:headEnd/>
            <a:tailEnd/>
          </a:ln>
        </p:spPr>
        <p:txBody>
          <a:bodyPr wrap="none" lIns="0" tIns="0" rIns="0" bIns="0" anchor="ctr"/>
          <a:lstStyle/>
          <a:p>
            <a:endParaRPr lang="fr-FR"/>
          </a:p>
        </p:txBody>
      </p:sp>
      <p:sp>
        <p:nvSpPr>
          <p:cNvPr id="17411" name="Espace réservé du numéro de diapositive 1"/>
          <p:cNvSpPr txBox="1">
            <a:spLocks noGrp="1"/>
          </p:cNvSpPr>
          <p:nvPr/>
        </p:nvSpPr>
        <p:spPr bwMode="auto">
          <a:xfrm>
            <a:off x="9351963" y="6561138"/>
            <a:ext cx="280987" cy="296862"/>
          </a:xfrm>
          <a:prstGeom prst="rect">
            <a:avLst/>
          </a:prstGeom>
          <a:noFill/>
          <a:ln w="9525">
            <a:noFill/>
            <a:miter lim="800000"/>
            <a:headEnd/>
            <a:tailEnd/>
          </a:ln>
        </p:spPr>
        <p:txBody>
          <a:bodyPr lIns="0" tIns="0" rIns="0" bIns="0" anchor="ctr"/>
          <a:lstStyle/>
          <a:p>
            <a:pPr algn="r"/>
            <a:fld id="{FBDEC705-1B92-43D9-B7B9-2A87A4A89817}" type="slidenum">
              <a:rPr lang="en-US">
                <a:solidFill>
                  <a:schemeClr val="tx2"/>
                </a:solidFill>
              </a:rPr>
              <a:pPr algn="r"/>
              <a:t>7</a:t>
            </a:fld>
            <a:endParaRPr lang="en-US">
              <a:solidFill>
                <a:schemeClr val="tx2"/>
              </a:solidFill>
            </a:endParaRPr>
          </a:p>
        </p:txBody>
      </p:sp>
      <p:sp>
        <p:nvSpPr>
          <p:cNvPr id="17412" name="Rectangle 25"/>
          <p:cNvSpPr>
            <a:spLocks noGrp="1" noChangeArrowheads="1"/>
          </p:cNvSpPr>
          <p:nvPr>
            <p:ph type="title" idx="4294967295"/>
          </p:nvPr>
        </p:nvSpPr>
        <p:spPr/>
        <p:txBody>
          <a:bodyPr lIns="91440" tIns="45720" rIns="91440" bIns="45720"/>
          <a:lstStyle/>
          <a:p>
            <a:pPr eaLnBrk="1" hangingPunct="1"/>
            <a:r>
              <a:rPr lang="fr-FR" dirty="0" smtClean="0">
                <a:solidFill>
                  <a:schemeClr val="tx1"/>
                </a:solidFill>
              </a:rPr>
              <a:t>Sources de la valeur du projet</a:t>
            </a:r>
            <a:br>
              <a:rPr lang="fr-FR" dirty="0" smtClean="0">
                <a:solidFill>
                  <a:schemeClr val="tx1"/>
                </a:solidFill>
              </a:rPr>
            </a:br>
            <a:r>
              <a:rPr lang="fr-FR" b="0" dirty="0" smtClean="0"/>
              <a:t>Les forces</a:t>
            </a:r>
            <a:r>
              <a:rPr lang="fr-FR" dirty="0" smtClean="0"/>
              <a:t>	</a:t>
            </a:r>
          </a:p>
        </p:txBody>
      </p:sp>
      <p:graphicFrame>
        <p:nvGraphicFramePr>
          <p:cNvPr id="18457" name="Group 25"/>
          <p:cNvGraphicFramePr>
            <a:graphicFrameLocks noGrp="1"/>
          </p:cNvGraphicFramePr>
          <p:nvPr>
            <p:ph sz="half" idx="4294967295"/>
            <p:extLst>
              <p:ext uri="{D42A27DB-BD31-4B8C-83A1-F6EECF244321}">
                <p14:modId xmlns:p14="http://schemas.microsoft.com/office/powerpoint/2010/main" val="3395647173"/>
              </p:ext>
            </p:extLst>
          </p:nvPr>
        </p:nvGraphicFramePr>
        <p:xfrm>
          <a:off x="1497013" y="1052513"/>
          <a:ext cx="8077200" cy="5359401"/>
        </p:xfrm>
        <a:graphic>
          <a:graphicData uri="http://schemas.openxmlformats.org/drawingml/2006/table">
            <a:tbl>
              <a:tblPr/>
              <a:tblGrid>
                <a:gridCol w="8077200"/>
              </a:tblGrid>
              <a:tr h="309574">
                <a:tc>
                  <a:txBody>
                    <a:bodyPr/>
                    <a:lstStyle/>
                    <a:p>
                      <a:pPr marL="285750" marR="0" lvl="0" indent="-285750" algn="just" defTabSz="7620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bg1"/>
                        </a:solidFill>
                        <a:effectLst/>
                        <a:latin typeface="Univers 45 Light" pitchFamily="2" charset="0"/>
                      </a:endParaRPr>
                    </a:p>
                  </a:txBody>
                  <a:tcPr marT="45722" marB="45722"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med"/>
                    </a:lnT>
                    <a:lnB w="12700" cap="flat" cmpd="sng" algn="ctr">
                      <a:solidFill>
                        <a:srgbClr val="9FB6D9"/>
                      </a:solidFill>
                      <a:prstDash val="solid"/>
                      <a:round/>
                      <a:headEnd type="none" w="med" len="med"/>
                      <a:tailEnd type="none" w="med" len="med"/>
                    </a:lnB>
                    <a:lnTlToBr>
                      <a:noFill/>
                    </a:lnTlToBr>
                    <a:lnBlToTr>
                      <a:noFill/>
                    </a:lnBlToTr>
                    <a:solidFill>
                      <a:srgbClr val="8AA5CB"/>
                    </a:solidFill>
                  </a:tcPr>
                </a:tc>
              </a:tr>
              <a:tr h="2030040">
                <a:tc>
                  <a:txBody>
                    <a:bodyPr/>
                    <a:lstStyle/>
                    <a:p>
                      <a:pPr marL="0" marR="0" lvl="0" indent="0" algn="l"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r>
                        <a:rPr kumimoji="0" lang="fr-FR" sz="1200" b="0" i="0" u="none" strike="noStrike" cap="none" normalizeH="0" baseline="0" dirty="0" smtClean="0">
                          <a:ln>
                            <a:noFill/>
                          </a:ln>
                          <a:solidFill>
                            <a:schemeClr val="tx1"/>
                          </a:solidFill>
                          <a:effectLst/>
                          <a:latin typeface="Univers 45 Light" pitchFamily="2" charset="0"/>
                        </a:rPr>
                        <a:t>Grace à la maturité de l’entreprise, au renforcement de ses effectifs, à la mise en place d’une organisation structurée en Business Unit par segment de marché, à une meilleure maitrise de ses processus internes par une démarche Qualité, à une stratégie markéting et commerciale bien définie, Aquastar </a:t>
                      </a:r>
                      <a:r>
                        <a:rPr kumimoji="0" lang="fr-FR" sz="1200" b="0" i="0" u="none" strike="noStrike" cap="none" normalizeH="0" baseline="0" dirty="0" smtClean="0">
                          <a:ln>
                            <a:noFill/>
                          </a:ln>
                          <a:solidFill>
                            <a:schemeClr val="tx1"/>
                          </a:solidFill>
                          <a:effectLst/>
                          <a:latin typeface="Univers 45 Light" pitchFamily="2" charset="0"/>
                        </a:rPr>
                        <a:t>continue </a:t>
                      </a:r>
                      <a:r>
                        <a:rPr kumimoji="0" lang="fr-FR" sz="1200" b="0" i="0" u="none" strike="noStrike" cap="none" normalizeH="0" baseline="0" dirty="0" smtClean="0">
                          <a:ln>
                            <a:noFill/>
                          </a:ln>
                          <a:solidFill>
                            <a:schemeClr val="tx1"/>
                          </a:solidFill>
                          <a:effectLst/>
                          <a:latin typeface="Univers 45 Light" pitchFamily="2" charset="0"/>
                        </a:rPr>
                        <a:t>:</a:t>
                      </a:r>
                    </a:p>
                    <a:p>
                      <a:pPr marL="200025" marR="0" lvl="1" indent="-198438" algn="l" defTabSz="762000" rtl="0" eaLnBrk="0" fontAlgn="base" latinLnBrk="0" hangingPunct="0">
                        <a:lnSpc>
                          <a:spcPct val="100000"/>
                        </a:lnSpc>
                        <a:spcBef>
                          <a:spcPct val="40000"/>
                        </a:spcBef>
                        <a:spcAft>
                          <a:spcPct val="0"/>
                        </a:spcAft>
                        <a:buClr>
                          <a:schemeClr val="tx2"/>
                        </a:buClr>
                        <a:buSzPct val="85000"/>
                        <a:buFont typeface="Wingdings" pitchFamily="2" charset="2"/>
                        <a:buChar char="l"/>
                        <a:tabLst/>
                      </a:pPr>
                      <a:r>
                        <a:rPr kumimoji="0" lang="fr-FR" sz="1200" b="0" i="0" u="none" strike="noStrike" cap="none" normalizeH="0" baseline="0" dirty="0" smtClean="0">
                          <a:ln>
                            <a:noFill/>
                          </a:ln>
                          <a:solidFill>
                            <a:schemeClr val="tx1"/>
                          </a:solidFill>
                          <a:effectLst/>
                          <a:latin typeface="Univers 45 Light" pitchFamily="2" charset="0"/>
                        </a:rPr>
                        <a:t>De renforcer </a:t>
                      </a:r>
                      <a:r>
                        <a:rPr kumimoji="0" lang="fr-FR" sz="1200" b="0" i="0" u="none" strike="noStrike" cap="none" normalizeH="0" baseline="0" dirty="0" smtClean="0">
                          <a:ln>
                            <a:noFill/>
                          </a:ln>
                          <a:solidFill>
                            <a:schemeClr val="tx1"/>
                          </a:solidFill>
                          <a:effectLst/>
                          <a:latin typeface="Univers 45 Light" pitchFamily="2" charset="0"/>
                        </a:rPr>
                        <a:t>sa présence auprès du marché des Moyens et Grands Comptes (MGC) – Grand Nord et Benelux Francophone - en proposant des solutions d’infrastructures innovantes  et à fortes valeurs ajoutées techniques. Montée en compétence sur ces solutions. Plus de services Expert : Meilleure valorisation de la prestation.</a:t>
                      </a:r>
                    </a:p>
                    <a:p>
                      <a:pPr marL="200025" marR="0" lvl="1" indent="-198438" algn="l" defTabSz="762000" rtl="0" eaLnBrk="0" fontAlgn="base" latinLnBrk="0" hangingPunct="0">
                        <a:lnSpc>
                          <a:spcPct val="100000"/>
                        </a:lnSpc>
                        <a:spcBef>
                          <a:spcPct val="40000"/>
                        </a:spcBef>
                        <a:spcAft>
                          <a:spcPct val="0"/>
                        </a:spcAft>
                        <a:buClr>
                          <a:schemeClr val="tx2"/>
                        </a:buClr>
                        <a:buSzPct val="85000"/>
                        <a:buFont typeface="Wingdings" pitchFamily="2" charset="2"/>
                        <a:buChar char="l"/>
                        <a:tabLst/>
                      </a:pPr>
                      <a:r>
                        <a:rPr kumimoji="0" lang="fr-FR" sz="1200" b="0" i="0" u="none" strike="noStrike" cap="none" normalizeH="0" baseline="0" dirty="0" smtClean="0">
                          <a:ln>
                            <a:noFill/>
                          </a:ln>
                          <a:solidFill>
                            <a:schemeClr val="tx1"/>
                          </a:solidFill>
                          <a:effectLst/>
                          <a:latin typeface="Univers 45 Light" pitchFamily="2" charset="0"/>
                        </a:rPr>
                        <a:t>De renforcer </a:t>
                      </a:r>
                      <a:r>
                        <a:rPr kumimoji="0" lang="fr-FR" sz="1200" b="0" i="0" u="none" strike="noStrike" cap="none" normalizeH="0" baseline="0" dirty="0" smtClean="0">
                          <a:ln>
                            <a:noFill/>
                          </a:ln>
                          <a:solidFill>
                            <a:schemeClr val="tx1"/>
                          </a:solidFill>
                          <a:effectLst/>
                          <a:latin typeface="Univers 45 Light" pitchFamily="2" charset="0"/>
                        </a:rPr>
                        <a:t>sa présence auprès du marché des PME / PMI – régional - en complétant l’offre « métier », point d’entrée indispensable pour améliorer le taux de pénétration. Profitant de l’expérience acquise en MGC sur des solutions d’infrastructures innovantes, en déclinant des offres adaptées à ce marché des PME / PMI. </a:t>
                      </a:r>
                    </a:p>
                    <a:p>
                      <a:pPr marL="200025" marR="0" lvl="1" indent="-198438" algn="l" defTabSz="762000" rtl="0" eaLnBrk="0" fontAlgn="base" latinLnBrk="0" hangingPunct="0">
                        <a:lnSpc>
                          <a:spcPct val="100000"/>
                        </a:lnSpc>
                        <a:spcBef>
                          <a:spcPct val="40000"/>
                        </a:spcBef>
                        <a:spcAft>
                          <a:spcPct val="0"/>
                        </a:spcAft>
                        <a:buClr>
                          <a:schemeClr val="tx2"/>
                        </a:buClr>
                        <a:buSzPct val="85000"/>
                        <a:buFont typeface="Wingdings" pitchFamily="2" charset="2"/>
                        <a:buChar char="l"/>
                        <a:tabLst/>
                      </a:pPr>
                      <a:r>
                        <a:rPr kumimoji="0" lang="fr-FR" sz="1200" b="0" i="0" u="none" strike="noStrike" cap="none" normalizeH="0" baseline="0" dirty="0" smtClean="0">
                          <a:ln>
                            <a:noFill/>
                          </a:ln>
                          <a:solidFill>
                            <a:schemeClr val="tx1"/>
                          </a:solidFill>
                          <a:effectLst/>
                          <a:latin typeface="Univers 45 Light" pitchFamily="2" charset="0"/>
                        </a:rPr>
                        <a:t>Plus généralement, </a:t>
                      </a:r>
                      <a:r>
                        <a:rPr kumimoji="0" lang="fr-FR" sz="1200" b="0" i="0" u="none" strike="noStrike" cap="none" normalizeH="0" baseline="0" dirty="0" smtClean="0">
                          <a:ln>
                            <a:noFill/>
                          </a:ln>
                          <a:solidFill>
                            <a:schemeClr val="tx1"/>
                          </a:solidFill>
                          <a:effectLst/>
                          <a:latin typeface="Univers 45 Light" pitchFamily="2" charset="0"/>
                        </a:rPr>
                        <a:t>d’améliorer la fidélité auprès </a:t>
                      </a:r>
                      <a:r>
                        <a:rPr kumimoji="0" lang="fr-FR" sz="1200" b="0" i="0" u="none" strike="noStrike" cap="none" normalizeH="0" baseline="0" dirty="0" smtClean="0">
                          <a:ln>
                            <a:noFill/>
                          </a:ln>
                          <a:solidFill>
                            <a:schemeClr val="tx1"/>
                          </a:solidFill>
                          <a:effectLst/>
                          <a:latin typeface="Univers 45 Light" pitchFamily="2" charset="0"/>
                        </a:rPr>
                        <a:t>de sa clientèle (360°) ainsi que la récurrence des services, par un meilleur suivi, une meilleure communication, plus de présence et plus d’offres de solutions &amp; services innovants. </a:t>
                      </a:r>
                    </a:p>
                    <a:p>
                      <a:pPr marL="200025" marR="0" lvl="1" indent="-198438" algn="l" defTabSz="762000" rtl="0" eaLnBrk="0" fontAlgn="base" latinLnBrk="0" hangingPunct="0">
                        <a:lnSpc>
                          <a:spcPct val="100000"/>
                        </a:lnSpc>
                        <a:spcBef>
                          <a:spcPct val="40000"/>
                        </a:spcBef>
                        <a:spcAft>
                          <a:spcPct val="0"/>
                        </a:spcAft>
                        <a:buClr>
                          <a:schemeClr val="tx2"/>
                        </a:buClr>
                        <a:buSzPct val="85000"/>
                        <a:buFont typeface="Wingdings" pitchFamily="2" charset="2"/>
                        <a:buChar char="l"/>
                        <a:tabLst/>
                      </a:pPr>
                      <a:r>
                        <a:rPr kumimoji="0" lang="fr-FR" sz="1200" b="0" i="0" u="none" strike="noStrike" cap="none" normalizeH="0" baseline="0" dirty="0" smtClean="0">
                          <a:ln>
                            <a:noFill/>
                          </a:ln>
                          <a:solidFill>
                            <a:schemeClr val="tx1"/>
                          </a:solidFill>
                          <a:effectLst/>
                          <a:latin typeface="Univers 45 Light" pitchFamily="2" charset="0"/>
                        </a:rPr>
                        <a:t>D‘améliorer </a:t>
                      </a:r>
                      <a:r>
                        <a:rPr kumimoji="0" lang="fr-FR" sz="1200" b="0" i="0" u="none" strike="noStrike" cap="none" normalizeH="0" baseline="0" dirty="0" smtClean="0">
                          <a:ln>
                            <a:noFill/>
                          </a:ln>
                          <a:solidFill>
                            <a:schemeClr val="tx1"/>
                          </a:solidFill>
                          <a:effectLst/>
                          <a:latin typeface="Univers 45 Light" pitchFamily="2" charset="0"/>
                        </a:rPr>
                        <a:t>la productivité sur l’ensemble des processus du cycle de ventes par la spécialisation des équipes techniques et commerciales</a:t>
                      </a:r>
                    </a:p>
                  </a:txBody>
                  <a:tcPr marT="45722" marB="45722"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med"/>
                    </a:lnT>
                    <a:lnB w="12700" cap="flat" cmpd="sng" algn="ctr">
                      <a:solidFill>
                        <a:srgbClr val="9FB6D9"/>
                      </a:solidFill>
                      <a:prstDash val="solid"/>
                      <a:round/>
                      <a:headEnd type="none" w="med" len="med"/>
                      <a:tailEnd type="none" w="med" len="med"/>
                    </a:lnB>
                    <a:lnTlToBr>
                      <a:noFill/>
                    </a:lnTlToBr>
                    <a:lnBlToTr>
                      <a:noFill/>
                    </a:lnBlToTr>
                    <a:noFill/>
                  </a:tcPr>
                </a:tc>
              </a:tr>
              <a:tr h="274330">
                <a:tc>
                  <a:txBody>
                    <a:bodyPr/>
                    <a:lstStyle/>
                    <a:p>
                      <a:pPr marL="285750" marR="0" lvl="0" indent="-285750" algn="just" defTabSz="7620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bg1"/>
                        </a:solidFill>
                        <a:effectLst/>
                        <a:latin typeface="Univers 45 Light" pitchFamily="2" charset="0"/>
                      </a:endParaRPr>
                    </a:p>
                  </a:txBody>
                  <a:tcPr marT="45722" marB="45722" anchor="ctr"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med"/>
                    </a:lnT>
                    <a:lnB w="12700" cap="flat" cmpd="sng" algn="ctr">
                      <a:solidFill>
                        <a:srgbClr val="9FB6D9"/>
                      </a:solidFill>
                      <a:prstDash val="solid"/>
                      <a:round/>
                      <a:headEnd type="none" w="med" len="med"/>
                      <a:tailEnd type="none" w="med" len="sm"/>
                    </a:lnB>
                    <a:lnTlToBr>
                      <a:noFill/>
                    </a:lnTlToBr>
                    <a:lnBlToTr>
                      <a:noFill/>
                    </a:lnBlToTr>
                    <a:solidFill>
                      <a:srgbClr val="8AA5CB"/>
                    </a:solidFill>
                  </a:tcPr>
                </a:tc>
              </a:tr>
              <a:tr h="2745457">
                <a:tc>
                  <a:txBody>
                    <a:bodyPr/>
                    <a:lstStyle/>
                    <a:p>
                      <a:pPr marL="0" marR="0" lvl="0" indent="0" algn="l"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fr-FR" sz="600" b="0" i="0" u="sng" strike="noStrike" cap="none" normalizeH="0" baseline="0" dirty="0" smtClean="0">
                        <a:ln>
                          <a:noFill/>
                        </a:ln>
                        <a:solidFill>
                          <a:schemeClr val="tx1"/>
                        </a:solidFill>
                        <a:effectLst/>
                        <a:latin typeface="Univers 45 Light" pitchFamily="2" charset="0"/>
                      </a:endParaRPr>
                    </a:p>
                    <a:p>
                      <a:pPr marL="0" marR="0" lvl="0" indent="0" algn="l" defTabSz="914400" rtl="0" eaLnBrk="0" fontAlgn="base" latinLnBrk="0" hangingPunct="0">
                        <a:lnSpc>
                          <a:spcPct val="100000"/>
                        </a:lnSpc>
                        <a:spcBef>
                          <a:spcPct val="40000"/>
                        </a:spcBef>
                        <a:spcAft>
                          <a:spcPct val="0"/>
                        </a:spcAft>
                        <a:buClrTx/>
                        <a:buSzTx/>
                        <a:buFontTx/>
                        <a:buNone/>
                        <a:tabLst/>
                      </a:pPr>
                      <a:r>
                        <a:rPr kumimoji="0" lang="fr-FR" sz="1200" b="1" i="0" u="none" strike="noStrike" cap="none" normalizeH="0" baseline="0" dirty="0" smtClean="0">
                          <a:ln>
                            <a:noFill/>
                          </a:ln>
                          <a:solidFill>
                            <a:schemeClr val="tx2"/>
                          </a:solidFill>
                          <a:effectLst/>
                          <a:latin typeface="Univers 45 Light" pitchFamily="2" charset="0"/>
                        </a:rPr>
                        <a:t>Synthèse sur le leader et l’équipe : </a:t>
                      </a:r>
                    </a:p>
                    <a:p>
                      <a:pPr marL="0" marR="0" lvl="0" indent="0" algn="l" defTabSz="914400" rtl="0" eaLnBrk="0" fontAlgn="base" latinLnBrk="0" hangingPunct="0">
                        <a:lnSpc>
                          <a:spcPct val="100000"/>
                        </a:lnSpc>
                        <a:spcBef>
                          <a:spcPct val="40000"/>
                        </a:spcBef>
                        <a:spcAft>
                          <a:spcPct val="0"/>
                        </a:spcAft>
                        <a:buClrTx/>
                        <a:buSzTx/>
                        <a:buFontTx/>
                        <a:buNone/>
                        <a:tabLst/>
                      </a:pPr>
                      <a:r>
                        <a:rPr kumimoji="0" lang="fr-FR" sz="1200" b="1" i="0" u="none" strike="noStrike" cap="none" normalizeH="0" baseline="0" dirty="0" smtClean="0">
                          <a:ln>
                            <a:noFill/>
                          </a:ln>
                          <a:solidFill>
                            <a:schemeClr val="tx2"/>
                          </a:solidFill>
                          <a:effectLst/>
                          <a:latin typeface="Univers 45 Light" pitchFamily="2" charset="0"/>
                        </a:rPr>
                        <a:t>1 – </a:t>
                      </a:r>
                      <a:r>
                        <a:rPr kumimoji="0" lang="fr-FR" sz="1200" b="0" i="0" u="none" strike="noStrike" cap="none" normalizeH="0" baseline="0" dirty="0" smtClean="0">
                          <a:ln>
                            <a:noFill/>
                          </a:ln>
                          <a:solidFill>
                            <a:schemeClr val="tx2"/>
                          </a:solidFill>
                          <a:effectLst/>
                          <a:latin typeface="Univers 45 Light" pitchFamily="2" charset="0"/>
                        </a:rPr>
                        <a:t>Un leadership clair : fondateur majoritaire,  vision pragmatique, décideur et capable de manager une équipe, aussi bien en phase de création, de développement de consolidation, de croissance, de transition qu’en phase de restructuration.</a:t>
                      </a:r>
                    </a:p>
                    <a:p>
                      <a:pPr marL="0" marR="0" lvl="0" indent="0" algn="l" defTabSz="914400" rtl="0" eaLnBrk="0" fontAlgn="base" latinLnBrk="0" hangingPunct="0">
                        <a:lnSpc>
                          <a:spcPct val="100000"/>
                        </a:lnSpc>
                        <a:spcBef>
                          <a:spcPct val="40000"/>
                        </a:spcBef>
                        <a:spcAft>
                          <a:spcPct val="0"/>
                        </a:spcAft>
                        <a:buClrTx/>
                        <a:buSzTx/>
                        <a:buFontTx/>
                        <a:buNone/>
                        <a:tabLst/>
                      </a:pPr>
                      <a:r>
                        <a:rPr kumimoji="0" lang="fr-FR" sz="1200" b="1" i="0" u="none" strike="noStrike" cap="none" normalizeH="0" baseline="0" dirty="0" smtClean="0">
                          <a:ln>
                            <a:noFill/>
                          </a:ln>
                          <a:solidFill>
                            <a:schemeClr val="tx2"/>
                          </a:solidFill>
                          <a:effectLst/>
                          <a:latin typeface="Univers 45 Light" pitchFamily="2" charset="0"/>
                        </a:rPr>
                        <a:t>2 – </a:t>
                      </a:r>
                      <a:r>
                        <a:rPr kumimoji="0" lang="fr-FR" sz="1200" b="0" i="0" u="none" strike="noStrike" cap="none" normalizeH="0" baseline="0" dirty="0" smtClean="0">
                          <a:ln>
                            <a:noFill/>
                          </a:ln>
                          <a:solidFill>
                            <a:schemeClr val="tx2"/>
                          </a:solidFill>
                          <a:effectLst/>
                          <a:latin typeface="Univers 45 Light" pitchFamily="2" charset="0"/>
                        </a:rPr>
                        <a:t>Une équipe avec des profils complémentaires, partageant des valeurs communes (travail, respect, rigueur, etc.)</a:t>
                      </a:r>
                    </a:p>
                    <a:p>
                      <a:pPr marL="0" marR="0" lvl="0" indent="0" algn="l" defTabSz="914400" rtl="0" eaLnBrk="0" fontAlgn="base" latinLnBrk="0" hangingPunct="0">
                        <a:lnSpc>
                          <a:spcPct val="100000"/>
                        </a:lnSpc>
                        <a:spcBef>
                          <a:spcPct val="40000"/>
                        </a:spcBef>
                        <a:spcAft>
                          <a:spcPct val="0"/>
                        </a:spcAft>
                        <a:buClrTx/>
                        <a:buSzTx/>
                        <a:buFontTx/>
                        <a:buNone/>
                        <a:tabLst/>
                      </a:pPr>
                      <a:r>
                        <a:rPr kumimoji="0" lang="fr-FR" sz="1200" b="1" i="0" u="none" strike="noStrike" cap="none" normalizeH="0" baseline="0" dirty="0" smtClean="0">
                          <a:ln>
                            <a:noFill/>
                          </a:ln>
                          <a:solidFill>
                            <a:schemeClr val="tx2"/>
                          </a:solidFill>
                          <a:effectLst/>
                          <a:latin typeface="Univers 45 Light" pitchFamily="2" charset="0"/>
                        </a:rPr>
                        <a:t>3 – </a:t>
                      </a:r>
                      <a:r>
                        <a:rPr kumimoji="0" lang="fr-FR" sz="1200" b="0" i="0" u="none" strike="noStrike" cap="none" normalizeH="0" baseline="0" dirty="0" smtClean="0">
                          <a:ln>
                            <a:noFill/>
                          </a:ln>
                          <a:solidFill>
                            <a:schemeClr val="tx2"/>
                          </a:solidFill>
                          <a:effectLst/>
                          <a:latin typeface="Univers 45 Light" pitchFamily="2" charset="0"/>
                        </a:rPr>
                        <a:t>Une vision et ambition partagée</a:t>
                      </a:r>
                    </a:p>
                    <a:p>
                      <a:pPr marL="0" marR="0" lvl="0" indent="0" algn="l" defTabSz="914400" rtl="0" eaLnBrk="0" fontAlgn="base" latinLnBrk="0" hangingPunct="0">
                        <a:lnSpc>
                          <a:spcPct val="100000"/>
                        </a:lnSpc>
                        <a:spcBef>
                          <a:spcPct val="40000"/>
                        </a:spcBef>
                        <a:spcAft>
                          <a:spcPct val="0"/>
                        </a:spcAft>
                        <a:buClrTx/>
                        <a:buSzTx/>
                        <a:buFontTx/>
                        <a:buNone/>
                        <a:tabLst/>
                      </a:pPr>
                      <a:r>
                        <a:rPr kumimoji="0" lang="fr-FR" sz="1200" b="1" i="0" u="none" strike="noStrike" cap="none" normalizeH="0" baseline="0" dirty="0" smtClean="0">
                          <a:ln>
                            <a:noFill/>
                          </a:ln>
                          <a:solidFill>
                            <a:schemeClr val="tx2"/>
                          </a:solidFill>
                          <a:effectLst/>
                          <a:latin typeface="Univers 45 Light" pitchFamily="2" charset="0"/>
                        </a:rPr>
                        <a:t>4</a:t>
                      </a:r>
                      <a:r>
                        <a:rPr kumimoji="0" lang="fr-FR" sz="1200" b="0" i="0" u="none" strike="noStrike" cap="none" normalizeH="0" baseline="0" dirty="0" smtClean="0">
                          <a:ln>
                            <a:noFill/>
                          </a:ln>
                          <a:solidFill>
                            <a:schemeClr val="tx2"/>
                          </a:solidFill>
                          <a:effectLst/>
                          <a:latin typeface="Univers 45 Light" pitchFamily="2" charset="0"/>
                        </a:rPr>
                        <a:t> – Une équipe fidèle à Aquastar. Epanouissement des collaborateurs. Les principaux cadres de l’entreprise sont présents depuis l’origine</a:t>
                      </a:r>
                      <a:endParaRPr kumimoji="0" lang="en-US" sz="1200" b="0" i="0" u="none" strike="noStrike" cap="none" normalizeH="0" baseline="0" dirty="0" smtClean="0">
                        <a:ln>
                          <a:noFill/>
                        </a:ln>
                        <a:solidFill>
                          <a:schemeClr val="tx2"/>
                        </a:solidFill>
                        <a:effectLst/>
                        <a:latin typeface="Univers 45 Light" pitchFamily="2" charset="0"/>
                      </a:endParaRPr>
                    </a:p>
                    <a:p>
                      <a:pPr marL="0" marR="0" lvl="0" indent="0" algn="l"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fr-FR" sz="1200" b="0" i="0" u="none" strike="noStrike" cap="none" normalizeH="0" baseline="0" dirty="0" smtClean="0">
                        <a:ln>
                          <a:noFill/>
                        </a:ln>
                        <a:solidFill>
                          <a:schemeClr val="tx1"/>
                        </a:solidFill>
                        <a:effectLst/>
                        <a:latin typeface="Univers 45 Light" pitchFamily="2" charset="0"/>
                      </a:endParaRPr>
                    </a:p>
                  </a:txBody>
                  <a:tcPr marL="90000" marR="90000" marT="46802" marB="46802" horzOverflow="overflow">
                    <a:lnL w="12700" cap="flat" cmpd="sng" algn="ctr">
                      <a:solidFill>
                        <a:srgbClr val="9FB6D9"/>
                      </a:solidFill>
                      <a:prstDash val="solid"/>
                      <a:round/>
                      <a:headEnd type="none" w="med" len="med"/>
                      <a:tailEnd type="none" w="med" len="med"/>
                    </a:lnL>
                    <a:lnR w="12700" cap="flat" cmpd="sng" algn="ctr">
                      <a:solidFill>
                        <a:srgbClr val="9FB6D9"/>
                      </a:solidFill>
                      <a:prstDash val="solid"/>
                      <a:round/>
                      <a:headEnd type="none" w="med" len="med"/>
                      <a:tailEnd type="none" w="med" len="med"/>
                    </a:lnR>
                    <a:lnT w="12700" cap="flat" cmpd="sng" algn="ctr">
                      <a:solidFill>
                        <a:srgbClr val="9FB6D9"/>
                      </a:solidFill>
                      <a:prstDash val="solid"/>
                      <a:round/>
                      <a:headEnd type="none" w="med" len="med"/>
                      <a:tailEnd type="none" w="med" len="sm"/>
                    </a:lnT>
                    <a:lnB w="12700" cap="flat" cmpd="sng" algn="ctr">
                      <a:solidFill>
                        <a:srgbClr val="9FB6D9"/>
                      </a:solidFill>
                      <a:prstDash val="solid"/>
                      <a:round/>
                      <a:headEnd type="none" w="med" len="med"/>
                      <a:tailEnd type="none" w="med" len="med"/>
                    </a:lnB>
                    <a:lnTlToBr>
                      <a:noFill/>
                    </a:lnTlToBr>
                    <a:lnBlToTr>
                      <a:noFill/>
                    </a:lnBlToTr>
                    <a:noFill/>
                  </a:tcPr>
                </a:tc>
              </a:tr>
            </a:tbl>
          </a:graphicData>
        </a:graphic>
      </p:graphicFrame>
      <p:pic>
        <p:nvPicPr>
          <p:cNvPr id="17425" name="Picture 23"/>
          <p:cNvPicPr>
            <a:picLocks noChangeAspect="1" noChangeArrowheads="1"/>
          </p:cNvPicPr>
          <p:nvPr/>
        </p:nvPicPr>
        <p:blipFill>
          <a:blip r:embed="rId2" cstate="print"/>
          <a:srcRect/>
          <a:stretch>
            <a:fillRect/>
          </a:stretch>
        </p:blipFill>
        <p:spPr bwMode="auto">
          <a:xfrm>
            <a:off x="8985250" y="0"/>
            <a:ext cx="920750" cy="9810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200025" y="188913"/>
            <a:ext cx="4181475" cy="293687"/>
          </a:xfrm>
          <a:prstGeom prst="rect">
            <a:avLst/>
          </a:prstGeom>
          <a:solidFill>
            <a:srgbClr val="8AA5CB"/>
          </a:solidFill>
          <a:ln w="6350">
            <a:noFill/>
            <a:miter lim="800000"/>
            <a:headEnd/>
            <a:tailEnd/>
          </a:ln>
        </p:spPr>
        <p:txBody>
          <a:bodyPr wrap="none" lIns="0" tIns="0" rIns="0" bIns="0" anchor="ctr"/>
          <a:lstStyle/>
          <a:p>
            <a:endParaRPr lang="fr-FR"/>
          </a:p>
        </p:txBody>
      </p:sp>
      <p:sp>
        <p:nvSpPr>
          <p:cNvPr id="28675" name="Rectangle 2"/>
          <p:cNvSpPr>
            <a:spLocks noGrp="1" noChangeArrowheads="1"/>
          </p:cNvSpPr>
          <p:nvPr>
            <p:ph type="title" idx="4294967295"/>
          </p:nvPr>
        </p:nvSpPr>
        <p:spPr/>
        <p:txBody>
          <a:bodyPr/>
          <a:lstStyle/>
          <a:p>
            <a:r>
              <a:rPr lang="fr-FR" smtClean="0">
                <a:solidFill>
                  <a:schemeClr val="tx1"/>
                </a:solidFill>
              </a:rPr>
              <a:t>  Sources de la valeur du projet </a:t>
            </a:r>
            <a:br>
              <a:rPr lang="fr-FR" smtClean="0">
                <a:solidFill>
                  <a:schemeClr val="tx1"/>
                </a:solidFill>
              </a:rPr>
            </a:br>
            <a:r>
              <a:rPr lang="fr-FR" smtClean="0">
                <a:solidFill>
                  <a:schemeClr val="tx1"/>
                </a:solidFill>
              </a:rPr>
              <a:t>  </a:t>
            </a:r>
            <a:r>
              <a:rPr lang="fr-FR" b="0" smtClean="0"/>
              <a:t>Clientèle d’Aquastar Consulting</a:t>
            </a:r>
            <a:endParaRPr lang="en-US" smtClean="0"/>
          </a:p>
        </p:txBody>
      </p:sp>
      <p:pic>
        <p:nvPicPr>
          <p:cNvPr id="28676" name="Picture 4"/>
          <p:cNvPicPr>
            <a:picLocks noChangeAspect="1" noChangeArrowheads="1"/>
          </p:cNvPicPr>
          <p:nvPr/>
        </p:nvPicPr>
        <p:blipFill>
          <a:blip r:embed="rId2" cstate="print"/>
          <a:srcRect/>
          <a:stretch>
            <a:fillRect/>
          </a:stretch>
        </p:blipFill>
        <p:spPr bwMode="auto">
          <a:xfrm>
            <a:off x="1065213" y="1050925"/>
            <a:ext cx="3311525" cy="3351213"/>
          </a:xfrm>
          <a:prstGeom prst="rect">
            <a:avLst/>
          </a:prstGeom>
          <a:noFill/>
          <a:ln w="6350">
            <a:noFill/>
            <a:miter lim="800000"/>
            <a:headEnd/>
            <a:tailEnd/>
          </a:ln>
        </p:spPr>
      </p:pic>
      <p:sp>
        <p:nvSpPr>
          <p:cNvPr id="28677" name="ZoneTexte 5"/>
          <p:cNvSpPr txBox="1">
            <a:spLocks noChangeArrowheads="1"/>
          </p:cNvSpPr>
          <p:nvPr/>
        </p:nvSpPr>
        <p:spPr bwMode="auto">
          <a:xfrm>
            <a:off x="2073275" y="4437063"/>
            <a:ext cx="1132041" cy="400110"/>
          </a:xfrm>
          <a:prstGeom prst="rect">
            <a:avLst/>
          </a:prstGeom>
          <a:noFill/>
          <a:ln w="9525">
            <a:noFill/>
            <a:miter lim="800000"/>
            <a:headEnd/>
            <a:tailEnd/>
          </a:ln>
        </p:spPr>
        <p:txBody>
          <a:bodyPr wrap="none">
            <a:spAutoFit/>
          </a:bodyPr>
          <a:lstStyle/>
          <a:p>
            <a:r>
              <a:rPr lang="fr-FR" sz="2000" dirty="0" smtClean="0"/>
              <a:t>50 </a:t>
            </a:r>
            <a:r>
              <a:rPr lang="fr-FR" sz="2000" dirty="0"/>
              <a:t>% du CA</a:t>
            </a:r>
          </a:p>
        </p:txBody>
      </p:sp>
      <p:pic>
        <p:nvPicPr>
          <p:cNvPr id="28678" name="Picture 4"/>
          <p:cNvPicPr>
            <a:picLocks noChangeAspect="1" noChangeArrowheads="1"/>
          </p:cNvPicPr>
          <p:nvPr/>
        </p:nvPicPr>
        <p:blipFill>
          <a:blip r:embed="rId3" cstate="print"/>
          <a:srcRect/>
          <a:stretch>
            <a:fillRect/>
          </a:stretch>
        </p:blipFill>
        <p:spPr bwMode="auto">
          <a:xfrm>
            <a:off x="5529263" y="1052513"/>
            <a:ext cx="3279775" cy="3313112"/>
          </a:xfrm>
          <a:prstGeom prst="rect">
            <a:avLst/>
          </a:prstGeom>
          <a:noFill/>
          <a:ln w="6350">
            <a:noFill/>
            <a:miter lim="800000"/>
            <a:headEnd/>
            <a:tailEnd/>
          </a:ln>
        </p:spPr>
      </p:pic>
      <p:sp>
        <p:nvSpPr>
          <p:cNvPr id="28679" name="ZoneTexte 7"/>
          <p:cNvSpPr txBox="1">
            <a:spLocks noChangeArrowheads="1"/>
          </p:cNvSpPr>
          <p:nvPr/>
        </p:nvSpPr>
        <p:spPr bwMode="auto">
          <a:xfrm>
            <a:off x="6608763" y="4437063"/>
            <a:ext cx="1132041" cy="400110"/>
          </a:xfrm>
          <a:prstGeom prst="rect">
            <a:avLst/>
          </a:prstGeom>
          <a:noFill/>
          <a:ln w="9525">
            <a:noFill/>
            <a:miter lim="800000"/>
            <a:headEnd/>
            <a:tailEnd/>
          </a:ln>
        </p:spPr>
        <p:txBody>
          <a:bodyPr wrap="none">
            <a:spAutoFit/>
          </a:bodyPr>
          <a:lstStyle/>
          <a:p>
            <a:r>
              <a:rPr lang="fr-FR" sz="2000" dirty="0" smtClean="0"/>
              <a:t>50 </a:t>
            </a:r>
            <a:r>
              <a:rPr lang="fr-FR" sz="2000" dirty="0"/>
              <a:t>% du CA</a:t>
            </a:r>
          </a:p>
        </p:txBody>
      </p:sp>
      <p:graphicFrame>
        <p:nvGraphicFramePr>
          <p:cNvPr id="9" name="Group 58"/>
          <p:cNvGraphicFramePr>
            <a:graphicFrameLocks/>
          </p:cNvGraphicFramePr>
          <p:nvPr/>
        </p:nvGraphicFramePr>
        <p:xfrm>
          <a:off x="2865438" y="4797425"/>
          <a:ext cx="4175125" cy="1693863"/>
        </p:xfrm>
        <a:graphic>
          <a:graphicData uri="http://schemas.openxmlformats.org/drawingml/2006/table">
            <a:tbl>
              <a:tblPr/>
              <a:tblGrid>
                <a:gridCol w="2087562"/>
                <a:gridCol w="2087563"/>
              </a:tblGrid>
              <a:tr h="409928">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b="1" i="0" u="none" strike="noStrike" cap="none" normalizeH="0" baseline="0" dirty="0" smtClean="0">
                          <a:ln>
                            <a:noFill/>
                          </a:ln>
                          <a:solidFill>
                            <a:srgbClr val="FFFFFF"/>
                          </a:solidFill>
                          <a:effectLst/>
                          <a:latin typeface="Univers 45 Light" pitchFamily="2" charset="0"/>
                          <a:ea typeface="ＭＳ Ｐゴシック" pitchFamily="34" charset="-128"/>
                        </a:rPr>
                        <a:t>Besoins / Ressources</a:t>
                      </a:r>
                    </a:p>
                  </a:txBody>
                  <a:tcPr marT="45715" marB="457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fr-FR"/>
                    </a:p>
                  </a:txBody>
                  <a:tcPr/>
                </a:tc>
              </a:tr>
              <a:tr h="33654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b="1" i="0" u="none" strike="noStrike" cap="none" normalizeH="0" baseline="0" dirty="0" smtClean="0">
                          <a:ln>
                            <a:noFill/>
                          </a:ln>
                          <a:solidFill>
                            <a:srgbClr val="000000"/>
                          </a:solidFill>
                          <a:effectLst/>
                          <a:latin typeface="Arial" charset="0"/>
                          <a:ea typeface="ＭＳ Ｐゴシック" pitchFamily="34" charset="-128"/>
                        </a:rPr>
                        <a:t>PME / PMI</a:t>
                      </a:r>
                    </a:p>
                  </a:txBody>
                  <a:tcPr marT="45715" marB="457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rgbClr val="000000"/>
                          </a:solidFill>
                          <a:effectLst/>
                          <a:latin typeface="Arial" charset="0"/>
                          <a:ea typeface="ＭＳ Ｐゴシック" pitchFamily="34" charset="-128"/>
                        </a:rPr>
                        <a:t>MGC</a:t>
                      </a:r>
                    </a:p>
                  </a:txBody>
                  <a:tcPr marT="45715" marB="457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2"/>
                    </a:solidFill>
                  </a:tcPr>
                </a:tc>
              </a:tr>
              <a:tr h="94738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dirty="0" smtClean="0">
                          <a:ln>
                            <a:noFill/>
                          </a:ln>
                          <a:solidFill>
                            <a:srgbClr val="000000"/>
                          </a:solidFill>
                          <a:effectLst/>
                          <a:latin typeface="Univers 45 Light" pitchFamily="2" charset="0"/>
                          <a:ea typeface="ＭＳ Ｐゴシック" pitchFamily="34" charset="-128"/>
                        </a:rPr>
                        <a:t>Approche métier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dirty="0" smtClean="0">
                          <a:ln>
                            <a:noFill/>
                          </a:ln>
                          <a:solidFill>
                            <a:srgbClr val="000000"/>
                          </a:solidFill>
                          <a:effectLst/>
                          <a:latin typeface="Univers 45 Light" pitchFamily="2" charset="0"/>
                          <a:ea typeface="ＭＳ Ｐゴシック" pitchFamily="34" charset="-128"/>
                        </a:rPr>
                        <a:t>Interlocuteur privilégié</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dirty="0" smtClean="0">
                          <a:ln>
                            <a:noFill/>
                          </a:ln>
                          <a:solidFill>
                            <a:srgbClr val="000000"/>
                          </a:solidFill>
                          <a:effectLst/>
                          <a:latin typeface="Univers 45 Light" pitchFamily="2" charset="0"/>
                          <a:ea typeface="ＭＳ Ｐゴシック" pitchFamily="34" charset="-128"/>
                        </a:rPr>
                        <a:t>Offres de gestion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dirty="0" smtClean="0">
                          <a:ln>
                            <a:noFill/>
                          </a:ln>
                          <a:solidFill>
                            <a:srgbClr val="000000"/>
                          </a:solidFill>
                          <a:effectLst/>
                          <a:latin typeface="Univers 45 Light" pitchFamily="2" charset="0"/>
                          <a:ea typeface="ＭＳ Ｐゴシック" pitchFamily="34" charset="-128"/>
                        </a:rPr>
                        <a:t>Projets infrastructure standardisés</a:t>
                      </a:r>
                    </a:p>
                  </a:txBody>
                  <a:tcPr marT="45715" marB="4571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1200" b="0" i="0" u="none" strike="noStrike" cap="none" normalizeH="0" baseline="0" dirty="0" smtClean="0">
                        <a:ln>
                          <a:noFill/>
                        </a:ln>
                        <a:solidFill>
                          <a:srgbClr val="000000"/>
                        </a:solidFill>
                        <a:effectLst/>
                        <a:latin typeface="Univers 45 Light" pitchFamily="2" charset="0"/>
                        <a:ea typeface="ＭＳ Ｐゴシック"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dirty="0" smtClean="0">
                          <a:ln>
                            <a:noFill/>
                          </a:ln>
                          <a:solidFill>
                            <a:srgbClr val="000000"/>
                          </a:solidFill>
                          <a:effectLst/>
                          <a:latin typeface="Univers 45 Light" pitchFamily="2" charset="0"/>
                          <a:ea typeface="ＭＳ Ｐゴシック" pitchFamily="34" charset="-128"/>
                        </a:rPr>
                        <a:t>Expertise ciblée</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dirty="0" smtClean="0">
                          <a:ln>
                            <a:noFill/>
                          </a:ln>
                          <a:solidFill>
                            <a:srgbClr val="000000"/>
                          </a:solidFill>
                          <a:effectLst/>
                          <a:latin typeface="Univers 45 Light" pitchFamily="2" charset="0"/>
                          <a:ea typeface="ＭＳ Ｐゴシック" pitchFamily="34" charset="-128"/>
                        </a:rPr>
                        <a:t>Projets complexes</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dirty="0" smtClean="0">
                          <a:ln>
                            <a:noFill/>
                          </a:ln>
                          <a:solidFill>
                            <a:srgbClr val="000000"/>
                          </a:solidFill>
                          <a:effectLst/>
                          <a:latin typeface="Univers 45 Light" pitchFamily="2" charset="0"/>
                          <a:ea typeface="ＭＳ Ｐゴシック" pitchFamily="34" charset="-128"/>
                        </a:rPr>
                        <a:t>Différencié par solutions innovantes</a:t>
                      </a:r>
                    </a:p>
                  </a:txBody>
                  <a:tcPr marL="90000" marR="90000" marT="46794" marB="4679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bl>
          </a:graphicData>
        </a:graphic>
      </p:graphicFrame>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REATEDBY" val="Advisory Toolbar"/>
  <p:tag name="TOOLBARVERSION" val="0.61a"/>
  <p:tag name="TYPE" val="FullPage"/>
  <p:tag name="KEYWORD" val="FULL-PAGE"/>
  <p:tag name="TEMPLATEVERSION" val="25/03/2010 16:54:24"/>
</p:tagLst>
</file>

<file path=ppt/tags/tag2.xml><?xml version="1.0" encoding="utf-8"?>
<p:tagLst xmlns:a="http://schemas.openxmlformats.org/drawingml/2006/main" xmlns:r="http://schemas.openxmlformats.org/officeDocument/2006/relationships" xmlns:p="http://schemas.openxmlformats.org/presentationml/2006/main">
  <p:tag name="ADV_FONTCOLOUR" val="White"/>
</p:tagLst>
</file>

<file path=ppt/tags/tag3.xml><?xml version="1.0" encoding="utf-8"?>
<p:tagLst xmlns:a="http://schemas.openxmlformats.org/drawingml/2006/main" xmlns:r="http://schemas.openxmlformats.org/officeDocument/2006/relationships" xmlns:p="http://schemas.openxmlformats.org/presentationml/2006/main">
  <p:tag name="ADV_TOP" val="99"/>
  <p:tag name="ADV_LEFT" val="20.75"/>
  <p:tag name="ADV_HEIGHT" val="397.5"/>
  <p:tag name="ADV_WIDTH" val="113.375"/>
</p:tagLst>
</file>

<file path=ppt/tags/tag4.xml><?xml version="1.0" encoding="utf-8"?>
<p:tagLst xmlns:a="http://schemas.openxmlformats.org/drawingml/2006/main" xmlns:r="http://schemas.openxmlformats.org/officeDocument/2006/relationships" xmlns:p="http://schemas.openxmlformats.org/presentationml/2006/main">
  <p:tag name="ADV_TOP" val="357.75"/>
  <p:tag name="ADV_LEFT" val="31.375"/>
  <p:tag name="ADV_HEIGHT" val="49.5"/>
  <p:tag name="ADV_WIDTH" val="29.75"/>
</p:tagLst>
</file>

<file path=ppt/tags/tag5.xml><?xml version="1.0" encoding="utf-8"?>
<p:tagLst xmlns:a="http://schemas.openxmlformats.org/drawingml/2006/main" xmlns:r="http://schemas.openxmlformats.org/officeDocument/2006/relationships" xmlns:p="http://schemas.openxmlformats.org/presentationml/2006/main">
  <p:tag name="ADV_TOP" val="357.75"/>
  <p:tag name="ADV_LEFT" val="31.375"/>
  <p:tag name="ADV_HEIGHT" val="49.5"/>
  <p:tag name="ADV_WIDTH" val="29.75"/>
</p:tagLst>
</file>

<file path=ppt/tags/tag6.xml><?xml version="1.0" encoding="utf-8"?>
<p:tagLst xmlns:a="http://schemas.openxmlformats.org/drawingml/2006/main" xmlns:r="http://schemas.openxmlformats.org/officeDocument/2006/relationships" xmlns:p="http://schemas.openxmlformats.org/presentationml/2006/main">
  <p:tag name="ADV_TOP" val="357.75"/>
  <p:tag name="ADV_LEFT" val="31.375"/>
  <p:tag name="ADV_HEIGHT" val="49.5"/>
  <p:tag name="ADV_WIDTH" val="29.75"/>
</p:tagLst>
</file>

<file path=ppt/tags/tag7.xml><?xml version="1.0" encoding="utf-8"?>
<p:tagLst xmlns:a="http://schemas.openxmlformats.org/drawingml/2006/main" xmlns:r="http://schemas.openxmlformats.org/officeDocument/2006/relationships" xmlns:p="http://schemas.openxmlformats.org/presentationml/2006/main">
  <p:tag name="ADV_TOP" val="357.75"/>
  <p:tag name="ADV_LEFT" val="31.375"/>
  <p:tag name="ADV_HEIGHT" val="49.5"/>
  <p:tag name="ADV_WIDTH" val="29.75"/>
</p:tagLst>
</file>

<file path=ppt/tags/tag8.xml><?xml version="1.0" encoding="utf-8"?>
<p:tagLst xmlns:a="http://schemas.openxmlformats.org/drawingml/2006/main" xmlns:r="http://schemas.openxmlformats.org/officeDocument/2006/relationships" xmlns:p="http://schemas.openxmlformats.org/presentationml/2006/main">
  <p:tag name="ADV_TOP" val="357.75"/>
  <p:tag name="ADV_LEFT" val="31.375"/>
  <p:tag name="ADV_HEIGHT" val="49.5"/>
  <p:tag name="ADV_WIDTH" val="29.75"/>
</p:tagLst>
</file>

<file path=ppt/theme/theme1.xml><?xml version="1.0" encoding="utf-8"?>
<a:theme xmlns:a="http://schemas.openxmlformats.org/drawingml/2006/main" name="KPMG Talkbook Full-page Template (2)">
  <a:themeElements>
    <a:clrScheme name="KPMG Talkbook Full-page Template (2) 13">
      <a:dk1>
        <a:srgbClr val="000000"/>
      </a:dk1>
      <a:lt1>
        <a:srgbClr val="FFFFFF"/>
      </a:lt1>
      <a:dk2>
        <a:srgbClr val="0C2D83"/>
      </a:dk2>
      <a:lt2>
        <a:srgbClr val="CCD6E3"/>
      </a:lt2>
      <a:accent1>
        <a:srgbClr val="8AA5CB"/>
      </a:accent1>
      <a:accent2>
        <a:srgbClr val="FAD8AF"/>
      </a:accent2>
      <a:accent3>
        <a:srgbClr val="FFFFFF"/>
      </a:accent3>
      <a:accent4>
        <a:srgbClr val="000000"/>
      </a:accent4>
      <a:accent5>
        <a:srgbClr val="C4CFE2"/>
      </a:accent5>
      <a:accent6>
        <a:srgbClr val="E3C49E"/>
      </a:accent6>
      <a:hlink>
        <a:srgbClr val="F5B36A"/>
      </a:hlink>
      <a:folHlink>
        <a:srgbClr val="AABE75"/>
      </a:folHlink>
    </a:clrScheme>
    <a:fontScheme name="KPMG Talkbook Full-page Template (2)">
      <a:majorFont>
        <a:latin typeface="Univers 45 Light"/>
        <a:ea typeface=""/>
        <a:cs typeface=""/>
      </a:majorFont>
      <a:minorFont>
        <a:latin typeface="Univers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2"/>
        </a:solidFill>
        <a:ln w="6350" cap="flat" cmpd="sng" algn="ctr">
          <a:solidFill>
            <a:schemeClr val="tx2"/>
          </a:solid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Univers 45 Light" pitchFamily="2" charset="0"/>
          </a:defRPr>
        </a:defPPr>
      </a:lstStyle>
    </a:spDef>
    <a:lnDef>
      <a:spPr bwMode="auto">
        <a:xfrm>
          <a:off x="0" y="0"/>
          <a:ext cx="1" cy="1"/>
        </a:xfrm>
        <a:custGeom>
          <a:avLst/>
          <a:gdLst/>
          <a:ahLst/>
          <a:cxnLst/>
          <a:rect l="0" t="0" r="0" b="0"/>
          <a:pathLst/>
        </a:custGeom>
        <a:solidFill>
          <a:schemeClr val="bg2"/>
        </a:solidFill>
        <a:ln w="6350" cap="flat" cmpd="sng" algn="ctr">
          <a:solidFill>
            <a:schemeClr val="tx2"/>
          </a:solid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Univers 45 Light" pitchFamily="2" charset="0"/>
          </a:defRPr>
        </a:defPPr>
      </a:lstStyle>
    </a:lnDef>
  </a:objectDefaults>
  <a:extraClrSchemeLst>
    <a:extraClrScheme>
      <a:clrScheme name="KPMG Talkbook Full-page Template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KPMG Talkbook Full-page Template (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KPMG Talkbook Full-page Template (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KPMG Talkbook Full-page Template (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KPMG Talkbook Full-page Template (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KPMG Talkbook Full-page Template (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KPMG Talkbook Full-page Template (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KPMG Talkbook Full-page Template (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KPMG Talkbook Full-page Template (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KPMG Talkbook Full-page Template (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KPMG Talkbook Full-page Template (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KPMG Talkbook Full-page Template (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KPMG Talkbook Full-page Template (2) 13">
        <a:dk1>
          <a:srgbClr val="000000"/>
        </a:dk1>
        <a:lt1>
          <a:srgbClr val="FFFFFF"/>
        </a:lt1>
        <a:dk2>
          <a:srgbClr val="0C2D83"/>
        </a:dk2>
        <a:lt2>
          <a:srgbClr val="CCD6E3"/>
        </a:lt2>
        <a:accent1>
          <a:srgbClr val="8AA5CB"/>
        </a:accent1>
        <a:accent2>
          <a:srgbClr val="FAD8AF"/>
        </a:accent2>
        <a:accent3>
          <a:srgbClr val="FFFFFF"/>
        </a:accent3>
        <a:accent4>
          <a:srgbClr val="000000"/>
        </a:accent4>
        <a:accent5>
          <a:srgbClr val="C4CFE2"/>
        </a:accent5>
        <a:accent6>
          <a:srgbClr val="E3C49E"/>
        </a:accent6>
        <a:hlink>
          <a:srgbClr val="F5B36A"/>
        </a:hlink>
        <a:folHlink>
          <a:srgbClr val="AABE7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KPMG Talkbook Full-page Template">
  <a:themeElements>
    <a:clrScheme name="KPMG Talkbook Full-page Template 13">
      <a:dk1>
        <a:srgbClr val="000000"/>
      </a:dk1>
      <a:lt1>
        <a:srgbClr val="FFFFFF"/>
      </a:lt1>
      <a:dk2>
        <a:srgbClr val="0C2D83"/>
      </a:dk2>
      <a:lt2>
        <a:srgbClr val="CCD6E3"/>
      </a:lt2>
      <a:accent1>
        <a:srgbClr val="8AA5CB"/>
      </a:accent1>
      <a:accent2>
        <a:srgbClr val="FAD8AF"/>
      </a:accent2>
      <a:accent3>
        <a:srgbClr val="FFFFFF"/>
      </a:accent3>
      <a:accent4>
        <a:srgbClr val="000000"/>
      </a:accent4>
      <a:accent5>
        <a:srgbClr val="C4CFE2"/>
      </a:accent5>
      <a:accent6>
        <a:srgbClr val="E3C49E"/>
      </a:accent6>
      <a:hlink>
        <a:srgbClr val="F5B36A"/>
      </a:hlink>
      <a:folHlink>
        <a:srgbClr val="AABE75"/>
      </a:folHlink>
    </a:clrScheme>
    <a:fontScheme name="2_KPMG Talkbook Full-page Templat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2"/>
        </a:solidFill>
        <a:ln w="6350" cap="flat" cmpd="sng" algn="ctr">
          <a:solidFill>
            <a:schemeClr val="tx2"/>
          </a:solid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Univers 45 Light" pitchFamily="2" charset="0"/>
          </a:defRPr>
        </a:defPPr>
      </a:lstStyle>
    </a:spDef>
    <a:lnDef>
      <a:spPr bwMode="auto">
        <a:xfrm>
          <a:off x="0" y="0"/>
          <a:ext cx="1" cy="1"/>
        </a:xfrm>
        <a:custGeom>
          <a:avLst/>
          <a:gdLst/>
          <a:ahLst/>
          <a:cxnLst/>
          <a:rect l="0" t="0" r="0" b="0"/>
          <a:pathLst/>
        </a:custGeom>
        <a:solidFill>
          <a:schemeClr val="bg2"/>
        </a:solidFill>
        <a:ln w="6350" cap="flat" cmpd="sng" algn="ctr">
          <a:solidFill>
            <a:schemeClr val="tx2"/>
          </a:solid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Univers 45 Light" pitchFamily="2" charset="0"/>
          </a:defRPr>
        </a:defPPr>
      </a:lstStyle>
    </a:lnDef>
  </a:objectDefaults>
  <a:extraClrSchemeLst>
    <a:extraClrScheme>
      <a:clrScheme name="KPMG Talkbook Full-page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KPMG Talkbook Full-page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KPMG Talkbook Full-page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KPMG Talkbook Full-page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KPMG Talkbook Full-page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KPMG Talkbook Full-page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KPMG Talkbook Full-page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KPMG Talkbook Full-page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KPMG Talkbook Full-page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KPMG Talkbook Full-page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KPMG Talkbook Full-page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KPMG Talkbook Full-page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KPMG Talkbook Full-page Template 13">
        <a:dk1>
          <a:srgbClr val="000000"/>
        </a:dk1>
        <a:lt1>
          <a:srgbClr val="FFFFFF"/>
        </a:lt1>
        <a:dk2>
          <a:srgbClr val="0C2D83"/>
        </a:dk2>
        <a:lt2>
          <a:srgbClr val="CCD6E3"/>
        </a:lt2>
        <a:accent1>
          <a:srgbClr val="8AA5CB"/>
        </a:accent1>
        <a:accent2>
          <a:srgbClr val="FAD8AF"/>
        </a:accent2>
        <a:accent3>
          <a:srgbClr val="FFFFFF"/>
        </a:accent3>
        <a:accent4>
          <a:srgbClr val="000000"/>
        </a:accent4>
        <a:accent5>
          <a:srgbClr val="C4CFE2"/>
        </a:accent5>
        <a:accent6>
          <a:srgbClr val="E3C49E"/>
        </a:accent6>
        <a:hlink>
          <a:srgbClr val="F5B36A"/>
        </a:hlink>
        <a:folHlink>
          <a:srgbClr val="AABE7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7706</TotalTime>
  <Words>2173</Words>
  <Application>Microsoft Office PowerPoint</Application>
  <PresentationFormat>Format A4 (210 x 297 mm)</PresentationFormat>
  <Paragraphs>364</Paragraphs>
  <Slides>17</Slides>
  <Notes>2</Notes>
  <HiddenSlides>0</HiddenSlides>
  <MMClips>0</MMClips>
  <ScaleCrop>false</ScaleCrop>
  <HeadingPairs>
    <vt:vector size="4" baseType="variant">
      <vt:variant>
        <vt:lpstr>Thème</vt:lpstr>
      </vt:variant>
      <vt:variant>
        <vt:i4>2</vt:i4>
      </vt:variant>
      <vt:variant>
        <vt:lpstr>Titres des diapositives</vt:lpstr>
      </vt:variant>
      <vt:variant>
        <vt:i4>17</vt:i4>
      </vt:variant>
    </vt:vector>
  </HeadingPairs>
  <TitlesOfParts>
    <vt:vector size="19" baseType="lpstr">
      <vt:lpstr>KPMG Talkbook Full-page Template (2)</vt:lpstr>
      <vt:lpstr>2_KPMG Talkbook Full-page Template</vt:lpstr>
      <vt:lpstr>Aquastar Consulting</vt:lpstr>
      <vt:lpstr>Sommaire</vt:lpstr>
      <vt:lpstr>Sources de la valeur du projet Fiche signalétique </vt:lpstr>
      <vt:lpstr>Sources de la valeur  Identité : Chef d’Orchestre</vt:lpstr>
      <vt:lpstr>  Sources de la valeur   Historique d’Aquastar : Les dates importantes </vt:lpstr>
      <vt:lpstr>Présentation PowerPoint</vt:lpstr>
      <vt:lpstr>Présentation PowerPoint</vt:lpstr>
      <vt:lpstr>Sources de la valeur du projet Les forces </vt:lpstr>
      <vt:lpstr>  Sources de la valeur du projet    Clientèle d’Aquastar Consulting</vt:lpstr>
      <vt:lpstr>  Sources de la valeur du projet    Clientèle d’Aquastar Consulting</vt:lpstr>
      <vt:lpstr>  Sources de la valeur du projet    Clientèle d’Aquastar Consulting</vt:lpstr>
      <vt:lpstr>  Sources de la valeur du projet    L’offre Aquastar Consulting - MGC : Pilotage et Intégration de solutions de hautes technologies</vt:lpstr>
      <vt:lpstr>  Sources de la valeur du projet    L’offre Aquastar Consulting - MGC : Pilotage et Intégration de solutions de hautes technologies</vt:lpstr>
      <vt:lpstr>  Sources de la valeur du projet    L’offre Aquastar Consulting - MGC : Pilotage et Intégration de solutions de hautes technologies</vt:lpstr>
      <vt:lpstr>  Sources de la valeur du projet    L’offre Aquastar Consulting - PME/PMI : une offre complète, dite à 360 °</vt:lpstr>
      <vt:lpstr>  Sources de la valeur du projet    L’offre Aquastar Consulting - PME/PMI : une offre complète, dite à 360 °</vt:lpstr>
      <vt:lpstr>Présentation PowerPoint</vt:lpstr>
    </vt:vector>
  </TitlesOfParts>
  <Company>KPMG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KPMG Full Page Talkbook Template</dc:title>
  <dc:creator>FAS Presentation Graphics</dc:creator>
  <cp:lastModifiedBy>AQUASTAR</cp:lastModifiedBy>
  <cp:revision>613</cp:revision>
  <cp:lastPrinted>2011-03-17T07:37:01Z</cp:lastPrinted>
  <dcterms:created xsi:type="dcterms:W3CDTF">2005-09-07T09:55:31Z</dcterms:created>
  <dcterms:modified xsi:type="dcterms:W3CDTF">2013-04-30T15:42:41Z</dcterms:modified>
</cp:coreProperties>
</file>